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52"/>
  </p:notesMasterIdLst>
  <p:sldIdLst>
    <p:sldId id="304" r:id="rId2"/>
    <p:sldId id="256" r:id="rId3"/>
    <p:sldId id="257" r:id="rId4"/>
    <p:sldId id="258" r:id="rId5"/>
    <p:sldId id="259" r:id="rId6"/>
    <p:sldId id="260" r:id="rId7"/>
    <p:sldId id="261" r:id="rId8"/>
    <p:sldId id="262" r:id="rId9"/>
    <p:sldId id="263" r:id="rId10"/>
    <p:sldId id="264" r:id="rId11"/>
    <p:sldId id="265" r:id="rId12"/>
    <p:sldId id="297" r:id="rId13"/>
    <p:sldId id="298" r:id="rId14"/>
    <p:sldId id="299" r:id="rId15"/>
    <p:sldId id="300" r:id="rId16"/>
    <p:sldId id="266" r:id="rId17"/>
    <p:sldId id="267" r:id="rId18"/>
    <p:sldId id="268" r:id="rId19"/>
    <p:sldId id="269" r:id="rId20"/>
    <p:sldId id="276" r:id="rId21"/>
    <p:sldId id="277" r:id="rId22"/>
    <p:sldId id="272" r:id="rId23"/>
    <p:sldId id="273" r:id="rId24"/>
    <p:sldId id="274" r:id="rId25"/>
    <p:sldId id="301" r:id="rId26"/>
    <p:sldId id="302" r:id="rId27"/>
    <p:sldId id="279" r:id="rId28"/>
    <p:sldId id="280" r:id="rId29"/>
    <p:sldId id="275" r:id="rId30"/>
    <p:sldId id="278" r:id="rId31"/>
    <p:sldId id="281" r:id="rId32"/>
    <p:sldId id="282" r:id="rId33"/>
    <p:sldId id="283" r:id="rId34"/>
    <p:sldId id="284" r:id="rId35"/>
    <p:sldId id="285" r:id="rId36"/>
    <p:sldId id="288" r:id="rId37"/>
    <p:sldId id="289" r:id="rId38"/>
    <p:sldId id="290" r:id="rId39"/>
    <p:sldId id="291" r:id="rId40"/>
    <p:sldId id="309" r:id="rId41"/>
    <p:sldId id="310" r:id="rId42"/>
    <p:sldId id="303" r:id="rId43"/>
    <p:sldId id="292" r:id="rId44"/>
    <p:sldId id="293" r:id="rId45"/>
    <p:sldId id="294" r:id="rId46"/>
    <p:sldId id="295" r:id="rId47"/>
    <p:sldId id="305" r:id="rId48"/>
    <p:sldId id="306" r:id="rId49"/>
    <p:sldId id="307" r:id="rId50"/>
    <p:sldId id="308"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5332" autoAdjust="0"/>
  </p:normalViewPr>
  <p:slideViewPr>
    <p:cSldViewPr snapToGrid="0">
      <p:cViewPr varScale="1">
        <p:scale>
          <a:sx n="85" d="100"/>
          <a:sy n="85" d="100"/>
        </p:scale>
        <p:origin x="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1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10.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1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9.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9.wmf"/><Relationship Id="rId1" Type="http://schemas.openxmlformats.org/officeDocument/2006/relationships/image" Target="../media/image4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9.wmf"/><Relationship Id="rId1" Type="http://schemas.openxmlformats.org/officeDocument/2006/relationships/image" Target="../media/image19.wmf"/><Relationship Id="rId4"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526F9-BE61-4507-90D3-759979FF3220}" type="datetimeFigureOut">
              <a:rPr lang="en-IN" smtClean="0"/>
              <a:t>02-07-2023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B3013C-700B-40BD-B692-F38A3CE659E1}" type="slidenum">
              <a:rPr lang="en-IN" smtClean="0"/>
              <a:t>‹#›</a:t>
            </a:fld>
            <a:endParaRPr lang="en-IN"/>
          </a:p>
        </p:txBody>
      </p:sp>
    </p:spTree>
    <p:extLst>
      <p:ext uri="{BB962C8B-B14F-4D97-AF65-F5344CB8AC3E}">
        <p14:creationId xmlns:p14="http://schemas.microsoft.com/office/powerpoint/2010/main" val="1030866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5B3013C-700B-40BD-B692-F38A3CE659E1}" type="slidenum">
              <a:rPr lang="en-IN" smtClean="0"/>
              <a:t>4</a:t>
            </a:fld>
            <a:endParaRPr lang="en-IN"/>
          </a:p>
        </p:txBody>
      </p:sp>
    </p:spTree>
    <p:extLst>
      <p:ext uri="{BB962C8B-B14F-4D97-AF65-F5344CB8AC3E}">
        <p14:creationId xmlns:p14="http://schemas.microsoft.com/office/powerpoint/2010/main" val="800621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5B3013C-700B-40BD-B692-F38A3CE659E1}" type="slidenum">
              <a:rPr lang="en-IN" smtClean="0"/>
              <a:t>6</a:t>
            </a:fld>
            <a:endParaRPr lang="en-IN"/>
          </a:p>
        </p:txBody>
      </p:sp>
    </p:spTree>
    <p:extLst>
      <p:ext uri="{BB962C8B-B14F-4D97-AF65-F5344CB8AC3E}">
        <p14:creationId xmlns:p14="http://schemas.microsoft.com/office/powerpoint/2010/main" val="348575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405584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2629823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4818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4260980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92593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2074838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2985331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2055866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19301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915205-7611-4C50-AF46-1FE26FC803EF}" type="datetimeFigureOut">
              <a:rPr lang="en-IN" smtClean="0"/>
              <a:t>02-07-2023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50508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915205-7611-4C50-AF46-1FE26FC803EF}" type="datetimeFigureOut">
              <a:rPr lang="en-IN" smtClean="0"/>
              <a:t>02-07-2023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161235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915205-7611-4C50-AF46-1FE26FC803EF}" type="datetimeFigureOut">
              <a:rPr lang="en-IN" smtClean="0"/>
              <a:t>02-07-2023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1901273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915205-7611-4C50-AF46-1FE26FC803EF}" type="datetimeFigureOut">
              <a:rPr lang="en-IN" smtClean="0"/>
              <a:t>02-07-2023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257475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15205-7611-4C50-AF46-1FE26FC803EF}" type="datetimeFigureOut">
              <a:rPr lang="en-IN" smtClean="0"/>
              <a:t>02-07-2023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1738198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915205-7611-4C50-AF46-1FE26FC803EF}" type="datetimeFigureOut">
              <a:rPr lang="en-IN" smtClean="0"/>
              <a:t>02-07-2023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3C59C9-D8DF-4196-962A-99A4A652558F}" type="slidenum">
              <a:rPr lang="en-IN" smtClean="0"/>
              <a:t>‹#›</a:t>
            </a:fld>
            <a:endParaRPr lang="en-IN"/>
          </a:p>
        </p:txBody>
      </p:sp>
    </p:spTree>
    <p:extLst>
      <p:ext uri="{BB962C8B-B14F-4D97-AF65-F5344CB8AC3E}">
        <p14:creationId xmlns:p14="http://schemas.microsoft.com/office/powerpoint/2010/main" val="169902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A3C59C9-D8DF-4196-962A-99A4A652558F}" type="slidenum">
              <a:rPr lang="en-IN" smtClean="0"/>
              <a:t>‹#›</a:t>
            </a:fld>
            <a:endParaRPr lang="en-IN"/>
          </a:p>
        </p:txBody>
      </p:sp>
      <p:sp>
        <p:nvSpPr>
          <p:cNvPr id="5" name="Date Placeholder 4"/>
          <p:cNvSpPr>
            <a:spLocks noGrp="1"/>
          </p:cNvSpPr>
          <p:nvPr>
            <p:ph type="dt" sz="half" idx="10"/>
          </p:nvPr>
        </p:nvSpPr>
        <p:spPr/>
        <p:txBody>
          <a:bodyPr/>
          <a:lstStyle/>
          <a:p>
            <a:fld id="{D6915205-7611-4C50-AF46-1FE26FC803EF}" type="datetimeFigureOut">
              <a:rPr lang="en-IN" smtClean="0"/>
              <a:t>02-07-2023</a:t>
            </a:fld>
            <a:endParaRPr lang="en-IN"/>
          </a:p>
        </p:txBody>
      </p:sp>
    </p:spTree>
    <p:extLst>
      <p:ext uri="{BB962C8B-B14F-4D97-AF65-F5344CB8AC3E}">
        <p14:creationId xmlns:p14="http://schemas.microsoft.com/office/powerpoint/2010/main" val="130048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915205-7611-4C50-AF46-1FE26FC803EF}" type="datetimeFigureOut">
              <a:rPr lang="en-IN" smtClean="0"/>
              <a:t>02-07-2023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3C59C9-D8DF-4196-962A-99A4A652558F}" type="slidenum">
              <a:rPr lang="en-IN" smtClean="0"/>
              <a:t>‹#›</a:t>
            </a:fld>
            <a:endParaRPr lang="en-IN"/>
          </a:p>
        </p:txBody>
      </p:sp>
    </p:spTree>
    <p:extLst>
      <p:ext uri="{BB962C8B-B14F-4D97-AF65-F5344CB8AC3E}">
        <p14:creationId xmlns:p14="http://schemas.microsoft.com/office/powerpoint/2010/main" val="198357633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riharidc047@gmail.com"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20.pn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10.wmf"/><Relationship Id="rId5" Type="http://schemas.openxmlformats.org/officeDocument/2006/relationships/image" Target="../media/image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9.wmf"/></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9.png"/><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5" Type="http://schemas.openxmlformats.org/officeDocument/2006/relationships/oleObject" Target="../embeddings/oleObject10.bin"/><Relationship Id="rId4" Type="http://schemas.openxmlformats.org/officeDocument/2006/relationships/image" Target="../media/image17.png"/><Relationship Id="rId9"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200.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0.wmf"/><Relationship Id="rId3" Type="http://schemas.openxmlformats.org/officeDocument/2006/relationships/image" Target="../media/image271.png"/><Relationship Id="rId7" Type="http://schemas.openxmlformats.org/officeDocument/2006/relationships/oleObject" Target="../embeddings/oleObject13.bin"/><Relationship Id="rId12"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3.png"/><Relationship Id="rId11" Type="http://schemas.openxmlformats.org/officeDocument/2006/relationships/image" Target="../media/image20.wmf"/><Relationship Id="rId5" Type="http://schemas.openxmlformats.org/officeDocument/2006/relationships/image" Target="../media/image19.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image" Target="../media/image34.png"/><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6.png"/><Relationship Id="rId5" Type="http://schemas.openxmlformats.org/officeDocument/2006/relationships/image" Target="../media/image10.wmf"/><Relationship Id="rId10" Type="http://schemas.openxmlformats.org/officeDocument/2006/relationships/image" Target="../media/image25.wmf"/><Relationship Id="rId4" Type="http://schemas.openxmlformats.org/officeDocument/2006/relationships/oleObject" Target="../embeddings/oleObject16.bin"/><Relationship Id="rId9"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image" Target="../media/image33.png"/><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10.wmf"/><Relationship Id="rId4" Type="http://schemas.openxmlformats.org/officeDocument/2006/relationships/oleObject" Target="../embeddings/oleObject16.bin"/><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image" Target="../media/image39.png"/><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3.bin"/><Relationship Id="rId5" Type="http://schemas.openxmlformats.org/officeDocument/2006/relationships/image" Target="../media/image9.wmf"/><Relationship Id="rId4" Type="http://schemas.openxmlformats.org/officeDocument/2006/relationships/oleObject" Target="../embeddings/oleObject22.bin"/><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44.png"/><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9.wmf"/><Relationship Id="rId10" Type="http://schemas.openxmlformats.org/officeDocument/2006/relationships/image" Target="../media/image37.wmf"/><Relationship Id="rId4" Type="http://schemas.openxmlformats.org/officeDocument/2006/relationships/oleObject" Target="../embeddings/oleObject25.bin"/><Relationship Id="rId9" Type="http://schemas.openxmlformats.org/officeDocument/2006/relationships/oleObject" Target="../embeddings/oleObject2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440.png"/><Relationship Id="rId7"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0.bin"/><Relationship Id="rId5" Type="http://schemas.openxmlformats.org/officeDocument/2006/relationships/image" Target="../media/image38.wmf"/><Relationship Id="rId4" Type="http://schemas.openxmlformats.org/officeDocument/2006/relationships/oleObject" Target="../embeddings/oleObject29.bin"/><Relationship Id="rId9" Type="http://schemas.openxmlformats.org/officeDocument/2006/relationships/image" Target="../media/image40.wmf"/></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1.png"/><Relationship Id="rId5" Type="http://schemas.openxmlformats.org/officeDocument/2006/relationships/image" Target="../media/image39.wmf"/><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9.wmf"/><Relationship Id="rId5" Type="http://schemas.openxmlformats.org/officeDocument/2006/relationships/oleObject" Target="../embeddings/oleObject33.bin"/><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39.wmf"/><Relationship Id="rId4"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3.png"/><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36.bin"/><Relationship Id="rId5" Type="http://schemas.openxmlformats.org/officeDocument/2006/relationships/image" Target="../media/image10.wmf"/><Relationship Id="rId10" Type="http://schemas.openxmlformats.org/officeDocument/2006/relationships/image" Target="../media/image56.png"/><Relationship Id="rId4" Type="http://schemas.openxmlformats.org/officeDocument/2006/relationships/oleObject" Target="../embeddings/oleObject35.bin"/><Relationship Id="rId9" Type="http://schemas.openxmlformats.org/officeDocument/2006/relationships/image" Target="../media/image55.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43.wmf"/><Relationship Id="rId4" Type="http://schemas.openxmlformats.org/officeDocument/2006/relationships/oleObject" Target="../embeddings/oleObject36.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6.wmf"/><Relationship Id="rId5" Type="http://schemas.openxmlformats.org/officeDocument/2006/relationships/oleObject" Target="../embeddings/oleObject38.bin"/><Relationship Id="rId4" Type="http://schemas.openxmlformats.org/officeDocument/2006/relationships/image" Target="../media/image9.wmf"/></Relationships>
</file>

<file path=ppt/slides/_rels/slide43.xml.rels><?xml version="1.0" encoding="UTF-8" standalone="yes"?>
<Relationships xmlns="http://schemas.openxmlformats.org/package/2006/relationships"><Relationship Id="rId2" Type="http://schemas.openxmlformats.org/officeDocument/2006/relationships/image" Target="../media/image49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62.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0.bin"/><Relationship Id="rId5" Type="http://schemas.openxmlformats.org/officeDocument/2006/relationships/image" Target="../media/image47.wmf"/><Relationship Id="rId4" Type="http://schemas.openxmlformats.org/officeDocument/2006/relationships/oleObject" Target="../embeddings/oleObject39.bin"/><Relationship Id="rId9" Type="http://schemas.openxmlformats.org/officeDocument/2006/relationships/image" Target="../media/image48.wmf"/></Relationships>
</file>

<file path=ppt/slides/_rels/slide47.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48.wmf"/><Relationship Id="rId4" Type="http://schemas.openxmlformats.org/officeDocument/2006/relationships/oleObject" Target="../embeddings/oleObject42.bin"/></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66.png"/><Relationship Id="rId7" Type="http://schemas.openxmlformats.org/officeDocument/2006/relationships/image" Target="../media/image50.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44.bin"/><Relationship Id="rId5" Type="http://schemas.openxmlformats.org/officeDocument/2006/relationships/image" Target="../media/image49.wmf"/><Relationship Id="rId4" Type="http://schemas.openxmlformats.org/officeDocument/2006/relationships/oleObject" Target="../embeddings/oleObject43.bin"/><Relationship Id="rId9" Type="http://schemas.openxmlformats.org/officeDocument/2006/relationships/image" Target="../media/image51.wmf"/></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8930" y="372533"/>
            <a:ext cx="9412291" cy="5800456"/>
          </a:xfrm>
        </p:spPr>
        <p:txBody>
          <a:bodyPr/>
          <a:lstStyle/>
          <a:p>
            <a:pPr lvl="0"/>
            <a:r>
              <a:rPr lang="en-US" sz="3600" b="1" dirty="0">
                <a:solidFill>
                  <a:srgbClr val="FF0000"/>
                </a:solidFill>
                <a:latin typeface="Times New Roman" pitchFamily="18" charset="0"/>
                <a:cs typeface="Times New Roman" pitchFamily="18" charset="0"/>
              </a:rPr>
              <a:t>Linear Algebra and </a:t>
            </a:r>
            <a:r>
              <a:rPr lang="en-US" sz="3600" b="1" dirty="0" smtClean="0">
                <a:solidFill>
                  <a:srgbClr val="FF0000"/>
                </a:solidFill>
                <a:latin typeface="Times New Roman" pitchFamily="18" charset="0"/>
                <a:cs typeface="Times New Roman" pitchFamily="18" charset="0"/>
              </a:rPr>
              <a:t>Advanced Calculus</a:t>
            </a:r>
            <a:endParaRPr lang="en-IN" sz="3600" b="1" dirty="0">
              <a:solidFill>
                <a:srgbClr val="FF0000"/>
              </a:solidFill>
              <a:latin typeface="Times New Roman" pitchFamily="18" charset="0"/>
              <a:cs typeface="Times New Roman" pitchFamily="18" charset="0"/>
            </a:endParaRPr>
          </a:p>
          <a:p>
            <a:endParaRPr lang="en-IN" dirty="0"/>
          </a:p>
        </p:txBody>
      </p:sp>
      <p:sp>
        <p:nvSpPr>
          <p:cNvPr id="5" name="Rectangle 4"/>
          <p:cNvSpPr/>
          <p:nvPr/>
        </p:nvSpPr>
        <p:spPr>
          <a:xfrm>
            <a:off x="1872343" y="2821577"/>
            <a:ext cx="8229600" cy="1015663"/>
          </a:xfrm>
          <a:prstGeom prst="rect">
            <a:avLst/>
          </a:prstGeom>
        </p:spPr>
        <p:txBody>
          <a:bodyPr wrap="square">
            <a:spAutoFit/>
          </a:bodyPr>
          <a:lstStyle/>
          <a:p>
            <a:pPr lvl="0" algn="ctr"/>
            <a:endParaRPr lang="en-US" sz="2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endParaRPr lang="en-US" sz="2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lvl="0" algn="ctr"/>
            <a:endParaRPr lang="en-US" sz="20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37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5288" y="1269842"/>
            <a:ext cx="3646312" cy="141691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1"/>
          <p:cNvSpPr>
            <a:spLocks noChangeShapeType="1"/>
          </p:cNvSpPr>
          <p:nvPr/>
        </p:nvSpPr>
        <p:spPr bwMode="auto">
          <a:xfrm>
            <a:off x="201613" y="515938"/>
            <a:ext cx="5634037" cy="0"/>
          </a:xfrm>
          <a:prstGeom prst="straightConnector1">
            <a:avLst/>
          </a:prstGeom>
          <a:noFill/>
          <a:ln w="19050">
            <a:solidFill>
              <a:srgbClr val="00B0F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3"/>
          <p:cNvSpPr>
            <a:spLocks noChangeArrowheads="1"/>
          </p:cNvSpPr>
          <p:nvPr/>
        </p:nvSpPr>
        <p:spPr bwMode="auto">
          <a:xfrm rot="10800000" flipH="1" flipV="1">
            <a:off x="1162049" y="3173844"/>
            <a:ext cx="1052124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1pPr>
            <a:lvl2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2pPr>
            <a:lvl3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3pPr>
            <a:lvl4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4pPr>
            <a:lvl5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5pPr>
            <a:lvl6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6pPr>
            <a:lvl7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7pPr>
            <a:lvl8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8pPr>
            <a:lvl9pPr eaLnBrk="0" fontAlgn="base" hangingPunct="0">
              <a:spcBef>
                <a:spcPct val="0"/>
              </a:spcBef>
              <a:spcAft>
                <a:spcPct val="0"/>
              </a:spcAft>
              <a:tabLst>
                <a:tab pos="3724275" algn="l"/>
                <a:tab pos="5562600" algn="l"/>
              </a:tabLst>
              <a:defRPr>
                <a:solidFill>
                  <a:schemeClr val="tx1"/>
                </a:solidFill>
                <a:latin typeface="Arial" panose="020B0604020202020204" pitchFamily="34" charset="0"/>
              </a:defRPr>
            </a:lvl9pPr>
          </a:lstStyle>
          <a:p>
            <a:pPr lvl="0" defTabSz="914400"/>
            <a:r>
              <a:rPr lang="en-US" altLang="en-US" sz="4000" b="1" dirty="0">
                <a:solidFill>
                  <a:srgbClr val="7030A0"/>
                </a:solidFill>
              </a:rPr>
              <a:t>SRI </a:t>
            </a:r>
            <a:r>
              <a:rPr lang="en-US" altLang="en-US" sz="4000" b="1" dirty="0">
                <a:solidFill>
                  <a:srgbClr val="7030A0"/>
                </a:solidFill>
              </a:rPr>
              <a:t>HARI DEGREE COLLEGE</a:t>
            </a:r>
          </a:p>
          <a:p>
            <a:pPr lvl="0" defTabSz="914400"/>
            <a:r>
              <a:rPr lang="en-US" altLang="en-US" sz="1200" dirty="0">
                <a:solidFill>
                  <a:srgbClr val="002060"/>
                </a:solidFill>
              </a:rPr>
              <a:t>                     (</a:t>
            </a:r>
            <a:r>
              <a:rPr lang="en-US" altLang="en-US" sz="1200" dirty="0">
                <a:solidFill>
                  <a:srgbClr val="002060"/>
                </a:solidFill>
              </a:rPr>
              <a:t>Permanently Affiliated to Yogi </a:t>
            </a:r>
            <a:r>
              <a:rPr lang="en-US" altLang="en-US" sz="1200" dirty="0" err="1">
                <a:solidFill>
                  <a:srgbClr val="002060"/>
                </a:solidFill>
              </a:rPr>
              <a:t>Vemana</a:t>
            </a:r>
            <a:r>
              <a:rPr lang="en-US" altLang="en-US" sz="1200" dirty="0">
                <a:solidFill>
                  <a:srgbClr val="002060"/>
                </a:solidFill>
              </a:rPr>
              <a:t> University, Kadapa)</a:t>
            </a:r>
          </a:p>
          <a:p>
            <a:pPr lvl="0" defTabSz="914400"/>
            <a:r>
              <a:rPr lang="en-US" altLang="en-US" sz="1200" dirty="0">
                <a:solidFill>
                  <a:srgbClr val="002060"/>
                </a:solidFill>
              </a:rPr>
              <a:t>                      Recognized </a:t>
            </a:r>
            <a:r>
              <a:rPr lang="en-US" altLang="en-US" sz="1200" dirty="0">
                <a:solidFill>
                  <a:srgbClr val="002060"/>
                </a:solidFill>
              </a:rPr>
              <a:t>by UGC New-Delhi under Section 2(f) &amp;12(8) </a:t>
            </a:r>
          </a:p>
          <a:p>
            <a:pPr lvl="0" defTabSz="914400"/>
            <a:r>
              <a:rPr lang="en-US" altLang="en-US" sz="1200" dirty="0">
                <a:solidFill>
                  <a:srgbClr val="002060"/>
                </a:solidFill>
              </a:rPr>
              <a:t>                      An </a:t>
            </a:r>
            <a:r>
              <a:rPr lang="en-US" altLang="en-US" sz="1200" dirty="0">
                <a:solidFill>
                  <a:srgbClr val="002060"/>
                </a:solidFill>
              </a:rPr>
              <a:t>ISO 9001:2015Certified Institution</a:t>
            </a:r>
          </a:p>
          <a:p>
            <a:pPr lvl="0" defTabSz="914400"/>
            <a:r>
              <a:rPr lang="en-US" altLang="en-US" sz="1200" dirty="0">
                <a:solidFill>
                  <a:srgbClr val="002060"/>
                </a:solidFill>
              </a:rPr>
              <a:t>                     #</a:t>
            </a:r>
            <a:r>
              <a:rPr lang="en-US" altLang="en-US" sz="1200" dirty="0">
                <a:solidFill>
                  <a:srgbClr val="002060"/>
                </a:solidFill>
              </a:rPr>
              <a:t>45/290-10,BalajiNagar,Kadapa,A.P.,</a:t>
            </a:r>
            <a:r>
              <a:rPr lang="en-US" altLang="en-US" sz="1200" dirty="0">
                <a:solidFill>
                  <a:srgbClr val="002060"/>
                </a:solidFill>
              </a:rPr>
              <a:t>INDIA-516003</a:t>
            </a:r>
          </a:p>
          <a:p>
            <a:pPr lvl="0" defTabSz="914400"/>
            <a:r>
              <a:rPr lang="en-US" altLang="en-US" sz="1200" dirty="0">
                <a:solidFill>
                  <a:srgbClr val="002060"/>
                </a:solidFill>
              </a:rPr>
              <a:t>                      E-Mail:</a:t>
            </a:r>
            <a:r>
              <a:rPr lang="en-US" altLang="en-US" sz="1200" dirty="0">
                <a:solidFill>
                  <a:srgbClr val="002060"/>
                </a:solidFill>
                <a:hlinkClick r:id="rId3"/>
              </a:rPr>
              <a:t>sriharidc047@gmail.com</a:t>
            </a:r>
            <a:r>
              <a:rPr lang="en-US" altLang="en-US" sz="1200" dirty="0">
                <a:solidFill>
                  <a:srgbClr val="002060"/>
                </a:solidFill>
              </a:rPr>
              <a:t> Web: www.sriharidegreecollege.ac.in ©9440074132</a:t>
            </a:r>
          </a:p>
          <a:p>
            <a:pPr lvl="0" defTabSz="914400"/>
            <a:r>
              <a:rPr lang="en-US" altLang="en-US" sz="1200" dirty="0">
                <a:solidFill>
                  <a:srgbClr val="002060"/>
                </a:solidFill>
              </a:rPr>
              <a:t>                                                                         </a:t>
            </a:r>
            <a:r>
              <a:rPr lang="en-US" altLang="en-US" sz="1200" dirty="0" smtClean="0">
                <a:solidFill>
                  <a:srgbClr val="002060"/>
                </a:solidFill>
              </a:rPr>
              <a:t>                                      </a:t>
            </a:r>
            <a:r>
              <a:rPr lang="en-US" altLang="en-US" b="1" dirty="0">
                <a:solidFill>
                  <a:srgbClr val="00B050"/>
                </a:solidFill>
              </a:rPr>
              <a:t>prepared</a:t>
            </a:r>
          </a:p>
          <a:p>
            <a:pPr lvl="0" defTabSz="914400"/>
            <a:r>
              <a:rPr lang="en-US" altLang="en-US" b="1" dirty="0">
                <a:solidFill>
                  <a:srgbClr val="00B050"/>
                </a:solidFill>
              </a:rPr>
              <a:t> </a:t>
            </a:r>
            <a:r>
              <a:rPr lang="en-US" altLang="en-US" b="1" dirty="0">
                <a:solidFill>
                  <a:srgbClr val="00B050"/>
                </a:solidFill>
              </a:rPr>
              <a:t>                                                                             by</a:t>
            </a:r>
          </a:p>
          <a:p>
            <a:pPr lvl="0" defTabSz="914400"/>
            <a:r>
              <a:rPr lang="en-US" altLang="en-US" b="1" dirty="0">
                <a:solidFill>
                  <a:srgbClr val="00B050"/>
                </a:solidFill>
              </a:rPr>
              <a:t> </a:t>
            </a:r>
            <a:r>
              <a:rPr lang="en-US" altLang="en-US" b="1" dirty="0">
                <a:solidFill>
                  <a:srgbClr val="00B050"/>
                </a:solidFill>
              </a:rPr>
              <a:t>                                                            DR.V.SUBBAREDDY (H.O.D)</a:t>
            </a:r>
          </a:p>
          <a:p>
            <a:pPr lvl="0" defTabSz="914400"/>
            <a:r>
              <a:rPr lang="en-US" altLang="en-US" b="1" dirty="0">
                <a:solidFill>
                  <a:srgbClr val="00B050"/>
                </a:solidFill>
              </a:rPr>
              <a:t> </a:t>
            </a:r>
            <a:r>
              <a:rPr lang="en-US" altLang="en-US" b="1" dirty="0">
                <a:solidFill>
                  <a:srgbClr val="00B050"/>
                </a:solidFill>
              </a:rPr>
              <a:t>                                                            </a:t>
            </a:r>
            <a:r>
              <a:rPr lang="en-US" altLang="en-US" b="1" dirty="0" err="1">
                <a:solidFill>
                  <a:srgbClr val="00B050"/>
                </a:solidFill>
              </a:rPr>
              <a:t>Dept.of</a:t>
            </a:r>
            <a:r>
              <a:rPr lang="en-US" altLang="en-US" b="1" dirty="0">
                <a:solidFill>
                  <a:srgbClr val="00B050"/>
                </a:solidFill>
              </a:rPr>
              <a:t> Mathematical Sciences </a:t>
            </a:r>
          </a:p>
          <a:p>
            <a:pPr lvl="0" defTabSz="914400"/>
            <a:r>
              <a:rPr lang="en-US" altLang="en-US" b="1" dirty="0" smtClean="0">
                <a:solidFill>
                  <a:srgbClr val="00B050"/>
                </a:solidFill>
                <a:latin typeface="Times New Roman" panose="02020603050405020304" pitchFamily="18" charset="0"/>
                <a:cs typeface="Times New Roman" panose="02020603050405020304" pitchFamily="18" charset="0"/>
              </a:rPr>
              <a:t>                                                                          </a:t>
            </a:r>
          </a:p>
          <a:p>
            <a:pPr lvl="0" defTabSz="914400"/>
            <a:endParaRPr lang="en-US" altLang="en-US" sz="2400" dirty="0" smtClean="0"/>
          </a:p>
          <a:p>
            <a:pPr lvl="0" defTabSz="914400"/>
            <a:r>
              <a:rPr kumimoji="0" lang="en-US" altLang="en-US" sz="1800" b="0" i="0" u="none" strike="noStrike" cap="none" normalizeH="0" baseline="0" dirty="0" smtClean="0">
                <a:ln>
                  <a:noFill/>
                </a:ln>
                <a:solidFill>
                  <a:schemeClr val="tx1"/>
                </a:solidFill>
                <a:effectLst/>
                <a:latin typeface="Arial" panose="020B0604020202020204" pitchFamily="34" charset="0"/>
              </a:rPr>
              <a:t> </a:t>
            </a:r>
          </a:p>
        </p:txBody>
      </p:sp>
      <p:sp>
        <p:nvSpPr>
          <p:cNvPr id="7" name="Rectangle 4"/>
          <p:cNvSpPr>
            <a:spLocks noChangeArrowheads="1"/>
          </p:cNvSpPr>
          <p:nvPr/>
        </p:nvSpPr>
        <p:spPr bwMode="auto">
          <a:xfrm>
            <a:off x="0" y="460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2462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01964"/>
                <a:ext cx="10515600" cy="5474999"/>
              </a:xfrm>
            </p:spPr>
            <p:txBody>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4.</a:t>
                </a:r>
                <a14:m>
                  <m:oMath xmlns:m="http://schemas.openxmlformats.org/officeDocument/2006/math">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2</m:t>
                        </m:r>
                      </m:sup>
                      <m:e>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rPr>
                              <a:rPr lang="en-US" sz="2000" b="0" i="1" smtClean="0">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1</m:t>
                            </m:r>
                          </m:sub>
                          <m:sup>
                            <m:r>
                              <a:rPr lang="en-US" sz="2000" b="0" i="1" smtClean="0">
                                <a:solidFill>
                                  <a:srgbClr val="00B0F0"/>
                                </a:solidFill>
                                <a:latin typeface="Cambria Math" panose="02040503050406030204" pitchFamily="18" charset="0"/>
                                <a:cs typeface="Times New Roman" panose="02020603050405020304" pitchFamily="18" charset="0"/>
                              </a:rPr>
                              <m:t>1</m:t>
                            </m:r>
                          </m:sup>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𝑑𝑥𝑑𝑦</m:t>
                            </m:r>
                            <m:r>
                              <a:rPr lang="en-US" sz="2000" i="1">
                                <a:solidFill>
                                  <a:srgbClr val="00B0F0"/>
                                </a:solidFill>
                                <a:latin typeface="Cambria Math" panose="02040503050406030204" pitchFamily="18" charset="0"/>
                                <a:cs typeface="Times New Roman" panose="02020603050405020304" pitchFamily="18" charset="0"/>
                              </a:rPr>
                              <m:t>.</m:t>
                            </m:r>
                          </m:e>
                        </m:nary>
                      </m:e>
                    </m:nary>
                  </m:oMath>
                </a14:m>
                <a:endParaRPr lang="en-IN" sz="2000" dirty="0" smtClean="0"/>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a:t>
                </a:r>
                <a:r>
                  <a:rPr lang="en-US" sz="2000" dirty="0" smtClean="0">
                    <a:latin typeface="Times New Roman" panose="02020603050405020304" pitchFamily="18" charset="0"/>
                    <a:cs typeface="Times New Roman" panose="02020603050405020304" pitchFamily="18" charset="0"/>
                  </a:rPr>
                  <a:t> Given Integral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rP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1</m:t>
                            </m:r>
                          </m:sub>
                          <m:sup>
                            <m:r>
                              <a:rPr lang="en-US" sz="2000" i="1">
                                <a:solidFill>
                                  <a:schemeClr val="tx1"/>
                                </a:solidFill>
                                <a:latin typeface="Cambria Math" panose="02040503050406030204" pitchFamily="18" charset="0"/>
                                <a:cs typeface="Times New Roman" panose="02020603050405020304" pitchFamily="18" charset="0"/>
                              </a:rPr>
                              <m:t>1</m:t>
                            </m:r>
                          </m:sup>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𝑑𝑥𝑑𝑦</m:t>
                            </m:r>
                            <m:r>
                              <a:rPr lang="en-US" sz="2000" i="1">
                                <a:solidFill>
                                  <a:schemeClr val="tx1"/>
                                </a:solidFill>
                                <a:latin typeface="Cambria Math" panose="02040503050406030204" pitchFamily="18" charset="0"/>
                                <a:cs typeface="Times New Roman" panose="02020603050405020304" pitchFamily="18" charset="0"/>
                              </a:rPr>
                              <m:t>.</m:t>
                            </m:r>
                          </m:e>
                        </m:nary>
                      </m:e>
                    </m:nary>
                  </m:oMath>
                </a14:m>
                <a:endParaRPr lang="en-IN" sz="2000" dirty="0" smtClean="0">
                  <a:latin typeface="Times New Roman" panose="02020603050405020304" pitchFamily="18" charset="0"/>
                  <a:cs typeface="Times New Roman" panose="02020603050405020304" pitchFamily="18" charset="0"/>
                </a:endParaRPr>
              </a:p>
              <a:p>
                <a:pPr marL="0" lvl="0" indent="0">
                  <a:buNone/>
                </a:pPr>
                <a:r>
                  <a:rPr lang="en-US" sz="2000" dirty="0" smtClean="0">
                    <a:solidFill>
                      <a:prstClr val="black"/>
                    </a:solidFill>
                    <a:latin typeface="Times New Roman" panose="02020603050405020304" pitchFamily="18" charset="0"/>
                    <a:cs typeface="Times New Roman" panose="02020603050405020304" pitchFamily="18" charset="0"/>
                  </a:rPr>
                  <a:t>         Where </a:t>
                </a:r>
                <a:r>
                  <a:rPr lang="en-US" sz="2000" dirty="0">
                    <a:solidFill>
                      <a:prstClr val="black"/>
                    </a:solidFill>
                    <a:latin typeface="Times New Roman" panose="02020603050405020304" pitchFamily="18" charset="0"/>
                    <a:cs typeface="Times New Roman" panose="02020603050405020304" pitchFamily="18" charset="0"/>
                  </a:rPr>
                  <a:t>the limits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smtClean="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ea typeface="Cambria Math" panose="02040503050406030204" pitchFamily="18" charset="0"/>
                    <a:cs typeface="Times New Roman" panose="02020603050405020304" pitchFamily="18" charset="0"/>
                  </a:rPr>
                  <a:t> </a:t>
                </a:r>
                <a14:m>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oMath>
                </a14:m>
                <a:r>
                  <a:rPr lang="en-IN" sz="2000" dirty="0" smtClean="0">
                    <a:solidFill>
                      <a:prstClr val="black"/>
                    </a:solidFill>
                    <a:latin typeface="Times New Roman" panose="02020603050405020304" pitchFamily="18" charset="0"/>
                    <a:cs typeface="Times New Roman" panose="02020603050405020304" pitchFamily="18" charset="0"/>
                  </a:rPr>
                  <a:t> </a:t>
                </a:r>
                <a:r>
                  <a:rPr lang="en-IN" sz="2000" dirty="0">
                    <a:solidFill>
                      <a:prstClr val="black"/>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𝑦</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smtClean="0">
                    <a:solidFill>
                      <a:prstClr val="black"/>
                    </a:solidFill>
                    <a:latin typeface="Times New Roman" panose="02020603050405020304" pitchFamily="18" charset="0"/>
                    <a:cs typeface="Times New Roman" panose="02020603050405020304" pitchFamily="18" charset="0"/>
                  </a:rPr>
                  <a:t>= -1,</a:t>
                </a:r>
                <a:r>
                  <a:rPr lang="en-US" sz="2000" dirty="0" smtClean="0">
                    <a:solidFill>
                      <a:prstClr val="black"/>
                    </a:solidFill>
                    <a:cs typeface="Times New Roman" panose="02020603050405020304" pitchFamily="18" charset="0"/>
                  </a:rPr>
                  <a:t>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𝑦</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r>
                  <a:rPr lang="en-IN" sz="2000" dirty="0" smtClean="0">
                    <a:solidFill>
                      <a:prstClr val="black"/>
                    </a:solidFill>
                    <a:latin typeface="Times New Roman" panose="02020603050405020304" pitchFamily="18" charset="0"/>
                    <a:cs typeface="Times New Roman" panose="02020603050405020304" pitchFamily="18" charset="0"/>
                  </a:rPr>
                  <a:t>1</a:t>
                </a:r>
              </a:p>
              <a:p>
                <a:pPr marL="0" lvl="0" indent="0">
                  <a:buNone/>
                </a:pPr>
                <a:r>
                  <a:rPr lang="en-US" sz="2000" dirty="0">
                    <a:solidFill>
                      <a:prstClr val="black"/>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1</m:t>
                            </m:r>
                          </m:sub>
                          <m:sup>
                            <m:r>
                              <a:rPr lang="en-US" sz="2000" i="1">
                                <a:solidFill>
                                  <a:prstClr val="black"/>
                                </a:solidFill>
                                <a:latin typeface="Cambria Math" panose="02040503050406030204" pitchFamily="18" charset="0"/>
                                <a:cs typeface="Times New Roman" panose="02020603050405020304" pitchFamily="18" charset="0"/>
                              </a:rPr>
                              <m:t>1</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𝑑𝑥𝑑𝑦</m:t>
                            </m:r>
                            <m:r>
                              <a:rPr lang="en-US" sz="2000" i="1">
                                <a:solidFill>
                                  <a:prstClr val="black"/>
                                </a:solidFill>
                                <a:latin typeface="Cambria Math" panose="02040503050406030204" pitchFamily="18" charset="0"/>
                              </a:rPr>
                              <m:t>=</m:t>
                            </m:r>
                          </m:e>
                        </m:nary>
                      </m:e>
                    </m:nary>
                    <m:nary>
                      <m:naryPr>
                        <m:ctrlPr>
                          <a:rPr lang="en-IN" sz="2000" i="1">
                            <a:solidFill>
                              <a:prstClr val="black"/>
                            </a:solidFill>
                            <a:latin typeface="Cambria Math" panose="02040503050406030204" pitchFamily="18" charset="0"/>
                          </a:rPr>
                        </m:ctrlPr>
                      </m:naryPr>
                      <m:sub>
                        <m:r>
                          <m:rPr>
                            <m:brk m:alnAt="23"/>
                          </m:rPr>
                          <a:rPr lang="en-US" sz="2000" i="1">
                            <a:solidFill>
                              <a:prstClr val="black"/>
                            </a:solidFill>
                            <a:latin typeface="Cambria Math" panose="02040503050406030204" pitchFamily="18" charset="0"/>
                          </a:rPr>
                          <m:t>0</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𝑥</m:t>
                            </m:r>
                          </m:e>
                          <m:sup>
                            <m:r>
                              <a:rPr lang="en-US" sz="2000" b="0" i="1" smtClean="0">
                                <a:solidFill>
                                  <a:prstClr val="black"/>
                                </a:solidFill>
                                <a:latin typeface="Cambria Math" panose="02040503050406030204" pitchFamily="18" charset="0"/>
                                <a:cs typeface="Times New Roman" panose="02020603050405020304" pitchFamily="18" charset="0"/>
                              </a:rPr>
                              <m:t>2</m:t>
                            </m:r>
                          </m:sup>
                        </m:sSup>
                      </m:e>
                    </m:nary>
                    <m:sSubSup>
                      <m:sSubSupPr>
                        <m:ctrlPr>
                          <a:rPr lang="en-IN" sz="2000" i="1">
                            <a:solidFill>
                              <a:prstClr val="black"/>
                            </a:solidFill>
                            <a:latin typeface="Cambria Math" panose="02040503050406030204" pitchFamily="18" charset="0"/>
                          </a:rPr>
                        </m:ctrlPr>
                      </m:sSubSupPr>
                      <m:e>
                        <m:d>
                          <m:dPr>
                            <m:ctrlPr>
                              <a:rPr lang="en-IN" sz="2000" i="1">
                                <a:solidFill>
                                  <a:prstClr val="black"/>
                                </a:solidFill>
                                <a:latin typeface="Cambria Math" panose="02040503050406030204" pitchFamily="18" charset="0"/>
                              </a:rPr>
                            </m:ctrlPr>
                          </m:dPr>
                          <m:e>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𝑦</m:t>
                                    </m:r>
                                  </m:e>
                                  <m:sup>
                                    <m:r>
                                      <a:rPr lang="en-US" sz="2000" b="0" i="1" smtClean="0">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3</m:t>
                                </m:r>
                              </m:den>
                            </m:f>
                          </m:e>
                        </m:d>
                      </m:e>
                      <m:sub>
                        <m:r>
                          <a:rPr lang="en-US" sz="2000" b="0" i="1" smtClean="0">
                            <a:solidFill>
                              <a:prstClr val="black"/>
                            </a:solidFill>
                            <a:latin typeface="Cambria Math" panose="02040503050406030204" pitchFamily="18" charset="0"/>
                          </a:rPr>
                          <m:t>−</m:t>
                        </m:r>
                        <m:r>
                          <a:rPr lang="en-US" sz="2000" b="0" i="1" smtClean="0">
                            <a:solidFill>
                              <a:prstClr val="black"/>
                            </a:solidFill>
                            <a:latin typeface="Cambria Math" panose="02040503050406030204" pitchFamily="18" charset="0"/>
                          </a:rPr>
                          <m:t>1</m:t>
                        </m:r>
                      </m:sub>
                      <m:sup>
                        <m:r>
                          <a:rPr lang="en-US" sz="2000" i="1">
                            <a:solidFill>
                              <a:prstClr val="black"/>
                            </a:solidFill>
                            <a:latin typeface="Cambria Math" panose="02040503050406030204" pitchFamily="18" charset="0"/>
                          </a:rPr>
                          <m:t>1</m:t>
                        </m:r>
                      </m:sup>
                    </m:sSubSup>
                    <m:r>
                      <a:rPr lang="en-US" sz="2000" i="1">
                        <a:solidFill>
                          <a:prstClr val="black"/>
                        </a:solidFill>
                        <a:latin typeface="Cambria Math" panose="02040503050406030204" pitchFamily="18" charset="0"/>
                      </a:rPr>
                      <m:t>𝑑</m:t>
                    </m:r>
                    <m:r>
                      <a:rPr lang="en-US" sz="2000" b="0" i="1" smtClean="0">
                        <a:solidFill>
                          <a:prstClr val="black"/>
                        </a:solidFill>
                        <a:latin typeface="Cambria Math" panose="02040503050406030204" pitchFamily="18" charset="0"/>
                      </a:rPr>
                      <m:t>𝑥</m:t>
                    </m:r>
                  </m:oMath>
                </a14:m>
                <a:endParaRPr lang="en-US" sz="2000" b="0" i="1" dirty="0" smtClean="0">
                  <a:solidFill>
                    <a:prstClr val="black"/>
                  </a:solidFill>
                  <a:latin typeface="Cambria Math" panose="02040503050406030204" pitchFamily="18" charset="0"/>
                </a:endParaRPr>
              </a:p>
              <a:p>
                <a:pPr marL="0" lvl="0" indent="0">
                  <a:buNone/>
                </a:pPr>
                <a:r>
                  <a:rPr lang="en-US" sz="2000" dirty="0" smtClean="0">
                    <a:solidFill>
                      <a:prstClr val="black"/>
                    </a:solidFill>
                  </a:rPr>
                  <a:t>                                              </a:t>
                </a:r>
                <a14:m>
                  <m:oMath xmlns:m="http://schemas.openxmlformats.org/officeDocument/2006/math">
                    <m:r>
                      <a:rPr lang="en-US" sz="2000" i="1">
                        <a:solidFill>
                          <a:prstClr val="black"/>
                        </a:solidFill>
                        <a:latin typeface="Cambria Math" panose="02040503050406030204" pitchFamily="18" charset="0"/>
                      </a:rPr>
                      <m:t>=</m:t>
                    </m:r>
                    <m:f>
                      <m:fPr>
                        <m:ctrlPr>
                          <a:rPr lang="en-IN" sz="2000" i="1">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3</m:t>
                        </m:r>
                      </m:den>
                    </m:f>
                    <m:nary>
                      <m:naryPr>
                        <m:ctrlPr>
                          <a:rPr lang="en-IN" sz="2000" i="1">
                            <a:solidFill>
                              <a:prstClr val="black"/>
                            </a:solidFill>
                            <a:latin typeface="Cambria Math" panose="02040503050406030204" pitchFamily="18" charset="0"/>
                          </a:rPr>
                        </m:ctrlPr>
                      </m:naryPr>
                      <m:sub>
                        <m:r>
                          <m:rPr>
                            <m:brk m:alnAt="23"/>
                          </m:rPr>
                          <a:rPr lang="en-US" sz="2000" i="1">
                            <a:solidFill>
                              <a:prstClr val="black"/>
                            </a:solidFill>
                            <a:latin typeface="Cambria Math" panose="02040503050406030204" pitchFamily="18" charset="0"/>
                          </a:rPr>
                          <m:t>0</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e>
                    </m:nary>
                    <m:d>
                      <m:dPr>
                        <m:ctrlPr>
                          <a:rPr lang="en-US" sz="2000" i="1" smtClean="0">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1</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1</m:t>
                        </m:r>
                        <m:r>
                          <a:rPr lang="en-US" sz="2000" b="0" i="1" smtClean="0">
                            <a:solidFill>
                              <a:prstClr val="black"/>
                            </a:solidFill>
                            <a:latin typeface="Cambria Math" panose="02040503050406030204" pitchFamily="18" charset="0"/>
                            <a:cs typeface="Times New Roman" panose="02020603050405020304" pitchFamily="18" charset="0"/>
                          </a:rPr>
                          <m:t>)</m:t>
                        </m:r>
                      </m:e>
                    </m:d>
                  </m:oMath>
                </a14:m>
                <a:r>
                  <a:rPr lang="en-US" sz="2000" dirty="0">
                    <a:solidFill>
                      <a:prstClr val="black"/>
                    </a:solidFill>
                  </a:rPr>
                  <a:t> </a:t>
                </a:r>
                <a14:m>
                  <m:oMath xmlns:m="http://schemas.openxmlformats.org/officeDocument/2006/math">
                    <m:r>
                      <a:rPr lang="en-US" sz="2000" i="1">
                        <a:solidFill>
                          <a:prstClr val="black"/>
                        </a:solidFill>
                        <a:latin typeface="Cambria Math" panose="02040503050406030204" pitchFamily="18" charset="0"/>
                      </a:rPr>
                      <m:t>𝑑𝑥</m:t>
                    </m:r>
                  </m:oMath>
                </a14:m>
                <a:endParaRPr lang="en-US" sz="2000" i="1" dirty="0" smtClean="0">
                  <a:solidFill>
                    <a:prstClr val="black"/>
                  </a:solidFill>
                  <a:latin typeface="Cambria Math" panose="02040503050406030204" pitchFamily="18" charset="0"/>
                </a:endParaRPr>
              </a:p>
              <a:p>
                <a:pPr marL="0" lvl="0" indent="0">
                  <a:buNone/>
                </a:pPr>
                <a:r>
                  <a:rPr lang="en-US" sz="2000" dirty="0" smtClean="0">
                    <a:solidFill>
                      <a:prstClr val="black"/>
                    </a:solidFill>
                  </a:rPr>
                  <a:t>                                              </a:t>
                </a:r>
                <a14:m>
                  <m:oMath xmlns:m="http://schemas.openxmlformats.org/officeDocument/2006/math">
                    <m:r>
                      <a:rPr lang="en-US" sz="2000" i="1">
                        <a:solidFill>
                          <a:prstClr val="black"/>
                        </a:solidFill>
                        <a:latin typeface="Cambria Math" panose="02040503050406030204" pitchFamily="18" charset="0"/>
                      </a:rPr>
                      <m:t>=</m:t>
                    </m:r>
                    <m:f>
                      <m:fPr>
                        <m:ctrlPr>
                          <a:rPr lang="en-IN" sz="2000" i="1">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2</m:t>
                        </m:r>
                      </m:num>
                      <m:den>
                        <m:r>
                          <a:rPr lang="en-US" sz="2000" i="1">
                            <a:solidFill>
                              <a:prstClr val="black"/>
                            </a:solidFill>
                            <a:latin typeface="Cambria Math" panose="02040503050406030204" pitchFamily="18" charset="0"/>
                            <a:cs typeface="Times New Roman" panose="02020603050405020304" pitchFamily="18" charset="0"/>
                          </a:rPr>
                          <m:t>3</m:t>
                        </m:r>
                      </m:den>
                    </m:f>
                    <m:nary>
                      <m:naryPr>
                        <m:ctrlPr>
                          <a:rPr lang="en-IN" sz="2000" i="1">
                            <a:solidFill>
                              <a:prstClr val="black"/>
                            </a:solidFill>
                            <a:latin typeface="Cambria Math" panose="02040503050406030204" pitchFamily="18" charset="0"/>
                          </a:rPr>
                        </m:ctrlPr>
                      </m:naryPr>
                      <m:sub>
                        <m:r>
                          <m:rPr>
                            <m:brk m:alnAt="23"/>
                          </m:rPr>
                          <a:rPr lang="en-US" sz="2000" i="1">
                            <a:solidFill>
                              <a:prstClr val="black"/>
                            </a:solidFill>
                            <a:latin typeface="Cambria Math" panose="02040503050406030204" pitchFamily="18" charset="0"/>
                          </a:rPr>
                          <m:t>0</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e>
                    </m:nary>
                  </m:oMath>
                </a14:m>
                <a:r>
                  <a:rPr lang="en-US" sz="2000" dirty="0">
                    <a:solidFill>
                      <a:prstClr val="black"/>
                    </a:solidFill>
                  </a:rPr>
                  <a:t> </a:t>
                </a:r>
                <a14:m>
                  <m:oMath xmlns:m="http://schemas.openxmlformats.org/officeDocument/2006/math">
                    <m:r>
                      <a:rPr lang="en-US" sz="2000" i="1">
                        <a:solidFill>
                          <a:prstClr val="black"/>
                        </a:solidFill>
                        <a:latin typeface="Cambria Math" panose="02040503050406030204" pitchFamily="18" charset="0"/>
                      </a:rPr>
                      <m:t>𝑑𝑥</m:t>
                    </m:r>
                  </m:oMath>
                </a14:m>
                <a:endParaRPr lang="en-US" sz="2000" i="1" dirty="0" smtClean="0">
                  <a:solidFill>
                    <a:prstClr val="black"/>
                  </a:solidFill>
                  <a:latin typeface="Cambria Math" panose="02040503050406030204" pitchFamily="18" charset="0"/>
                </a:endParaRPr>
              </a:p>
              <a:p>
                <a:pPr marL="0" lvl="0" indent="0">
                  <a:buNone/>
                </a:pPr>
                <a:r>
                  <a:rPr lang="en-US" sz="2000" b="0" dirty="0" smtClean="0">
                    <a:solidFill>
                      <a:prstClr val="black"/>
                    </a:solidFill>
                  </a:rPr>
                  <a:t>                                             </a:t>
                </a:r>
                <a14:m>
                  <m:oMath xmlns:m="http://schemas.openxmlformats.org/officeDocument/2006/math">
                    <m:r>
                      <a:rPr lang="en-US" sz="2000" b="0" i="0" smtClean="0">
                        <a:solidFill>
                          <a:prstClr val="black"/>
                        </a:solidFill>
                        <a:latin typeface="Cambria Math" panose="02040503050406030204" pitchFamily="18" charset="0"/>
                      </a:rPr>
                      <m:t> </m:t>
                    </m:r>
                    <m:r>
                      <a:rPr lang="en-US" sz="2000" b="0" i="1" smtClean="0">
                        <a:solidFill>
                          <a:prstClr val="black"/>
                        </a:solidFill>
                        <a:latin typeface="Cambria Math" panose="02040503050406030204" pitchFamily="18" charset="0"/>
                      </a:rPr>
                      <m:t>=</m:t>
                    </m:r>
                    <m:f>
                      <m:fPr>
                        <m:ctrlPr>
                          <a:rPr lang="en-IN"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2</m:t>
                        </m:r>
                      </m:num>
                      <m:den>
                        <m:r>
                          <a:rPr lang="en-US" sz="2000" i="1">
                            <a:solidFill>
                              <a:prstClr val="black"/>
                            </a:solidFill>
                            <a:latin typeface="Cambria Math" panose="02040503050406030204" pitchFamily="18" charset="0"/>
                            <a:cs typeface="Times New Roman" panose="02020603050405020304" pitchFamily="18" charset="0"/>
                          </a:rPr>
                          <m:t>3</m:t>
                        </m:r>
                      </m:den>
                    </m:f>
                    <m:sSubSup>
                      <m:sSubSupPr>
                        <m:ctrlPr>
                          <a:rPr lang="en-IN" sz="2000" i="1">
                            <a:solidFill>
                              <a:prstClr val="black"/>
                            </a:solidFill>
                            <a:latin typeface="Cambria Math" panose="02040503050406030204" pitchFamily="18" charset="0"/>
                          </a:rPr>
                        </m:ctrlPr>
                      </m:sSubSupPr>
                      <m:e>
                        <m:d>
                          <m:dPr>
                            <m:ctrlPr>
                              <a:rPr lang="en-IN" sz="2000" i="1">
                                <a:solidFill>
                                  <a:prstClr val="black"/>
                                </a:solidFill>
                                <a:latin typeface="Cambria Math" panose="02040503050406030204" pitchFamily="18" charset="0"/>
                              </a:rPr>
                            </m:ctrlPr>
                          </m:dPr>
                          <m:e>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den>
                            </m:f>
                          </m:e>
                        </m:d>
                      </m:e>
                      <m:sub>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p>
                    </m:sSubSup>
                  </m:oMath>
                </a14:m>
                <a:r>
                  <a:rPr lang="en-US" sz="2000" dirty="0">
                    <a:solidFill>
                      <a:prstClr val="black"/>
                    </a:solidFill>
                  </a:rPr>
                  <a:t> </a:t>
                </a:r>
                <a:endParaRPr lang="en-US" sz="2000" dirty="0" smtClean="0">
                  <a:solidFill>
                    <a:prstClr val="black"/>
                  </a:solidFill>
                </a:endParaRPr>
              </a:p>
              <a:p>
                <a:pPr marL="0" lvl="0" indent="0">
                  <a:buNone/>
                </a:pPr>
                <a:r>
                  <a:rPr lang="en-US" sz="2000" dirty="0">
                    <a:solidFill>
                      <a:prstClr val="black"/>
                    </a:solidFill>
                  </a:rPr>
                  <a:t> </a:t>
                </a:r>
                <a:r>
                  <a:rPr lang="en-US" sz="2000" dirty="0" smtClean="0">
                    <a:solidFill>
                      <a:prstClr val="black"/>
                    </a:solidFill>
                  </a:rPr>
                  <a:t>                                             </a:t>
                </a:r>
                <a14:m>
                  <m:oMath xmlns:m="http://schemas.openxmlformats.org/officeDocument/2006/math">
                    <m:r>
                      <a:rPr lang="en-US" sz="2000" i="1">
                        <a:solidFill>
                          <a:prstClr val="black"/>
                        </a:solidFill>
                        <a:latin typeface="Cambria Math" panose="02040503050406030204" pitchFamily="18" charset="0"/>
                      </a:rPr>
                      <m:t>=</m:t>
                    </m:r>
                  </m:oMath>
                </a14:m>
                <a:r>
                  <a:rPr lang="en-IN" sz="2000" dirty="0" smtClean="0">
                    <a:solidFill>
                      <a:prstClr val="black"/>
                    </a:solidFill>
                  </a:rPr>
                  <a:t> </a:t>
                </a:r>
                <a14:m>
                  <m:oMath xmlns:m="http://schemas.openxmlformats.org/officeDocument/2006/math">
                    <m:f>
                      <m:fPr>
                        <m:ctrlPr>
                          <a:rPr lang="en-IN"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2</m:t>
                        </m:r>
                      </m:num>
                      <m:den>
                        <m:r>
                          <a:rPr lang="en-US" sz="2000" b="0" i="1" smtClean="0">
                            <a:solidFill>
                              <a:prstClr val="black"/>
                            </a:solidFill>
                            <a:latin typeface="Cambria Math" panose="02040503050406030204" pitchFamily="18" charset="0"/>
                          </a:rPr>
                          <m:t>9</m:t>
                        </m:r>
                      </m:den>
                    </m:f>
                    <m:d>
                      <m:dPr>
                        <m:ctrlPr>
                          <a:rPr lang="en-IN" sz="2000" i="1">
                            <a:solidFill>
                              <a:prstClr val="black"/>
                            </a:solidFill>
                            <a:latin typeface="Cambria Math" panose="02040503050406030204" pitchFamily="18" charset="0"/>
                          </a:rPr>
                        </m:ctrlPr>
                      </m:dPr>
                      <m:e>
                        <m:f>
                          <m:fPr>
                            <m:ctrlPr>
                              <a:rPr lang="en-IN" sz="2000" i="1">
                                <a:solidFill>
                                  <a:prstClr val="black"/>
                                </a:solidFill>
                                <a:latin typeface="Cambria Math" panose="02040503050406030204" pitchFamily="18" charset="0"/>
                              </a:rPr>
                            </m:ctrlPr>
                          </m:fPr>
                          <m:num>
                            <m:sSup>
                              <m:sSupPr>
                                <m:ctrlPr>
                                  <a:rPr lang="en-US" sz="2000" i="1" smtClean="0">
                                    <a:solidFill>
                                      <a:prstClr val="black"/>
                                    </a:solidFill>
                                    <a:latin typeface="Cambria Math" panose="02040503050406030204" pitchFamily="18" charset="0"/>
                                    <a:cs typeface="Times New Roman" panose="02020603050405020304" pitchFamily="18" charset="0"/>
                                  </a:rPr>
                                </m:ctrlPr>
                              </m:sSupPr>
                              <m:e>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8</m:t>
                            </m:r>
                          </m:den>
                        </m:f>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0</m:t>
                        </m:r>
                      </m:e>
                    </m:d>
                  </m:oMath>
                </a14:m>
                <a:endParaRPr lang="en-US" sz="2000" b="0" i="1" dirty="0" smtClean="0">
                  <a:solidFill>
                    <a:prstClr val="black"/>
                  </a:solidFill>
                  <a:latin typeface="Cambria Math" panose="02040503050406030204" pitchFamily="18" charset="0"/>
                  <a:cs typeface="Times New Roman" panose="02020603050405020304" pitchFamily="18" charset="0"/>
                </a:endParaRPr>
              </a:p>
              <a:p>
                <a:pPr marL="0" lvl="0" indent="0">
                  <a:buNone/>
                </a:pPr>
                <a:r>
                  <a:rPr lang="en-US" sz="2000" dirty="0" smtClean="0">
                    <a:solidFill>
                      <a:prstClr val="black"/>
                    </a:solidFill>
                  </a:rPr>
                  <a:t>                                              </a:t>
                </a:r>
                <a14:m>
                  <m:oMath xmlns:m="http://schemas.openxmlformats.org/officeDocument/2006/math">
                    <m:r>
                      <a:rPr lang="en-US" sz="2000" i="1">
                        <a:solidFill>
                          <a:prstClr val="black"/>
                        </a:solidFill>
                        <a:latin typeface="Cambria Math" panose="02040503050406030204" pitchFamily="18" charset="0"/>
                      </a:rPr>
                      <m:t>=</m:t>
                    </m:r>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36</m:t>
                        </m:r>
                      </m:den>
                    </m:f>
                  </m:oMath>
                </a14:m>
                <a:r>
                  <a:rPr lang="en-IN" sz="2000" dirty="0" smtClean="0">
                    <a:solidFill>
                      <a:prstClr val="black"/>
                    </a:solidFill>
                  </a:rPr>
                  <a:t> .</a:t>
                </a:r>
                <a:endParaRPr lang="en-IN" sz="2000" dirty="0">
                  <a:solidFill>
                    <a:prstClr val="black"/>
                  </a:solidFill>
                </a:endParaRPr>
              </a:p>
              <a:p>
                <a:pPr marL="0" lvl="0" indent="0">
                  <a:buNone/>
                </a:pPr>
                <a:endParaRPr lang="en-IN" sz="2000" dirty="0">
                  <a:solidFill>
                    <a:prstClr val="black"/>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01964"/>
                <a:ext cx="10515600" cy="5474999"/>
              </a:xfrm>
              <a:blipFill>
                <a:blip r:embed="rId2"/>
                <a:stretch>
                  <a:fillRect l="-638"/>
                </a:stretch>
              </a:blipFill>
            </p:spPr>
            <p:txBody>
              <a:bodyPr/>
              <a:lstStyle/>
              <a:p>
                <a:r>
                  <a:rPr lang="en-IN">
                    <a:noFill/>
                  </a:rPr>
                  <a:t> </a:t>
                </a:r>
              </a:p>
            </p:txBody>
          </p:sp>
        </mc:Fallback>
      </mc:AlternateContent>
    </p:spTree>
    <p:extLst>
      <p:ext uri="{BB962C8B-B14F-4D97-AF65-F5344CB8AC3E}">
        <p14:creationId xmlns:p14="http://schemas.microsoft.com/office/powerpoint/2010/main" val="417395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37309"/>
                <a:ext cx="10515600" cy="5539654"/>
              </a:xfrm>
            </p:spPr>
            <p:txBody>
              <a:bodyPr>
                <a:normAutofit lnSpcReduction="10000"/>
              </a:bodyPr>
              <a:lstStyle/>
              <a:p>
                <a:pPr marL="0" lvl="0" indent="0">
                  <a:buNone/>
                </a:pPr>
                <a:r>
                  <a:rPr lang="en-US" sz="2000" dirty="0" smtClean="0">
                    <a:solidFill>
                      <a:srgbClr val="00B0F0"/>
                    </a:solidFill>
                    <a:latin typeface="Times New Roman" panose="02020603050405020304" pitchFamily="18" charset="0"/>
                    <a:cs typeface="Times New Roman" panose="02020603050405020304" pitchFamily="18" charset="0"/>
                  </a:rPr>
                  <a:t>5.</a:t>
                </a:r>
                <a:r>
                  <a:rPr lang="en-US" sz="2000" dirty="0" smtClean="0">
                    <a:solidFill>
                      <a:srgbClr val="00B0F0"/>
                    </a:solidFill>
                    <a:cs typeface="Times New Roman" panose="02020603050405020304" pitchFamily="18" charset="0"/>
                  </a:rPr>
                  <a:t>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𝑎</m:t>
                        </m:r>
                      </m:sup>
                      <m:e>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rPr>
                              <a:rPr lang="en-US" sz="2000" b="0" i="1" smtClean="0">
                                <a:solidFill>
                                  <a:srgbClr val="00B0F0"/>
                                </a:solidFill>
                                <a:latin typeface="Cambria Math" panose="02040503050406030204" pitchFamily="18" charset="0"/>
                                <a:cs typeface="Times New Roman" panose="02020603050405020304" pitchFamily="18" charset="0"/>
                              </a:rPr>
                              <m:t>0</m:t>
                            </m:r>
                          </m:sub>
                          <m:sup>
                            <m:rad>
                              <m:radPr>
                                <m:degHide m:val="on"/>
                                <m:ctrlPr>
                                  <a:rPr lang="en-US" sz="2000" i="1">
                                    <a:solidFill>
                                      <a:srgbClr val="00B0F0"/>
                                    </a:solidFill>
                                    <a:latin typeface="Cambria Math" panose="02040503050406030204" pitchFamily="18" charset="0"/>
                                    <a:cs typeface="Times New Roman" panose="02020603050405020304" pitchFamily="18" charset="0"/>
                                  </a:rPr>
                                </m:ctrlPr>
                              </m:radPr>
                              <m:deg/>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𝑎</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b="0" i="1" smtClean="0">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e>
                            </m:rad>
                          </m:sup>
                          <m:e>
                            <m:rad>
                              <m:radPr>
                                <m:degHide m:val="on"/>
                                <m:ctrlPr>
                                  <a:rPr lang="en-US" sz="2000" i="1">
                                    <a:solidFill>
                                      <a:srgbClr val="00B0F0"/>
                                    </a:solidFill>
                                    <a:latin typeface="Cambria Math" panose="02040503050406030204" pitchFamily="18" charset="0"/>
                                    <a:cs typeface="Times New Roman" panose="02020603050405020304" pitchFamily="18" charset="0"/>
                                  </a:rPr>
                                </m:ctrlPr>
                              </m:radPr>
                              <m:deg/>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𝑎</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b="0" i="1" smtClean="0">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e>
                            </m:rad>
                            <m:r>
                              <a:rPr lang="en-US" sz="2000" i="1">
                                <a:solidFill>
                                  <a:srgbClr val="00B0F0"/>
                                </a:solidFill>
                                <a:latin typeface="Cambria Math" panose="02040503050406030204" pitchFamily="18" charset="0"/>
                                <a:cs typeface="Times New Roman" panose="02020603050405020304" pitchFamily="18" charset="0"/>
                              </a:rPr>
                              <m:t>𝑑𝑥𝑑𝑦</m:t>
                            </m:r>
                            <m:r>
                              <a:rPr lang="en-US" sz="2000" i="1">
                                <a:solidFill>
                                  <a:srgbClr val="00B0F0"/>
                                </a:solidFill>
                                <a:latin typeface="Cambria Math" panose="02040503050406030204" pitchFamily="18" charset="0"/>
                                <a:cs typeface="Times New Roman" panose="02020603050405020304" pitchFamily="18" charset="0"/>
                              </a:rPr>
                              <m:t>.</m:t>
                            </m:r>
                          </m:e>
                        </m:nary>
                      </m:e>
                    </m:nary>
                  </m:oMath>
                </a14:m>
                <a:endParaRPr lang="en-IN" sz="2000" dirty="0">
                  <a:solidFill>
                    <a:prstClr val="black"/>
                  </a:solidFill>
                  <a:latin typeface="Times New Roman" panose="02020603050405020304" pitchFamily="18" charset="0"/>
                  <a:cs typeface="Times New Roman" panose="02020603050405020304" pitchFamily="18" charset="0"/>
                </a:endParaRPr>
              </a:p>
              <a:p>
                <a:pPr marL="0" lvl="0" indent="0">
                  <a:buNone/>
                </a:pPr>
                <a:r>
                  <a:rPr lang="en-US" sz="2000" dirty="0">
                    <a:solidFill>
                      <a:srgbClr val="00B0F0"/>
                    </a:solidFill>
                    <a:latin typeface="Times New Roman" panose="02020603050405020304" pitchFamily="18" charset="0"/>
                    <a:cs typeface="Times New Roman" panose="02020603050405020304" pitchFamily="18" charset="0"/>
                  </a:rPr>
                  <a:t>Sol</a:t>
                </a:r>
                <a:r>
                  <a:rPr lang="en-US" sz="2000" dirty="0" smtClean="0">
                    <a:solidFill>
                      <a:srgbClr val="00B0F0"/>
                    </a:solidFill>
                    <a:latin typeface="Times New Roman" panose="02020603050405020304" pitchFamily="18" charset="0"/>
                    <a:cs typeface="Times New Roman" panose="02020603050405020304" pitchFamily="18" charset="0"/>
                  </a:rPr>
                  <a:t>.</a:t>
                </a:r>
                <a:r>
                  <a:rPr lang="en-US" sz="2000" dirty="0">
                    <a:solidFill>
                      <a:prstClr val="black"/>
                    </a:solidFill>
                    <a:latin typeface="Times New Roman" panose="02020603050405020304" pitchFamily="18" charset="0"/>
                    <a:cs typeface="Times New Roman" panose="02020603050405020304" pitchFamily="18" charset="0"/>
                  </a:rPr>
                  <a:t> Given Integral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𝑎</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rPr>
                              <a:rPr lang="en-US" sz="2000" i="1">
                                <a:solidFill>
                                  <a:schemeClr val="tx1"/>
                                </a:solidFill>
                                <a:latin typeface="Cambria Math" panose="02040503050406030204" pitchFamily="18" charset="0"/>
                                <a:cs typeface="Times New Roman" panose="02020603050405020304" pitchFamily="18" charset="0"/>
                              </a:rPr>
                              <m:t>0</m:t>
                            </m:r>
                          </m:sub>
                          <m:sup>
                            <m:rad>
                              <m:radPr>
                                <m:degHide m:val="on"/>
                                <m:ctrlPr>
                                  <a:rPr lang="en-US" sz="2000" i="1">
                                    <a:solidFill>
                                      <a:schemeClr val="tx1"/>
                                    </a:solidFill>
                                    <a:latin typeface="Cambria Math" panose="02040503050406030204" pitchFamily="18" charset="0"/>
                                    <a:cs typeface="Times New Roman" panose="02020603050405020304" pitchFamily="18" charset="0"/>
                                  </a:rPr>
                                </m:ctrlPr>
                              </m:radPr>
                              <m:deg/>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𝑎</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e>
                            </m:rad>
                          </m:sup>
                          <m:e>
                            <m:rad>
                              <m:radPr>
                                <m:degHide m:val="on"/>
                                <m:ctrlPr>
                                  <a:rPr lang="en-US" sz="2000" i="1">
                                    <a:solidFill>
                                      <a:schemeClr val="tx1"/>
                                    </a:solidFill>
                                    <a:latin typeface="Cambria Math" panose="02040503050406030204" pitchFamily="18" charset="0"/>
                                    <a:cs typeface="Times New Roman" panose="02020603050405020304" pitchFamily="18" charset="0"/>
                                  </a:rPr>
                                </m:ctrlPr>
                              </m:radPr>
                              <m:deg/>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𝑎</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e>
                            </m:rad>
                            <m:r>
                              <a:rPr lang="en-US" sz="2000" i="1">
                                <a:solidFill>
                                  <a:schemeClr val="tx1"/>
                                </a:solidFill>
                                <a:latin typeface="Cambria Math" panose="02040503050406030204" pitchFamily="18" charset="0"/>
                                <a:cs typeface="Times New Roman" panose="02020603050405020304" pitchFamily="18" charset="0"/>
                              </a:rPr>
                              <m:t>𝑑𝑥𝑑𝑦</m:t>
                            </m:r>
                          </m:e>
                        </m:nary>
                      </m:e>
                    </m:nary>
                  </m:oMath>
                </a14:m>
                <a:r>
                  <a:rPr lang="en-IN" sz="2000" dirty="0" smtClean="0"/>
                  <a:t> </a:t>
                </a:r>
              </a:p>
              <a:p>
                <a:pPr marL="0" lvl="0" indent="0">
                  <a:buNone/>
                </a:pPr>
                <a:r>
                  <a:rPr lang="en-US" sz="2000" dirty="0">
                    <a:solidFill>
                      <a:prstClr val="black"/>
                    </a:solidFill>
                    <a:latin typeface="Times New Roman" panose="02020603050405020304" pitchFamily="18" charset="0"/>
                    <a:cs typeface="Times New Roman" panose="02020603050405020304" pitchFamily="18" charset="0"/>
                  </a:rPr>
                  <a:t>Where the limits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ea typeface="Cambria Math" panose="02040503050406030204" pitchFamily="18" charset="0"/>
                    <a:cs typeface="Times New Roman" panose="02020603050405020304" pitchFamily="18" charset="0"/>
                  </a:rPr>
                  <a:t> </a:t>
                </a:r>
                <a14:m>
                  <m:oMath xmlns:m="http://schemas.openxmlformats.org/officeDocument/2006/math">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oMath>
                </a14:m>
                <a:r>
                  <a:rPr lang="en-IN" sz="2000" dirty="0">
                    <a:solidFill>
                      <a:prstClr val="black"/>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𝑦</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smtClean="0">
                    <a:solidFill>
                      <a:prstClr val="black"/>
                    </a:solidFill>
                    <a:latin typeface="Times New Roman" panose="02020603050405020304" pitchFamily="18" charset="0"/>
                    <a:cs typeface="Times New Roman" panose="02020603050405020304" pitchFamily="18" charset="0"/>
                  </a:rPr>
                  <a:t>= 0,</a:t>
                </a:r>
                <a:r>
                  <a:rPr lang="en-US" sz="2000" dirty="0" smtClean="0">
                    <a:solidFill>
                      <a:prstClr val="black"/>
                    </a:solidFill>
                    <a:cs typeface="Times New Roman" panose="02020603050405020304" pitchFamily="18" charset="0"/>
                  </a:rPr>
                  <a:t>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𝑦</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smtClean="0">
                    <a:solidFill>
                      <a:prstClr val="black"/>
                    </a:solidFill>
                    <a:latin typeface="Times New Roman" panose="02020603050405020304" pitchFamily="18" charset="0"/>
                    <a:cs typeface="Times New Roman" panose="02020603050405020304" pitchFamily="18" charset="0"/>
                  </a:rPr>
                  <a:t>=</a:t>
                </a:r>
                <a:r>
                  <a:rPr lang="en-US" sz="2000" dirty="0">
                    <a:solidFill>
                      <a:srgbClr val="00B0F0"/>
                    </a:solidFill>
                    <a:cs typeface="Times New Roman" panose="02020603050405020304" pitchFamily="18" charset="0"/>
                  </a:rPr>
                  <a:t> </a:t>
                </a:r>
                <a14:m>
                  <m:oMath xmlns:m="http://schemas.openxmlformats.org/officeDocument/2006/math">
                    <m:r>
                      <a:rPr lang="en-US" sz="2000" i="1" smtClean="0">
                        <a:solidFill>
                          <a:schemeClr val="tx1"/>
                        </a:solidFill>
                        <a:latin typeface="Cambria Math" panose="02040503050406030204" pitchFamily="18" charset="0"/>
                        <a:cs typeface="Times New Roman" panose="02020603050405020304" pitchFamily="18" charset="0"/>
                      </a:rPr>
                      <m:t>𝑎</m:t>
                    </m:r>
                    <m:r>
                      <a:rPr lang="en-US" sz="2000" i="1">
                        <a:solidFill>
                          <a:schemeClr val="tx1"/>
                        </a:solidFill>
                        <a:latin typeface="Cambria Math" panose="02040503050406030204" pitchFamily="18" charset="0"/>
                        <a:cs typeface="Times New Roman" panose="02020603050405020304" pitchFamily="18" charset="0"/>
                      </a:rPr>
                      <m:t> </m:t>
                    </m:r>
                  </m:oMath>
                </a14:m>
                <a:r>
                  <a:rPr lang="en-US" sz="2000" i="1" dirty="0" smtClean="0">
                    <a:solidFill>
                      <a:schemeClr val="tx1"/>
                    </a:solidFill>
                    <a:latin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en-US" sz="1600" i="1" dirty="0" smtClean="0">
                            <a:solidFill>
                              <a:schemeClr val="tx1"/>
                            </a:solidFill>
                            <a:latin typeface="Cambria Math" panose="02040503050406030204" pitchFamily="18" charset="0"/>
                            <a:cs typeface="Times New Roman" panose="02020603050405020304" pitchFamily="18" charset="0"/>
                          </a:rPr>
                        </m:ctrlPr>
                      </m:dPr>
                      <m:e>
                        <m:eqArr>
                          <m:eqArrPr>
                            <m:ctrlPr>
                              <a:rPr lang="en-US" sz="1600" i="1" dirty="0">
                                <a:solidFill>
                                  <a:prstClr val="black"/>
                                </a:solidFill>
                                <a:latin typeface="Cambria Math" panose="02040503050406030204" pitchFamily="18" charset="0"/>
                                <a:cs typeface="Times New Roman" panose="02020603050405020304" pitchFamily="18" charset="0"/>
                              </a:rPr>
                            </m:ctrlPr>
                          </m:eqArrPr>
                          <m:e>
                            <m:nary>
                              <m:naryPr>
                                <m:limLoc m:val="undOvr"/>
                                <m:subHide m:val="on"/>
                                <m:supHide m:val="on"/>
                                <m:ctrlPr>
                                  <a:rPr lang="en-US" sz="1600" i="1" dirty="0">
                                    <a:solidFill>
                                      <a:prstClr val="black"/>
                                    </a:solidFill>
                                    <a:latin typeface="Cambria Math" panose="02040503050406030204" pitchFamily="18" charset="0"/>
                                    <a:cs typeface="Times New Roman" panose="02020603050405020304" pitchFamily="18" charset="0"/>
                                  </a:rPr>
                                </m:ctrlPr>
                              </m:naryPr>
                              <m:sub/>
                              <m:sup/>
                              <m:e>
                                <m:rad>
                                  <m:radPr>
                                    <m:degHide m:val="on"/>
                                    <m:ctrlPr>
                                      <a:rPr lang="en-US" sz="1600" i="1">
                                        <a:solidFill>
                                          <a:prstClr val="black"/>
                                        </a:solidFill>
                                        <a:latin typeface="Cambria Math" panose="02040503050406030204" pitchFamily="18" charset="0"/>
                                        <a:cs typeface="Times New Roman" panose="02020603050405020304" pitchFamily="18" charset="0"/>
                                      </a:rPr>
                                    </m:ctrlPr>
                                  </m:radPr>
                                  <m:deg/>
                                  <m:e>
                                    <m:sSup>
                                      <m:sSupPr>
                                        <m:ctrlPr>
                                          <a:rPr lang="en-US" sz="1600" i="1">
                                            <a:solidFill>
                                              <a:prstClr val="black"/>
                                            </a:solidFill>
                                            <a:latin typeface="Cambria Math" panose="02040503050406030204" pitchFamily="18" charset="0"/>
                                            <a:cs typeface="Times New Roman" panose="02020603050405020304" pitchFamily="18" charset="0"/>
                                          </a:rPr>
                                        </m:ctrlPr>
                                      </m:sSupPr>
                                      <m:e>
                                        <m:r>
                                          <a:rPr lang="en-US" sz="1600" i="1">
                                            <a:solidFill>
                                              <a:prstClr val="black"/>
                                            </a:solidFill>
                                            <a:latin typeface="Cambria Math" panose="02040503050406030204" pitchFamily="18" charset="0"/>
                                            <a:cs typeface="Times New Roman" panose="02020603050405020304" pitchFamily="18" charset="0"/>
                                          </a:rPr>
                                          <m:t>𝑎</m:t>
                                        </m:r>
                                      </m:e>
                                      <m:sup>
                                        <m:r>
                                          <a:rPr lang="en-US" sz="1600" i="1">
                                            <a:solidFill>
                                              <a:prstClr val="black"/>
                                            </a:solidFill>
                                            <a:latin typeface="Cambria Math" panose="02040503050406030204" pitchFamily="18" charset="0"/>
                                            <a:cs typeface="Times New Roman" panose="02020603050405020304" pitchFamily="18" charset="0"/>
                                          </a:rPr>
                                          <m:t>2</m:t>
                                        </m:r>
                                      </m:sup>
                                    </m:sSup>
                                    <m:r>
                                      <a:rPr lang="en-US" sz="1600" i="1">
                                        <a:solidFill>
                                          <a:prstClr val="black"/>
                                        </a:solidFill>
                                        <a:latin typeface="Cambria Math" panose="02040503050406030204" pitchFamily="18" charset="0"/>
                                        <a:cs typeface="Times New Roman" panose="02020603050405020304" pitchFamily="18" charset="0"/>
                                      </a:rPr>
                                      <m:t>−</m:t>
                                    </m:r>
                                    <m:sSup>
                                      <m:sSupPr>
                                        <m:ctrlPr>
                                          <a:rPr lang="en-US" sz="1600" i="1">
                                            <a:solidFill>
                                              <a:prstClr val="black"/>
                                            </a:solidFill>
                                            <a:latin typeface="Cambria Math" panose="02040503050406030204" pitchFamily="18" charset="0"/>
                                            <a:cs typeface="Times New Roman" panose="02020603050405020304" pitchFamily="18" charset="0"/>
                                          </a:rPr>
                                        </m:ctrlPr>
                                      </m:sSupPr>
                                      <m:e>
                                        <m:r>
                                          <a:rPr lang="en-US" sz="1600" i="1">
                                            <a:solidFill>
                                              <a:prstClr val="black"/>
                                            </a:solidFill>
                                            <a:latin typeface="Cambria Math" panose="02040503050406030204" pitchFamily="18" charset="0"/>
                                            <a:cs typeface="Times New Roman" panose="02020603050405020304" pitchFamily="18" charset="0"/>
                                          </a:rPr>
                                          <m:t>𝑥</m:t>
                                        </m:r>
                                      </m:e>
                                      <m:sup>
                                        <m:r>
                                          <a:rPr lang="en-US" sz="1600" i="1">
                                            <a:solidFill>
                                              <a:prstClr val="black"/>
                                            </a:solidFill>
                                            <a:latin typeface="Cambria Math" panose="02040503050406030204" pitchFamily="18" charset="0"/>
                                            <a:cs typeface="Times New Roman" panose="02020603050405020304" pitchFamily="18" charset="0"/>
                                          </a:rPr>
                                          <m:t>2</m:t>
                                        </m:r>
                                      </m:sup>
                                    </m:sSup>
                                  </m:e>
                                </m:rad>
                                <m:r>
                                  <a:rPr lang="en-US" sz="1600" i="1">
                                    <a:solidFill>
                                      <a:prstClr val="black"/>
                                    </a:solidFill>
                                    <a:latin typeface="Cambria Math" panose="02040503050406030204" pitchFamily="18" charset="0"/>
                                    <a:cs typeface="Times New Roman" panose="02020603050405020304" pitchFamily="18" charset="0"/>
                                  </a:rPr>
                                  <m:t>𝑑𝑥</m:t>
                                </m:r>
                              </m:e>
                            </m:nary>
                            <m:r>
                              <a:rPr lang="en-US" sz="1600" i="1" dirty="0">
                                <a:solidFill>
                                  <a:prstClr val="black"/>
                                </a:solidFill>
                                <a:latin typeface="Cambria Math" panose="02040503050406030204" pitchFamily="18" charset="0"/>
                                <a:cs typeface="Times New Roman" panose="02020603050405020304" pitchFamily="18" charset="0"/>
                              </a:rPr>
                              <m:t>=</m:t>
                            </m:r>
                          </m:e>
                          <m:e>
                            <m:f>
                              <m:fPr>
                                <m:ctrlPr>
                                  <a:rPr lang="en-IN" sz="1600" i="1">
                                    <a:solidFill>
                                      <a:prstClr val="black"/>
                                    </a:solidFill>
                                    <a:latin typeface="Cambria Math" panose="02040503050406030204" pitchFamily="18" charset="0"/>
                                  </a:rPr>
                                </m:ctrlPr>
                              </m:fPr>
                              <m:num>
                                <m:r>
                                  <a:rPr lang="en-US" sz="1600" i="1">
                                    <a:solidFill>
                                      <a:prstClr val="black"/>
                                    </a:solidFill>
                                    <a:latin typeface="Cambria Math" panose="02040503050406030204" pitchFamily="18" charset="0"/>
                                  </a:rPr>
                                  <m:t>𝑥</m:t>
                                </m:r>
                              </m:num>
                              <m:den>
                                <m:r>
                                  <a:rPr lang="en-US" sz="1600" i="1">
                                    <a:solidFill>
                                      <a:prstClr val="black"/>
                                    </a:solidFill>
                                    <a:latin typeface="Cambria Math" panose="02040503050406030204" pitchFamily="18" charset="0"/>
                                    <a:cs typeface="Times New Roman" panose="02020603050405020304" pitchFamily="18" charset="0"/>
                                  </a:rPr>
                                  <m:t>2</m:t>
                                </m:r>
                              </m:den>
                            </m:f>
                            <m:rad>
                              <m:radPr>
                                <m:degHide m:val="on"/>
                                <m:ctrlPr>
                                  <a:rPr lang="en-US" sz="1600" i="1">
                                    <a:solidFill>
                                      <a:prstClr val="black"/>
                                    </a:solidFill>
                                    <a:latin typeface="Cambria Math" panose="02040503050406030204" pitchFamily="18" charset="0"/>
                                    <a:cs typeface="Times New Roman" panose="02020603050405020304" pitchFamily="18" charset="0"/>
                                  </a:rPr>
                                </m:ctrlPr>
                              </m:radPr>
                              <m:deg/>
                              <m:e>
                                <m:sSup>
                                  <m:sSupPr>
                                    <m:ctrlPr>
                                      <a:rPr lang="en-US" sz="1600" i="1">
                                        <a:solidFill>
                                          <a:prstClr val="black"/>
                                        </a:solidFill>
                                        <a:latin typeface="Cambria Math" panose="02040503050406030204" pitchFamily="18" charset="0"/>
                                        <a:cs typeface="Times New Roman" panose="02020603050405020304" pitchFamily="18" charset="0"/>
                                      </a:rPr>
                                    </m:ctrlPr>
                                  </m:sSupPr>
                                  <m:e>
                                    <m:r>
                                      <a:rPr lang="en-US" sz="1600" i="1">
                                        <a:solidFill>
                                          <a:prstClr val="black"/>
                                        </a:solidFill>
                                        <a:latin typeface="Cambria Math" panose="02040503050406030204" pitchFamily="18" charset="0"/>
                                        <a:cs typeface="Times New Roman" panose="02020603050405020304" pitchFamily="18" charset="0"/>
                                      </a:rPr>
                                      <m:t>𝑎</m:t>
                                    </m:r>
                                  </m:e>
                                  <m:sup>
                                    <m:r>
                                      <a:rPr lang="en-US" sz="1600" i="1">
                                        <a:solidFill>
                                          <a:prstClr val="black"/>
                                        </a:solidFill>
                                        <a:latin typeface="Cambria Math" panose="02040503050406030204" pitchFamily="18" charset="0"/>
                                        <a:cs typeface="Times New Roman" panose="02020603050405020304" pitchFamily="18" charset="0"/>
                                      </a:rPr>
                                      <m:t>2</m:t>
                                    </m:r>
                                  </m:sup>
                                </m:sSup>
                                <m:r>
                                  <a:rPr lang="en-US" sz="1600" i="1">
                                    <a:solidFill>
                                      <a:prstClr val="black"/>
                                    </a:solidFill>
                                    <a:latin typeface="Cambria Math" panose="02040503050406030204" pitchFamily="18" charset="0"/>
                                    <a:cs typeface="Times New Roman" panose="02020603050405020304" pitchFamily="18" charset="0"/>
                                  </a:rPr>
                                  <m:t>−</m:t>
                                </m:r>
                                <m:sSup>
                                  <m:sSupPr>
                                    <m:ctrlPr>
                                      <a:rPr lang="en-US" sz="1600" i="1">
                                        <a:solidFill>
                                          <a:prstClr val="black"/>
                                        </a:solidFill>
                                        <a:latin typeface="Cambria Math" panose="02040503050406030204" pitchFamily="18" charset="0"/>
                                        <a:cs typeface="Times New Roman" panose="02020603050405020304" pitchFamily="18" charset="0"/>
                                      </a:rPr>
                                    </m:ctrlPr>
                                  </m:sSupPr>
                                  <m:e>
                                    <m:r>
                                      <a:rPr lang="en-US" sz="1600" i="1">
                                        <a:solidFill>
                                          <a:prstClr val="black"/>
                                        </a:solidFill>
                                        <a:latin typeface="Cambria Math" panose="02040503050406030204" pitchFamily="18" charset="0"/>
                                        <a:cs typeface="Times New Roman" panose="02020603050405020304" pitchFamily="18" charset="0"/>
                                      </a:rPr>
                                      <m:t>𝑥</m:t>
                                    </m:r>
                                  </m:e>
                                  <m:sup>
                                    <m:r>
                                      <a:rPr lang="en-US" sz="1600" i="1">
                                        <a:solidFill>
                                          <a:prstClr val="black"/>
                                        </a:solidFill>
                                        <a:latin typeface="Cambria Math" panose="02040503050406030204" pitchFamily="18" charset="0"/>
                                        <a:cs typeface="Times New Roman" panose="02020603050405020304" pitchFamily="18" charset="0"/>
                                      </a:rPr>
                                      <m:t>2</m:t>
                                    </m:r>
                                  </m:sup>
                                </m:sSup>
                              </m:e>
                            </m:rad>
                            <m:r>
                              <a:rPr lang="en-US" sz="1600" i="1">
                                <a:solidFill>
                                  <a:prstClr val="black"/>
                                </a:solidFill>
                                <a:latin typeface="Cambria Math" panose="02040503050406030204" pitchFamily="18" charset="0"/>
                                <a:cs typeface="Times New Roman" panose="02020603050405020304" pitchFamily="18" charset="0"/>
                              </a:rPr>
                              <m:t>+</m:t>
                            </m:r>
                            <m:f>
                              <m:fPr>
                                <m:ctrlPr>
                                  <a:rPr lang="en-IN" sz="1600" i="1">
                                    <a:solidFill>
                                      <a:prstClr val="black"/>
                                    </a:solidFill>
                                    <a:latin typeface="Cambria Math" panose="02040503050406030204" pitchFamily="18" charset="0"/>
                                  </a:rPr>
                                </m:ctrlPr>
                              </m:fPr>
                              <m:num>
                                <m:sSup>
                                  <m:sSupPr>
                                    <m:ctrlPr>
                                      <a:rPr lang="en-US" sz="1600" i="1">
                                        <a:solidFill>
                                          <a:prstClr val="black"/>
                                        </a:solidFill>
                                        <a:latin typeface="Cambria Math" panose="02040503050406030204" pitchFamily="18" charset="0"/>
                                        <a:cs typeface="Times New Roman" panose="02020603050405020304" pitchFamily="18" charset="0"/>
                                      </a:rPr>
                                    </m:ctrlPr>
                                  </m:sSupPr>
                                  <m:e>
                                    <m:r>
                                      <a:rPr lang="en-US" sz="1600" i="1">
                                        <a:solidFill>
                                          <a:prstClr val="black"/>
                                        </a:solidFill>
                                        <a:latin typeface="Cambria Math" panose="02040503050406030204" pitchFamily="18" charset="0"/>
                                        <a:cs typeface="Times New Roman" panose="02020603050405020304" pitchFamily="18" charset="0"/>
                                      </a:rPr>
                                      <m:t>𝑎</m:t>
                                    </m:r>
                                  </m:e>
                                  <m:sup>
                                    <m:r>
                                      <a:rPr lang="en-US" sz="1600" i="1">
                                        <a:solidFill>
                                          <a:prstClr val="black"/>
                                        </a:solidFill>
                                        <a:latin typeface="Cambria Math" panose="02040503050406030204" pitchFamily="18" charset="0"/>
                                        <a:cs typeface="Times New Roman" panose="02020603050405020304" pitchFamily="18" charset="0"/>
                                      </a:rPr>
                                      <m:t>2</m:t>
                                    </m:r>
                                  </m:sup>
                                </m:sSup>
                              </m:num>
                              <m:den>
                                <m:r>
                                  <a:rPr lang="en-US" sz="1600" i="1">
                                    <a:solidFill>
                                      <a:prstClr val="black"/>
                                    </a:solidFill>
                                    <a:latin typeface="Cambria Math" panose="02040503050406030204" pitchFamily="18" charset="0"/>
                                    <a:cs typeface="Times New Roman" panose="02020603050405020304" pitchFamily="18" charset="0"/>
                                  </a:rPr>
                                  <m:t>2</m:t>
                                </m:r>
                              </m:den>
                            </m:f>
                            <m:func>
                              <m:funcPr>
                                <m:ctrlPr>
                                  <a:rPr lang="en-US" sz="1600" i="1">
                                    <a:solidFill>
                                      <a:prstClr val="black"/>
                                    </a:solidFill>
                                    <a:latin typeface="Cambria Math" panose="02040503050406030204" pitchFamily="18" charset="0"/>
                                    <a:cs typeface="Times New Roman" panose="02020603050405020304" pitchFamily="18" charset="0"/>
                                  </a:rPr>
                                </m:ctrlPr>
                              </m:funcPr>
                              <m:fName>
                                <m:sSup>
                                  <m:sSupPr>
                                    <m:ctrlPr>
                                      <a:rPr lang="en-US" sz="1600" i="1">
                                        <a:solidFill>
                                          <a:prstClr val="black"/>
                                        </a:solidFill>
                                        <a:latin typeface="Cambria Math" panose="02040503050406030204" pitchFamily="18" charset="0"/>
                                        <a:cs typeface="Times New Roman" panose="02020603050405020304" pitchFamily="18" charset="0"/>
                                      </a:rPr>
                                    </m:ctrlPr>
                                  </m:sSupPr>
                                  <m:e>
                                    <m:r>
                                      <m:rPr>
                                        <m:sty m:val="p"/>
                                      </m:rPr>
                                      <a:rPr lang="en-US" sz="1600">
                                        <a:solidFill>
                                          <a:prstClr val="black"/>
                                        </a:solidFill>
                                        <a:latin typeface="Cambria Math" panose="02040503050406030204" pitchFamily="18" charset="0"/>
                                        <a:cs typeface="Times New Roman" panose="02020603050405020304" pitchFamily="18" charset="0"/>
                                      </a:rPr>
                                      <m:t>sin</m:t>
                                    </m:r>
                                  </m:e>
                                  <m:sup>
                                    <m:r>
                                      <a:rPr lang="en-US" sz="1600" i="1">
                                        <a:solidFill>
                                          <a:prstClr val="black"/>
                                        </a:solidFill>
                                        <a:latin typeface="Cambria Math" panose="02040503050406030204" pitchFamily="18" charset="0"/>
                                        <a:cs typeface="Times New Roman" panose="02020603050405020304" pitchFamily="18" charset="0"/>
                                      </a:rPr>
                                      <m:t>−</m:t>
                                    </m:r>
                                    <m:r>
                                      <a:rPr lang="en-US" sz="1600" i="1">
                                        <a:solidFill>
                                          <a:prstClr val="black"/>
                                        </a:solidFill>
                                        <a:latin typeface="Cambria Math" panose="02040503050406030204" pitchFamily="18" charset="0"/>
                                        <a:cs typeface="Times New Roman" panose="02020603050405020304" pitchFamily="18" charset="0"/>
                                      </a:rPr>
                                      <m:t>1</m:t>
                                    </m:r>
                                  </m:sup>
                                </m:sSup>
                              </m:fName>
                              <m:e>
                                <m:f>
                                  <m:fPr>
                                    <m:ctrlPr>
                                      <a:rPr lang="en-US" sz="1600" i="1">
                                        <a:solidFill>
                                          <a:prstClr val="black"/>
                                        </a:solidFill>
                                        <a:latin typeface="Cambria Math" panose="02040503050406030204" pitchFamily="18" charset="0"/>
                                        <a:cs typeface="Times New Roman" panose="02020603050405020304" pitchFamily="18" charset="0"/>
                                      </a:rPr>
                                    </m:ctrlPr>
                                  </m:fPr>
                                  <m:num>
                                    <m:r>
                                      <a:rPr lang="en-US" sz="1600" i="1">
                                        <a:solidFill>
                                          <a:prstClr val="black"/>
                                        </a:solidFill>
                                        <a:latin typeface="Cambria Math" panose="02040503050406030204" pitchFamily="18" charset="0"/>
                                        <a:cs typeface="Times New Roman" panose="02020603050405020304" pitchFamily="18" charset="0"/>
                                      </a:rPr>
                                      <m:t>𝑥</m:t>
                                    </m:r>
                                  </m:num>
                                  <m:den>
                                    <m:r>
                                      <a:rPr lang="en-US" sz="1600" i="1">
                                        <a:solidFill>
                                          <a:prstClr val="black"/>
                                        </a:solidFill>
                                        <a:latin typeface="Cambria Math" panose="02040503050406030204" pitchFamily="18" charset="0"/>
                                        <a:cs typeface="Times New Roman" panose="02020603050405020304" pitchFamily="18" charset="0"/>
                                      </a:rPr>
                                      <m:t>𝑎</m:t>
                                    </m:r>
                                  </m:den>
                                </m:f>
                              </m:e>
                            </m:func>
                          </m:e>
                        </m:eqArr>
                      </m:e>
                    </m:d>
                  </m:oMath>
                </a14:m>
                <a:r>
                  <a:rPr lang="en-US" sz="2000" i="1" dirty="0" smtClean="0">
                    <a:solidFill>
                      <a:schemeClr val="tx1"/>
                    </a:solidFill>
                    <a:latin typeface="Cambria Math" panose="020405030504060302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𝑎</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0</m:t>
                            </m:r>
                          </m:sub>
                          <m:sup>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sup>
                          <m:e>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r>
                              <a:rPr lang="en-US" sz="2000" i="1">
                                <a:solidFill>
                                  <a:prstClr val="black"/>
                                </a:solidFill>
                                <a:latin typeface="Cambria Math" panose="02040503050406030204" pitchFamily="18" charset="0"/>
                                <a:cs typeface="Times New Roman" panose="02020603050405020304" pitchFamily="18" charset="0"/>
                              </a:rPr>
                              <m:t>𝑑𝑥𝑑𝑦</m:t>
                            </m:r>
                          </m:e>
                        </m:nary>
                      </m:e>
                    </m:nary>
                    <m:r>
                      <a:rPr lang="en-US" sz="2000" b="0" i="0" smtClean="0">
                        <a:solidFill>
                          <a:prstClr val="black"/>
                        </a:solidFill>
                        <a:latin typeface="Cambria Math" panose="02040503050406030204" pitchFamily="18" charset="0"/>
                        <a:cs typeface="Times New Roman" panose="02020603050405020304" pitchFamily="18" charset="0"/>
                      </a:rPr>
                      <m:t>= </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𝑎</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0</m:t>
                            </m:r>
                          </m:sub>
                          <m:sup>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sup>
                          <m:e>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smtClean="0">
                                        <a:solidFill>
                                          <a:prstClr val="black"/>
                                        </a:solidFill>
                                        <a:latin typeface="Cambria Math" panose="02040503050406030204" pitchFamily="18" charset="0"/>
                                        <a:cs typeface="Times New Roman" panose="02020603050405020304" pitchFamily="18" charset="0"/>
                                      </a:rPr>
                                    </m:ctrlPr>
                                  </m:sSupPr>
                                  <m:e>
                                    <m:d>
                                      <m:dPr>
                                        <m:ctrlPr>
                                          <a:rPr lang="en-US" sz="2000" i="1" smtClean="0">
                                            <a:solidFill>
                                              <a:prstClr val="black"/>
                                            </a:solidFill>
                                            <a:latin typeface="Cambria Math" panose="02040503050406030204" pitchFamily="18" charset="0"/>
                                            <a:cs typeface="Times New Roman" panose="02020603050405020304" pitchFamily="18" charset="0"/>
                                          </a:rPr>
                                        </m:ctrlPr>
                                      </m:dPr>
                                      <m:e>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e>
                                    </m:d>
                                  </m:e>
                                  <m:sup>
                                    <m:r>
                                      <a:rPr lang="en-US" sz="2000" b="0" i="1" smtClean="0">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e>
                            </m:rad>
                            <m:r>
                              <a:rPr lang="en-US" sz="2000" i="1">
                                <a:solidFill>
                                  <a:prstClr val="black"/>
                                </a:solidFill>
                                <a:latin typeface="Cambria Math" panose="02040503050406030204" pitchFamily="18" charset="0"/>
                                <a:cs typeface="Times New Roman" panose="02020603050405020304" pitchFamily="18" charset="0"/>
                              </a:rPr>
                              <m:t>𝑑𝑥𝑑𝑦</m:t>
                            </m:r>
                          </m:e>
                        </m:nary>
                      </m:e>
                    </m:nary>
                  </m:oMath>
                </a14:m>
                <a:r>
                  <a:rPr lang="en-IN" sz="2000" dirty="0" smtClean="0"/>
                  <a:t> </a:t>
                </a:r>
              </a:p>
              <a:p>
                <a:pPr marL="0" lvl="0" indent="0">
                  <a:buNone/>
                </a:pPr>
                <a:r>
                  <a:rPr lang="en-US" sz="2000" dirty="0" smtClean="0">
                    <a:solidFill>
                      <a:prstClr val="black"/>
                    </a:solidFill>
                    <a:cs typeface="Times New Roman" panose="02020603050405020304" pitchFamily="18" charset="0"/>
                  </a:rPr>
                  <a:t>                                                            </a:t>
                </a:r>
                <a14:m>
                  <m:oMath xmlns:m="http://schemas.openxmlformats.org/officeDocument/2006/math">
                    <m:r>
                      <a:rPr lang="en-US" sz="2000">
                        <a:solidFill>
                          <a:prstClr val="black"/>
                        </a:solidFill>
                        <a:latin typeface="Cambria Math" panose="02040503050406030204" pitchFamily="18" charset="0"/>
                        <a:cs typeface="Times New Roman" panose="02020603050405020304" pitchFamily="18" charset="0"/>
                      </a:rPr>
                      <m:t>=</m:t>
                    </m:r>
                    <m:nary>
                      <m:naryPr>
                        <m:ctrlPr>
                          <a:rPr lang="en-IN" sz="2000" i="1">
                            <a:solidFill>
                              <a:prstClr val="black"/>
                            </a:solidFill>
                            <a:latin typeface="Cambria Math" panose="02040503050406030204" pitchFamily="18" charset="0"/>
                          </a:rPr>
                        </m:ctrlPr>
                      </m:naryPr>
                      <m:sub>
                        <m:r>
                          <m:rPr>
                            <m:brk m:alnAt="23"/>
                          </m:rPr>
                          <a:rPr lang="en-US" sz="2000" i="1">
                            <a:solidFill>
                              <a:prstClr val="black"/>
                            </a:solidFill>
                            <a:latin typeface="Cambria Math" panose="02040503050406030204" pitchFamily="18" charset="0"/>
                          </a:rPr>
                          <m:t>0</m:t>
                        </m:r>
                      </m:sub>
                      <m:sup>
                        <m:r>
                          <a:rPr lang="en-US" sz="17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𝑎</m:t>
                        </m:r>
                      </m:sup>
                      <m:e>
                        <m:sSubSup>
                          <m:sSubSupPr>
                            <m:ctrlPr>
                              <a:rPr lang="en-IN" sz="2000" i="1">
                                <a:solidFill>
                                  <a:prstClr val="black"/>
                                </a:solidFill>
                                <a:latin typeface="Cambria Math" panose="02040503050406030204" pitchFamily="18" charset="0"/>
                              </a:rPr>
                            </m:ctrlPr>
                          </m:sSubSupPr>
                          <m:e>
                            <m:d>
                              <m:dPr>
                                <m:ctrlPr>
                                  <a:rPr lang="en-IN" sz="2000" i="1">
                                    <a:solidFill>
                                      <a:prstClr val="black"/>
                                    </a:solidFill>
                                    <a:latin typeface="Cambria Math" panose="02040503050406030204" pitchFamily="18" charset="0"/>
                                  </a:rPr>
                                </m:ctrlPr>
                              </m:dPr>
                              <m:e>
                                <m:f>
                                  <m:fPr>
                                    <m:ctrlPr>
                                      <a:rPr lang="en-IN" sz="2000" i="1">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𝑥</m:t>
                                    </m:r>
                                  </m:num>
                                  <m:den>
                                    <m:r>
                                      <a:rPr lang="en-US" sz="1700" b="0" i="1" smtClean="0">
                                        <a:solidFill>
                                          <a:prstClr val="black"/>
                                        </a:solidFill>
                                        <a:latin typeface="Cambria Math" panose="02040503050406030204" pitchFamily="18" charset="0"/>
                                        <a:cs typeface="Times New Roman" panose="02020603050405020304" pitchFamily="18" charset="0"/>
                                      </a:rPr>
                                      <m:t>2</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e>
                                </m:rad>
                                <m:r>
                                  <a:rPr lang="en-US" sz="2000" b="0" i="1" smtClean="0">
                                    <a:solidFill>
                                      <a:prstClr val="black"/>
                                    </a:solidFill>
                                    <a:latin typeface="Cambria Math" panose="02040503050406030204" pitchFamily="18" charset="0"/>
                                    <a:cs typeface="Times New Roman" panose="02020603050405020304" pitchFamily="18" charset="0"/>
                                  </a:rPr>
                                  <m:t>+</m:t>
                                </m:r>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1700" i="1">
                                        <a:solidFill>
                                          <a:prstClr val="black"/>
                                        </a:solidFill>
                                        <a:latin typeface="Cambria Math" panose="02040503050406030204" pitchFamily="18" charset="0"/>
                                        <a:cs typeface="Times New Roman" panose="02020603050405020304" pitchFamily="18" charset="0"/>
                                      </a:rPr>
                                      <m:t>2</m:t>
                                    </m:r>
                                  </m:den>
                                </m:f>
                                <m:func>
                                  <m:funcPr>
                                    <m:ctrlPr>
                                      <a:rPr lang="en-US" sz="1700" i="1" smtClean="0">
                                        <a:solidFill>
                                          <a:prstClr val="black"/>
                                        </a:solidFill>
                                        <a:latin typeface="Cambria Math" panose="02040503050406030204" pitchFamily="18" charset="0"/>
                                        <a:cs typeface="Times New Roman" panose="02020603050405020304" pitchFamily="18" charset="0"/>
                                      </a:rPr>
                                    </m:ctrlPr>
                                  </m:funcPr>
                                  <m:fName>
                                    <m:sSup>
                                      <m:sSupPr>
                                        <m:ctrlPr>
                                          <a:rPr lang="en-US" sz="1700" i="1" smtClean="0">
                                            <a:solidFill>
                                              <a:prstClr val="black"/>
                                            </a:solidFill>
                                            <a:latin typeface="Cambria Math" panose="02040503050406030204" pitchFamily="18" charset="0"/>
                                            <a:cs typeface="Times New Roman" panose="02020603050405020304" pitchFamily="18" charset="0"/>
                                          </a:rPr>
                                        </m:ctrlPr>
                                      </m:sSupPr>
                                      <m:e>
                                        <m:r>
                                          <m:rPr>
                                            <m:sty m:val="p"/>
                                          </m:rPr>
                                          <a:rPr lang="en-US" sz="1700" i="0" smtClean="0">
                                            <a:solidFill>
                                              <a:prstClr val="black"/>
                                            </a:solidFill>
                                            <a:latin typeface="Cambria Math" panose="02040503050406030204" pitchFamily="18" charset="0"/>
                                            <a:cs typeface="Times New Roman" panose="02020603050405020304" pitchFamily="18" charset="0"/>
                                          </a:rPr>
                                          <m:t>sin</m:t>
                                        </m:r>
                                      </m:e>
                                      <m:sup>
                                        <m:r>
                                          <a:rPr lang="en-US" sz="1700" i="1" smtClean="0">
                                            <a:solidFill>
                                              <a:prstClr val="black"/>
                                            </a:solidFill>
                                            <a:latin typeface="Cambria Math" panose="02040503050406030204" pitchFamily="18" charset="0"/>
                                            <a:cs typeface="Times New Roman" panose="02020603050405020304" pitchFamily="18" charset="0"/>
                                          </a:rPr>
                                          <m:t>−</m:t>
                                        </m:r>
                                        <m:r>
                                          <a:rPr lang="en-US" sz="1700" i="1" smtClean="0">
                                            <a:solidFill>
                                              <a:prstClr val="black"/>
                                            </a:solidFill>
                                            <a:latin typeface="Cambria Math" panose="02040503050406030204" pitchFamily="18" charset="0"/>
                                            <a:cs typeface="Times New Roman" panose="02020603050405020304" pitchFamily="18" charset="0"/>
                                          </a:rPr>
                                          <m:t>1</m:t>
                                        </m:r>
                                      </m:sup>
                                    </m:sSup>
                                  </m:fName>
                                  <m:e>
                                    <m:f>
                                      <m:fPr>
                                        <m:ctrlPr>
                                          <a:rPr lang="en-US" sz="1700" i="1" smtClean="0">
                                            <a:solidFill>
                                              <a:prstClr val="black"/>
                                            </a:solidFill>
                                            <a:latin typeface="Cambria Math" panose="02040503050406030204" pitchFamily="18" charset="0"/>
                                            <a:cs typeface="Times New Roman" panose="02020603050405020304" pitchFamily="18" charset="0"/>
                                          </a:rPr>
                                        </m:ctrlPr>
                                      </m:fPr>
                                      <m:num>
                                        <m:r>
                                          <a:rPr lang="en-US" sz="1700" b="0" i="1" smtClean="0">
                                            <a:solidFill>
                                              <a:prstClr val="black"/>
                                            </a:solidFill>
                                            <a:latin typeface="Cambria Math" panose="02040503050406030204" pitchFamily="18" charset="0"/>
                                            <a:cs typeface="Times New Roman" panose="02020603050405020304" pitchFamily="18" charset="0"/>
                                          </a:rPr>
                                          <m:t>𝑥</m:t>
                                        </m:r>
                                      </m:num>
                                      <m:den>
                                        <m:rad>
                                          <m:radPr>
                                            <m:degHide m:val="on"/>
                                            <m:ctrlPr>
                                              <a:rPr lang="en-US" sz="1700" i="1" smtClean="0">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den>
                                    </m:f>
                                  </m:e>
                                </m:func>
                              </m:e>
                            </m:d>
                          </m:e>
                          <m:sub>
                            <m:r>
                              <a:rPr lang="en-US" sz="1700" b="0" i="1" smtClean="0">
                                <a:solidFill>
                                  <a:prstClr val="black"/>
                                </a:solidFill>
                                <a:latin typeface="Cambria Math" panose="02040503050406030204" pitchFamily="18" charset="0"/>
                                <a:cs typeface="Times New Roman" panose="02020603050405020304" pitchFamily="18" charset="0"/>
                              </a:rPr>
                              <m:t>0</m:t>
                            </m:r>
                          </m:sub>
                          <m:sup>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sup>
                        </m:sSubSup>
                      </m:e>
                    </m:nary>
                    <m:r>
                      <a:rPr lang="en-US" sz="2000" i="1">
                        <a:solidFill>
                          <a:prstClr val="black"/>
                        </a:solidFill>
                        <a:latin typeface="Cambria Math" panose="02040503050406030204" pitchFamily="18" charset="0"/>
                      </a:rPr>
                      <m:t>𝑑</m:t>
                    </m:r>
                    <m:r>
                      <a:rPr lang="en-US" sz="2000" b="0" i="1" smtClean="0">
                        <a:solidFill>
                          <a:prstClr val="black"/>
                        </a:solidFill>
                        <a:latin typeface="Cambria Math" panose="02040503050406030204" pitchFamily="18" charset="0"/>
                      </a:rPr>
                      <m:t>𝑦</m:t>
                    </m:r>
                  </m:oMath>
                </a14:m>
                <a:endParaRPr lang="en-US" sz="2000" i="1" dirty="0" smtClean="0">
                  <a:solidFill>
                    <a:prstClr val="black"/>
                  </a:solidFill>
                  <a:latin typeface="Cambria Math" panose="02040503050406030204" pitchFamily="18" charset="0"/>
                </a:endParaRPr>
              </a:p>
              <a:p>
                <a:pPr marL="0" lvl="0" indent="0">
                  <a:buNone/>
                </a:pPr>
                <a:r>
                  <a:rPr lang="en-US" sz="2000" i="1" dirty="0" smtClean="0">
                    <a:solidFill>
                      <a:prstClr val="black"/>
                    </a:solidFill>
                    <a:latin typeface="Cambria Math" panose="02040503050406030204" pitchFamily="18" charset="0"/>
                  </a:rPr>
                  <a:t>                                                              </a:t>
                </a:r>
                <a14:m>
                  <m:oMath xmlns:m="http://schemas.openxmlformats.org/officeDocument/2006/math">
                    <m:r>
                      <a:rPr lang="en-US" sz="2000">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 </m:t>
                    </m:r>
                  </m:oMath>
                </a14:m>
                <a:r>
                  <a:rPr lang="en-US" sz="2000" i="1" dirty="0" smtClean="0">
                    <a:solidFill>
                      <a:prstClr val="black"/>
                    </a:solidFill>
                    <a:latin typeface="Cambria Math" panose="02040503050406030204" pitchFamily="18" charset="0"/>
                  </a:rPr>
                  <a:t> </a:t>
                </a:r>
                <a14:m>
                  <m:oMath xmlns:m="http://schemas.openxmlformats.org/officeDocument/2006/math">
                    <m:nary>
                      <m:naryPr>
                        <m:limLoc m:val="undOvr"/>
                        <m:ctrlPr>
                          <a:rPr lang="en-US" sz="2000" i="1" smtClean="0">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𝑎</m:t>
                        </m:r>
                      </m:sup>
                      <m:e>
                        <m:d>
                          <m:dPr>
                            <m:ctrlPr>
                              <a:rPr lang="en-US" sz="2000" i="1" smtClean="0">
                                <a:solidFill>
                                  <a:prstClr val="black"/>
                                </a:solidFill>
                                <a:latin typeface="Cambria Math" panose="02040503050406030204" pitchFamily="18" charset="0"/>
                                <a:cs typeface="Times New Roman" panose="02020603050405020304" pitchFamily="18" charset="0"/>
                              </a:rPr>
                            </m:ctrlPr>
                          </m:dPr>
                          <m:e>
                            <m:f>
                              <m:fPr>
                                <m:ctrlPr>
                                  <a:rPr lang="en-IN" sz="2000" i="1">
                                    <a:solidFill>
                                      <a:prstClr val="black"/>
                                    </a:solidFill>
                                    <a:latin typeface="Cambria Math" panose="02040503050406030204" pitchFamily="18" charset="0"/>
                                  </a:rPr>
                                </m:ctrlPr>
                              </m:fPr>
                              <m:num>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num>
                              <m:den>
                                <m:r>
                                  <a:rPr lang="en-US" sz="1700" i="1">
                                    <a:solidFill>
                                      <a:prstClr val="black"/>
                                    </a:solidFill>
                                    <a:latin typeface="Cambria Math" panose="02040503050406030204" pitchFamily="18" charset="0"/>
                                    <a:cs typeface="Times New Roman" panose="02020603050405020304" pitchFamily="18" charset="0"/>
                                  </a:rPr>
                                  <m:t>2</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b="0" i="1" smtClean="0">
                                    <a:solidFill>
                                      <a:prstClr val="black"/>
                                    </a:solidFill>
                                    <a:latin typeface="Cambria Math" panose="02040503050406030204" pitchFamily="18" charset="0"/>
                                    <a:cs typeface="Times New Roman" panose="02020603050405020304" pitchFamily="18" charset="0"/>
                                  </a:rPr>
                                  <m:t>)</m:t>
                                </m:r>
                              </m:e>
                            </m:rad>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0</m:t>
                            </m:r>
                            <m:r>
                              <a:rPr lang="en-US" sz="2000" i="1">
                                <a:solidFill>
                                  <a:prstClr val="black"/>
                                </a:solidFill>
                                <a:latin typeface="Cambria Math" panose="02040503050406030204" pitchFamily="18" charset="0"/>
                                <a:cs typeface="Times New Roman" panose="02020603050405020304" pitchFamily="18" charset="0"/>
                              </a:rPr>
                              <m:t>+</m:t>
                            </m:r>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1700" i="1">
                                    <a:solidFill>
                                      <a:prstClr val="black"/>
                                    </a:solidFill>
                                    <a:latin typeface="Cambria Math" panose="02040503050406030204" pitchFamily="18" charset="0"/>
                                    <a:cs typeface="Times New Roman" panose="02020603050405020304" pitchFamily="18" charset="0"/>
                                  </a:rPr>
                                  <m:t>2</m:t>
                                </m:r>
                              </m:den>
                            </m:f>
                            <m:func>
                              <m:funcPr>
                                <m:ctrlPr>
                                  <a:rPr lang="en-US" sz="1700" i="1">
                                    <a:solidFill>
                                      <a:prstClr val="black"/>
                                    </a:solidFill>
                                    <a:latin typeface="Cambria Math" panose="02040503050406030204" pitchFamily="18" charset="0"/>
                                    <a:cs typeface="Times New Roman" panose="02020603050405020304" pitchFamily="18" charset="0"/>
                                  </a:rPr>
                                </m:ctrlPr>
                              </m:funcPr>
                              <m:fName>
                                <m:sSup>
                                  <m:sSupPr>
                                    <m:ctrlPr>
                                      <a:rPr lang="en-US" sz="1700" i="1">
                                        <a:solidFill>
                                          <a:prstClr val="black"/>
                                        </a:solidFill>
                                        <a:latin typeface="Cambria Math" panose="02040503050406030204" pitchFamily="18" charset="0"/>
                                        <a:cs typeface="Times New Roman" panose="02020603050405020304" pitchFamily="18" charset="0"/>
                                      </a:rPr>
                                    </m:ctrlPr>
                                  </m:sSupPr>
                                  <m:e>
                                    <m:r>
                                      <m:rPr>
                                        <m:sty m:val="p"/>
                                      </m:rPr>
                                      <a:rPr lang="en-US" sz="1700">
                                        <a:solidFill>
                                          <a:prstClr val="black"/>
                                        </a:solidFill>
                                        <a:latin typeface="Cambria Math" panose="02040503050406030204" pitchFamily="18" charset="0"/>
                                        <a:cs typeface="Times New Roman" panose="02020603050405020304" pitchFamily="18" charset="0"/>
                                      </a:rPr>
                                      <m:t>sin</m:t>
                                    </m:r>
                                  </m:e>
                                  <m:sup>
                                    <m:r>
                                      <a:rPr lang="en-US" sz="1700" i="1">
                                        <a:solidFill>
                                          <a:prstClr val="black"/>
                                        </a:solidFill>
                                        <a:latin typeface="Cambria Math" panose="02040503050406030204" pitchFamily="18" charset="0"/>
                                        <a:cs typeface="Times New Roman" panose="02020603050405020304" pitchFamily="18" charset="0"/>
                                      </a:rPr>
                                      <m:t>−</m:t>
                                    </m:r>
                                    <m:r>
                                      <a:rPr lang="en-US" sz="1700" i="1">
                                        <a:solidFill>
                                          <a:prstClr val="black"/>
                                        </a:solidFill>
                                        <a:latin typeface="Cambria Math" panose="02040503050406030204" pitchFamily="18" charset="0"/>
                                        <a:cs typeface="Times New Roman" panose="02020603050405020304" pitchFamily="18" charset="0"/>
                                      </a:rPr>
                                      <m:t>1</m:t>
                                    </m:r>
                                  </m:sup>
                                </m:sSup>
                              </m:fName>
                              <m:e>
                                <m:r>
                                  <a:rPr lang="en-US" sz="1700" b="0" i="1" smtClean="0">
                                    <a:solidFill>
                                      <a:prstClr val="black"/>
                                    </a:solidFill>
                                    <a:latin typeface="Cambria Math" panose="02040503050406030204" pitchFamily="18" charset="0"/>
                                    <a:cs typeface="Times New Roman" panose="02020603050405020304" pitchFamily="18" charset="0"/>
                                  </a:rPr>
                                  <m:t>1</m:t>
                                </m:r>
                              </m:e>
                            </m:func>
                            <m:r>
                              <a:rPr lang="en-US" sz="1700" b="0" i="1" smtClean="0">
                                <a:solidFill>
                                  <a:prstClr val="black"/>
                                </a:solidFill>
                                <a:latin typeface="Cambria Math" panose="02040503050406030204" pitchFamily="18" charset="0"/>
                                <a:cs typeface="Times New Roman" panose="02020603050405020304" pitchFamily="18" charset="0"/>
                              </a:rPr>
                              <m:t>−</m:t>
                            </m:r>
                            <m:r>
                              <a:rPr lang="en-US" sz="1800" i="1">
                                <a:solidFill>
                                  <a:prstClr val="black"/>
                                </a:solidFill>
                                <a:latin typeface="Cambria Math" panose="02040503050406030204" pitchFamily="18" charset="0"/>
                                <a:cs typeface="Times New Roman" panose="02020603050405020304" pitchFamily="18" charset="0"/>
                              </a:rPr>
                              <m:t>0</m:t>
                            </m:r>
                          </m:e>
                        </m:d>
                      </m:e>
                    </m:nary>
                    <m:r>
                      <a:rPr lang="en-US" sz="2000" i="1">
                        <a:solidFill>
                          <a:prstClr val="black"/>
                        </a:solidFill>
                        <a:latin typeface="Cambria Math" panose="02040503050406030204" pitchFamily="18" charset="0"/>
                      </a:rPr>
                      <m:t>𝑑𝑦</m:t>
                    </m:r>
                  </m:oMath>
                </a14:m>
                <a:endParaRPr lang="en-US" sz="2000" i="1" dirty="0">
                  <a:solidFill>
                    <a:prstClr val="black"/>
                  </a:solidFill>
                  <a:latin typeface="Cambria Math" panose="02040503050406030204" pitchFamily="18" charset="0"/>
                </a:endParaRPr>
              </a:p>
              <a:p>
                <a:pPr marL="0" lvl="0" indent="0">
                  <a:buNone/>
                </a:pPr>
                <a14:m>
                  <m:oMath xmlns:m="http://schemas.openxmlformats.org/officeDocument/2006/math">
                    <m:r>
                      <a:rPr lang="en-US" sz="2000" b="0" i="0" smtClean="0">
                        <a:solidFill>
                          <a:prstClr val="black"/>
                        </a:solidFill>
                        <a:latin typeface="Cambria Math" panose="02040503050406030204" pitchFamily="18" charset="0"/>
                        <a:cs typeface="Times New Roman" panose="02020603050405020304" pitchFamily="18" charset="0"/>
                      </a:rPr>
                      <m:t>                                                              </m:t>
                    </m:r>
                    <m:r>
                      <a:rPr lang="en-US" sz="2000">
                        <a:solidFill>
                          <a:prstClr val="black"/>
                        </a:solidFill>
                        <a:latin typeface="Cambria Math" panose="02040503050406030204" pitchFamily="18" charset="0"/>
                        <a:cs typeface="Times New Roman" panose="02020603050405020304" pitchFamily="18" charset="0"/>
                      </a:rPr>
                      <m:t>=</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𝑎</m:t>
                        </m:r>
                      </m:sup>
                      <m:e>
                        <m:d>
                          <m:dPr>
                            <m:ctrlPr>
                              <a:rPr lang="en-US" sz="2000" i="1" smtClean="0">
                                <a:solidFill>
                                  <a:prstClr val="black"/>
                                </a:solidFill>
                                <a:latin typeface="Cambria Math" panose="02040503050406030204" pitchFamily="18" charset="0"/>
                                <a:cs typeface="Times New Roman" panose="02020603050405020304" pitchFamily="18" charset="0"/>
                              </a:rPr>
                            </m:ctrlPr>
                          </m:dPr>
                          <m:e>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1700" i="1">
                                    <a:solidFill>
                                      <a:prstClr val="black"/>
                                    </a:solidFill>
                                    <a:latin typeface="Cambria Math" panose="02040503050406030204" pitchFamily="18" charset="0"/>
                                    <a:cs typeface="Times New Roman" panose="02020603050405020304" pitchFamily="18" charset="0"/>
                                  </a:rPr>
                                  <m:t>2</m:t>
                                </m:r>
                              </m:den>
                            </m:f>
                          </m:e>
                        </m:d>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cs typeface="Times New Roman" panose="02020603050405020304" pitchFamily="18" charset="0"/>
                              </a:rPr>
                              <m:t>2</m:t>
                            </m:r>
                          </m:den>
                        </m:f>
                      </m:e>
                    </m:nary>
                    <m:r>
                      <a:rPr lang="en-US" sz="2000" i="1">
                        <a:solidFill>
                          <a:prstClr val="black"/>
                        </a:solidFill>
                        <a:latin typeface="Cambria Math" panose="02040503050406030204" pitchFamily="18" charset="0"/>
                      </a:rPr>
                      <m:t>𝑑𝑦</m:t>
                    </m:r>
                  </m:oMath>
                </a14:m>
                <a:r>
                  <a:rPr lang="en-US" sz="2000" i="1" dirty="0" smtClean="0">
                    <a:solidFill>
                      <a:prstClr val="black"/>
                    </a:solidFill>
                    <a:latin typeface="Cambria Math" panose="02040503050406030204" pitchFamily="18" charset="0"/>
                  </a:rPr>
                  <a:t> </a:t>
                </a:r>
                <a14:m>
                  <m:oMath xmlns:m="http://schemas.openxmlformats.org/officeDocument/2006/math">
                    <m:r>
                      <a:rPr lang="en-US" sz="2000">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 </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 </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solidFill>
                              <a:prstClr val="black"/>
                            </a:solidFill>
                            <a:latin typeface="Cambria Math" panose="02040503050406030204" pitchFamily="18" charset="0"/>
                            <a:cs typeface="Times New Roman" panose="02020603050405020304" pitchFamily="18" charset="0"/>
                          </a:rPr>
                          <m:t>4</m:t>
                        </m:r>
                      </m:den>
                    </m:f>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𝑎</m:t>
                        </m:r>
                      </m:sup>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d>
                      </m:e>
                    </m:nary>
                    <m:r>
                      <a:rPr lang="en-US" sz="2000" i="1">
                        <a:solidFill>
                          <a:prstClr val="black"/>
                        </a:solidFill>
                        <a:latin typeface="Cambria Math" panose="02040503050406030204" pitchFamily="18" charset="0"/>
                      </a:rPr>
                      <m:t>𝑑𝑦</m:t>
                    </m:r>
                  </m:oMath>
                </a14:m>
                <a:r>
                  <a:rPr lang="en-US" sz="2000" dirty="0">
                    <a:solidFill>
                      <a:prstClr val="black"/>
                    </a:solidFill>
                    <a:cs typeface="Times New Roman" panose="02020603050405020304" pitchFamily="18" charset="0"/>
                  </a:rPr>
                  <a:t> </a:t>
                </a:r>
                <a:endParaRPr lang="en-US" sz="2000" dirty="0" smtClean="0">
                  <a:solidFill>
                    <a:prstClr val="black"/>
                  </a:solidFill>
                  <a:latin typeface="Cambria Math" panose="02040503050406030204" pitchFamily="18" charset="0"/>
                  <a:cs typeface="Times New Roman" panose="02020603050405020304" pitchFamily="18" charset="0"/>
                </a:endParaRPr>
              </a:p>
              <a:p>
                <a:pPr marL="0" lvl="0" indent="0">
                  <a:buNone/>
                </a:pPr>
                <a14:m>
                  <m:oMath xmlns:m="http://schemas.openxmlformats.org/officeDocument/2006/math">
                    <m:r>
                      <a:rPr lang="en-US" sz="2000" b="0" i="0" smtClean="0">
                        <a:solidFill>
                          <a:prstClr val="black"/>
                        </a:solidFill>
                        <a:latin typeface="Cambria Math" panose="02040503050406030204" pitchFamily="18" charset="0"/>
                        <a:cs typeface="Times New Roman" panose="02020603050405020304" pitchFamily="18" charset="0"/>
                      </a:rPr>
                      <m:t>                                                              </m:t>
                    </m:r>
                    <m:r>
                      <a:rPr lang="en-US" sz="200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cs typeface="Times New Roman" panose="02020603050405020304" pitchFamily="18" charset="0"/>
                          </a:rPr>
                          <m:t>4</m:t>
                        </m:r>
                      </m:den>
                    </m:f>
                    <m:sSubSup>
                      <m:sSubSupPr>
                        <m:ctrlPr>
                          <a:rPr lang="en-US" sz="2000" i="1" smtClean="0">
                            <a:solidFill>
                              <a:prstClr val="black"/>
                            </a:solidFill>
                            <a:latin typeface="Cambria Math" panose="02040503050406030204" pitchFamily="18" charset="0"/>
                            <a:cs typeface="Times New Roman" panose="02020603050405020304" pitchFamily="18" charset="0"/>
                          </a:rPr>
                        </m:ctrlPr>
                      </m:sSubSupPr>
                      <m:e>
                        <m:d>
                          <m:dPr>
                            <m:ctrlPr>
                              <a:rPr lang="en-US" sz="2000" i="1" smtClean="0">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b="0" i="1" smtClean="0">
                                <a:solidFill>
                                  <a:prstClr val="black"/>
                                </a:solidFill>
                                <a:latin typeface="Cambria Math" panose="02040503050406030204" pitchFamily="18" charset="0"/>
                                <a:cs typeface="Times New Roman" panose="02020603050405020304" pitchFamily="18" charset="0"/>
                              </a:rPr>
                              <m:t>𝑦</m:t>
                            </m:r>
                            <m:r>
                              <a:rPr lang="en-US" sz="2000" b="0" i="1" smtClean="0">
                                <a:solidFill>
                                  <a:prstClr val="black"/>
                                </a:solidFill>
                                <a:latin typeface="Cambria Math" panose="02040503050406030204" pitchFamily="18" charset="0"/>
                                <a:cs typeface="Times New Roman" panose="02020603050405020304" pitchFamily="18" charset="0"/>
                              </a:rPr>
                              <m:t>−</m:t>
                            </m:r>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b="0" i="1" smtClean="0">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3</m:t>
                                </m:r>
                              </m:den>
                            </m:f>
                          </m:e>
                        </m:d>
                      </m:e>
                      <m:sub>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𝑎</m:t>
                        </m:r>
                      </m:sup>
                    </m:sSubSup>
                  </m:oMath>
                </a14:m>
                <a:r>
                  <a:rPr lang="en-US" sz="2000" dirty="0">
                    <a:solidFill>
                      <a:prstClr val="black"/>
                    </a:solidFill>
                    <a:cs typeface="Times New Roman" panose="02020603050405020304" pitchFamily="18" charset="0"/>
                  </a:rPr>
                  <a:t> </a:t>
                </a:r>
                <a14:m>
                  <m:oMath xmlns:m="http://schemas.openxmlformats.org/officeDocument/2006/math">
                    <m:r>
                      <a:rPr lang="en-US" sz="200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cs typeface="Times New Roman" panose="02020603050405020304" pitchFamily="18" charset="0"/>
                          </a:rPr>
                          <m:t>4</m:t>
                        </m:r>
                      </m:den>
                    </m:f>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b="0" i="1" smtClean="0">
                                <a:solidFill>
                                  <a:prstClr val="black"/>
                                </a:solidFill>
                                <a:latin typeface="Cambria Math" panose="02040503050406030204" pitchFamily="18" charset="0"/>
                                <a:cs typeface="Times New Roman" panose="02020603050405020304" pitchFamily="18" charset="0"/>
                              </a:rPr>
                              <m:t>3</m:t>
                            </m:r>
                          </m:sup>
                        </m:sSup>
                        <m:r>
                          <a:rPr lang="en-US" sz="2000" i="1">
                            <a:solidFill>
                              <a:prstClr val="black"/>
                            </a:solidFill>
                            <a:latin typeface="Cambria Math" panose="02040503050406030204" pitchFamily="18" charset="0"/>
                            <a:cs typeface="Times New Roman" panose="02020603050405020304" pitchFamily="18" charset="0"/>
                          </a:rPr>
                          <m:t>−</m:t>
                        </m:r>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den>
                        </m:f>
                      </m:e>
                    </m:d>
                  </m:oMath>
                </a14:m>
                <a:r>
                  <a:rPr lang="en-US" sz="2000" dirty="0">
                    <a:solidFill>
                      <a:prstClr val="black"/>
                    </a:solidFill>
                    <a:cs typeface="Times New Roman" panose="02020603050405020304" pitchFamily="18" charset="0"/>
                  </a:rPr>
                  <a:t> </a:t>
                </a:r>
                <a14:m>
                  <m:oMath xmlns:m="http://schemas.openxmlformats.org/officeDocument/2006/math">
                    <m:r>
                      <a:rPr lang="en-US" sz="2000">
                        <a:solidFill>
                          <a:prstClr val="black"/>
                        </a:solidFill>
                        <a:latin typeface="Cambria Math" panose="02040503050406030204" pitchFamily="18" charset="0"/>
                        <a:cs typeface="Times New Roman" panose="02020603050405020304" pitchFamily="18" charset="0"/>
                      </a:rPr>
                      <m:t>=</m:t>
                    </m:r>
                    <m:f>
                      <m:fPr>
                        <m:ctrlPr>
                          <a:rPr lang="en-IN"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6</m:t>
                        </m:r>
                      </m:den>
                    </m:f>
                  </m:oMath>
                </a14:m>
                <a:r>
                  <a:rPr lang="en-US" sz="2000" i="1" dirty="0" smtClean="0">
                    <a:solidFill>
                      <a:prstClr val="black"/>
                    </a:solidFill>
                    <a:latin typeface="Cambria Math" panose="02040503050406030204" pitchFamily="18" charset="0"/>
                  </a:rPr>
                  <a:t> .</a:t>
                </a:r>
                <a:endParaRPr lang="en-US" sz="2000" i="1" dirty="0">
                  <a:solidFill>
                    <a:prstClr val="black"/>
                  </a:solidFill>
                  <a:latin typeface="Cambria Math" panose="02040503050406030204" pitchFamily="18" charset="0"/>
                </a:endParaRPr>
              </a:p>
              <a:p>
                <a:pPr marL="0" lvl="0" indent="0">
                  <a:buNone/>
                </a:pP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37309"/>
                <a:ext cx="10515600" cy="5539654"/>
              </a:xfrm>
              <a:blipFill>
                <a:blip r:embed="rId2"/>
                <a:stretch>
                  <a:fillRect l="-638"/>
                </a:stretch>
              </a:blipFill>
            </p:spPr>
            <p:txBody>
              <a:bodyPr/>
              <a:lstStyle/>
              <a:p>
                <a:r>
                  <a:rPr lang="en-US">
                    <a:noFill/>
                  </a:rPr>
                  <a:t> </a:t>
                </a:r>
              </a:p>
            </p:txBody>
          </p:sp>
        </mc:Fallback>
      </mc:AlternateContent>
    </p:spTree>
    <p:extLst>
      <p:ext uri="{BB962C8B-B14F-4D97-AF65-F5344CB8AC3E}">
        <p14:creationId xmlns:p14="http://schemas.microsoft.com/office/powerpoint/2010/main" val="14048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0344" y="526472"/>
                <a:ext cx="11058238" cy="5641254"/>
              </a:xfrm>
            </p:spPr>
            <p:txBody>
              <a:bodyPr>
                <a:normAutofit fontScale="85000" lnSpcReduction="10000"/>
              </a:bodyPr>
              <a:lstStyle/>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Evaluation of double integrals in polar co-ordinates Problems</a:t>
                </a: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6.</a:t>
                </a:r>
                <a:r>
                  <a:rPr lang="en-US"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𝑐𝑜𝑠</m:t>
                            </m:r>
                            <m:r>
                              <a:rPr lang="en-US" sz="200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sup>
                          <m:e>
                            <m:r>
                              <a:rPr lang="en-US" sz="2000" b="0" i="1" smtClean="0">
                                <a:solidFill>
                                  <a:srgbClr val="00B0F0"/>
                                </a:solidFill>
                                <a:latin typeface="Cambria Math" panose="02040503050406030204" pitchFamily="18" charset="0"/>
                                <a:cs typeface="Times New Roman" panose="02020603050405020304" pitchFamily="18" charset="0"/>
                              </a:rPr>
                              <m:t>𝑟</m:t>
                            </m:r>
                            <m:r>
                              <a:rPr lang="en-US" sz="2000" i="1">
                                <a:solidFill>
                                  <a:srgbClr val="00B0F0"/>
                                </a:solidFill>
                                <a:latin typeface="Cambria Math" panose="02040503050406030204" pitchFamily="18" charset="0"/>
                                <a:cs typeface="Times New Roman" panose="02020603050405020304" pitchFamily="18" charset="0"/>
                              </a:rPr>
                              <m:t>𝑑</m:t>
                            </m:r>
                            <m:r>
                              <a:rPr lang="en-US" sz="2000" b="0" i="1" smtClean="0">
                                <a:solidFill>
                                  <a:srgbClr val="00B0F0"/>
                                </a:solidFill>
                                <a:latin typeface="Cambria Math" panose="02040503050406030204" pitchFamily="18" charset="0"/>
                                <a:cs typeface="Times New Roman" panose="02020603050405020304" pitchFamily="18" charset="0"/>
                              </a:rPr>
                              <m:t>𝑟</m:t>
                            </m:r>
                            <m:r>
                              <a:rPr lang="en-US" sz="2000" i="1">
                                <a:solidFill>
                                  <a:srgbClr val="00B0F0"/>
                                </a:solidFill>
                                <a:latin typeface="Cambria Math" panose="02040503050406030204" pitchFamily="18" charset="0"/>
                                <a:cs typeface="Times New Roman" panose="02020603050405020304" pitchFamily="18" charset="0"/>
                              </a:rPr>
                              <m:t>𝑑</m:t>
                            </m:r>
                            <m:r>
                              <a:rPr lang="en-US" sz="200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srgbClr val="00B0F0"/>
                                </a:solidFill>
                                <a:latin typeface="Cambria Math" panose="02040503050406030204" pitchFamily="18" charset="0"/>
                                <a:cs typeface="Times New Roman" panose="02020603050405020304" pitchFamily="18" charset="0"/>
                              </a:rPr>
                              <m:t>.</m:t>
                            </m:r>
                          </m:e>
                        </m:nary>
                      </m:e>
                    </m:nary>
                  </m:oMath>
                </a14:m>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solidFill>
                      <a:schemeClr val="tx1"/>
                    </a:solidFill>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𝑐𝑜𝑠</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sup>
                          <m:e>
                            <m:r>
                              <a:rPr lang="en-US" sz="2000" i="1">
                                <a:solidFill>
                                  <a:schemeClr val="tx1"/>
                                </a:solidFill>
                                <a:latin typeface="Cambria Math" panose="02040503050406030204" pitchFamily="18" charset="0"/>
                                <a:cs typeface="Times New Roman" panose="02020603050405020304" pitchFamily="18" charset="0"/>
                              </a:rPr>
                              <m:t>𝑟𝑑𝑟𝑑</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schemeClr val="tx1"/>
                                </a:solidFill>
                                <a:latin typeface="Cambria Math" panose="02040503050406030204" pitchFamily="18" charset="0"/>
                                <a:cs typeface="Times New Roman" panose="02020603050405020304" pitchFamily="18" charset="0"/>
                              </a:rPr>
                              <m:t>.</m:t>
                            </m:r>
                          </m:e>
                        </m:nary>
                      </m:e>
                    </m:nary>
                  </m:oMath>
                </a14:m>
                <a:endParaRPr lang="en-US" sz="2000" dirty="0" smtClean="0">
                  <a:solidFill>
                    <a:prstClr val="black"/>
                  </a:solidFill>
                  <a:latin typeface="Times New Roman" panose="02020603050405020304" pitchFamily="18" charset="0"/>
                  <a:cs typeface="Times New Roman" panose="02020603050405020304" pitchFamily="18" charset="0"/>
                </a:endParaRPr>
              </a:p>
              <a:p>
                <a:pPr marL="0" indent="0">
                  <a:buNone/>
                </a:pPr>
                <a:r>
                  <a:rPr lang="en-US" sz="2000" dirty="0" smtClean="0">
                    <a:solidFill>
                      <a:prstClr val="black"/>
                    </a:solidFill>
                    <a:latin typeface="Times New Roman" panose="02020603050405020304" pitchFamily="18" charset="0"/>
                    <a:cs typeface="Times New Roman" panose="02020603050405020304" pitchFamily="18" charset="0"/>
                  </a:rPr>
                  <a:t>Where </a:t>
                </a:r>
                <a:r>
                  <a:rPr lang="en-US" sz="2000" dirty="0">
                    <a:solidFill>
                      <a:prstClr val="black"/>
                    </a:solidFill>
                    <a:latin typeface="Times New Roman" panose="02020603050405020304" pitchFamily="18" charset="0"/>
                    <a:cs typeface="Times New Roman" panose="02020603050405020304" pitchFamily="18" charset="0"/>
                  </a:rPr>
                  <a:t>the limits </a:t>
                </a:r>
                <a14:m>
                  <m:oMath xmlns:m="http://schemas.openxmlformats.org/officeDocument/2006/math">
                    <m:sSub>
                      <m:sSubPr>
                        <m:ctrlPr>
                          <a:rPr lang="en-US" sz="2000" i="1" smtClean="0">
                            <a:solidFill>
                              <a:prstClr val="black"/>
                            </a:solidFill>
                            <a:latin typeface="Cambria Math" panose="02040503050406030204" pitchFamily="18" charset="0"/>
                            <a:cs typeface="Times New Roman" panose="020206030504050203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ea typeface="Cambria Math" panose="02040503050406030204" pitchFamily="18" charset="0"/>
                    <a:cs typeface="Times New Roman" panose="02020603050405020304" pitchFamily="18" charset="0"/>
                  </a:rPr>
                  <a:t> </a:t>
                </a:r>
                <a14:m>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IN" sz="2000" dirty="0" smtClean="0">
                    <a:solidFill>
                      <a:prstClr val="black"/>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b="0" i="1" smtClean="0">
                            <a:solidFill>
                              <a:prstClr val="black"/>
                            </a:solidFill>
                            <a:latin typeface="Cambria Math" panose="02040503050406030204" pitchFamily="18" charset="0"/>
                            <a:cs typeface="Times New Roman" panose="02020603050405020304" pitchFamily="18" charset="0"/>
                          </a:rPr>
                          <m:t>𝑟</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smtClean="0">
                    <a:solidFill>
                      <a:prstClr val="black"/>
                    </a:solidFill>
                    <a:latin typeface="Times New Roman" panose="02020603050405020304" pitchFamily="18" charset="0"/>
                    <a:cs typeface="Times New Roman" panose="02020603050405020304" pitchFamily="18" charset="0"/>
                  </a:rPr>
                  <a:t>=0,</a:t>
                </a:r>
                <a:r>
                  <a:rPr lang="en-US" sz="2000" dirty="0" smtClean="0">
                    <a:solidFill>
                      <a:prstClr val="black"/>
                    </a:solidFill>
                    <a:cs typeface="Times New Roman" panose="02020603050405020304" pitchFamily="18" charset="0"/>
                  </a:rPr>
                  <a:t>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b="0" i="1" smtClean="0">
                            <a:solidFill>
                              <a:prstClr val="black"/>
                            </a:solidFill>
                            <a:latin typeface="Cambria Math" panose="02040503050406030204" pitchFamily="18" charset="0"/>
                            <a:cs typeface="Times New Roman" panose="02020603050405020304" pitchFamily="18" charset="0"/>
                          </a:rPr>
                          <m:t>𝑟</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smtClean="0">
                    <a:solidFill>
                      <a:prstClr val="black"/>
                    </a:solidFill>
                    <a:latin typeface="Times New Roman" panose="02020603050405020304" pitchFamily="18" charset="0"/>
                    <a:cs typeface="Times New Roman" panose="02020603050405020304" pitchFamily="18" charset="0"/>
                  </a:rPr>
                  <a:t>=</a:t>
                </a:r>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n-IN" sz="2000" dirty="0" smtClean="0"/>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sup>
                          <m:e>
                            <m:r>
                              <a:rPr lang="en-US" sz="2000" i="1">
                                <a:latin typeface="Cambria Math" panose="02040503050406030204" pitchFamily="18" charset="0"/>
                                <a:cs typeface="Times New Roman" panose="02020603050405020304" pitchFamily="18" charset="0"/>
                              </a:rPr>
                              <m:t>𝑟𝑑𝑟𝑑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nary>
                      </m:e>
                    </m:nary>
                  </m:oMath>
                </a14:m>
                <a:r>
                  <a:rPr lang="en-IN" sz="2000" dirty="0" smtClean="0"/>
                  <a:t> </a:t>
                </a:r>
                <a14:m>
                  <m:oMath xmlns:m="http://schemas.openxmlformats.org/officeDocument/2006/math">
                    <m:nary>
                      <m:naryPr>
                        <m:limLoc m:val="undOvr"/>
                        <m:ctrlPr>
                          <a:rPr lang="en-IN" sz="2000" i="1" dirty="0" smtClean="0">
                            <a:latin typeface="Cambria Math" panose="02040503050406030204" pitchFamily="18" charset="0"/>
                          </a:rPr>
                        </m:ctrlPr>
                      </m:naryPr>
                      <m:sub>
                        <m:r>
                          <m:rPr>
                            <m:brk m:alnAt="24"/>
                          </m:rPr>
                          <a:rPr lang="en-US" sz="2000" b="0" i="1" dirty="0" smtClean="0">
                            <a:latin typeface="Cambria Math" panose="02040503050406030204" pitchFamily="18" charset="0"/>
                          </a:rPr>
                          <m:t>0</m:t>
                        </m:r>
                      </m:sub>
                      <m:sup>
                        <m:r>
                          <a:rPr lang="en-IN" sz="2000" i="1" dirty="0" smtClean="0">
                            <a:latin typeface="Cambria Math" panose="02040503050406030204" pitchFamily="18" charset="0"/>
                            <a:ea typeface="Cambria Math" panose="02040503050406030204" pitchFamily="18" charset="0"/>
                          </a:rPr>
                          <m:t>𝜋</m:t>
                        </m:r>
                      </m:sup>
                      <m:e>
                        <m:sSubSup>
                          <m:sSubSupPr>
                            <m:ctrlPr>
                              <a:rPr lang="en-IN" sz="2000" i="1" dirty="0" smtClean="0">
                                <a:latin typeface="Cambria Math" panose="02040503050406030204" pitchFamily="18" charset="0"/>
                              </a:rPr>
                            </m:ctrlPr>
                          </m:sSubSupPr>
                          <m:e>
                            <m:d>
                              <m:dPr>
                                <m:ctrlPr>
                                  <a:rPr lang="en-IN" sz="2000" i="1" dirty="0" smtClean="0">
                                    <a:latin typeface="Cambria Math" panose="02040503050406030204" pitchFamily="18" charset="0"/>
                                  </a:rPr>
                                </m:ctrlPr>
                              </m:dPr>
                              <m:e>
                                <m:f>
                                  <m:fPr>
                                    <m:ctrlPr>
                                      <a:rPr lang="en-IN" sz="2000" i="1" dirty="0" smtClean="0">
                                        <a:latin typeface="Cambria Math" panose="02040503050406030204" pitchFamily="18" charset="0"/>
                                      </a:rPr>
                                    </m:ctrlPr>
                                  </m:fPr>
                                  <m:num>
                                    <m:sSup>
                                      <m:sSupPr>
                                        <m:ctrlPr>
                                          <a:rPr lang="en-IN" sz="2000" i="1" dirty="0" smtClean="0">
                                            <a:latin typeface="Cambria Math" panose="02040503050406030204" pitchFamily="18" charset="0"/>
                                          </a:rPr>
                                        </m:ctrlPr>
                                      </m:sSupPr>
                                      <m:e>
                                        <m:r>
                                          <a:rPr lang="en-US" sz="2000" b="0" i="1" dirty="0" smtClean="0">
                                            <a:latin typeface="Cambria Math" panose="02040503050406030204" pitchFamily="18" charset="0"/>
                                          </a:rPr>
                                          <m:t>𝑟</m:t>
                                        </m:r>
                                      </m:e>
                                      <m:sup>
                                        <m:r>
                                          <a:rPr lang="en-US" sz="2000" b="0" i="1" dirty="0" smtClean="0">
                                            <a:latin typeface="Cambria Math" panose="02040503050406030204" pitchFamily="18" charset="0"/>
                                          </a:rPr>
                                          <m:t>2</m:t>
                                        </m:r>
                                      </m:sup>
                                    </m:sSup>
                                  </m:num>
                                  <m:den>
                                    <m:r>
                                      <a:rPr lang="en-US" sz="2000" b="0" i="1" dirty="0" smtClean="0">
                                        <a:latin typeface="Cambria Math" panose="02040503050406030204" pitchFamily="18" charset="0"/>
                                      </a:rPr>
                                      <m:t>2</m:t>
                                    </m:r>
                                  </m:den>
                                </m:f>
                              </m:e>
                            </m:d>
                          </m:e>
                          <m:sub>
                            <m:r>
                              <a:rPr lang="en-US" sz="2000" b="0" i="1" dirty="0" smtClean="0">
                                <a:latin typeface="Cambria Math" panose="02040503050406030204" pitchFamily="18" charset="0"/>
                              </a:rPr>
                              <m:t>0</m:t>
                            </m:r>
                          </m:sub>
                          <m:sup>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sup>
                        </m:sSubSup>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smtClean="0">
                  <a:ea typeface="Cambria Math" panose="02040503050406030204" pitchFamily="18" charset="0"/>
                  <a:cs typeface="Times New Roman" panose="02020603050405020304" pitchFamily="18" charset="0"/>
                </a:endParaRPr>
              </a:p>
              <a:p>
                <a:pPr marL="0" indent="0">
                  <a:buNone/>
                </a:pPr>
                <a:r>
                  <a:rPr lang="en-US" sz="2000" b="0" dirty="0" smtClean="0">
                    <a:ea typeface="Cambria Math" panose="02040503050406030204" pitchFamily="18" charset="0"/>
                    <a:cs typeface="Times New Roman" panose="02020603050405020304" pitchFamily="18" charset="0"/>
                  </a:rPr>
                  <a:t>                            </a:t>
                </a:r>
                <a14:m>
                  <m:oMath xmlns:m="http://schemas.openxmlformats.org/officeDocument/2006/math">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t> </a:t>
                </a:r>
                <a14:m>
                  <m:oMath xmlns:m="http://schemas.openxmlformats.org/officeDocument/2006/math">
                    <m:f>
                      <m:fPr>
                        <m:ctrlPr>
                          <a:rPr lang="en-IN" sz="2000" i="1" dirty="0" smtClean="0">
                            <a:latin typeface="Cambria Math" panose="02040503050406030204" pitchFamily="18" charset="0"/>
                          </a:rPr>
                        </m:ctrlPr>
                      </m:fPr>
                      <m:num>
                        <m:r>
                          <a:rPr lang="en-US" sz="2000" b="0" i="1" dirty="0" smtClean="0">
                            <a:latin typeface="Cambria Math" panose="02040503050406030204" pitchFamily="18" charset="0"/>
                          </a:rPr>
                          <m:t>1</m:t>
                        </m:r>
                      </m:num>
                      <m:den>
                        <m:r>
                          <a:rPr lang="en-US" sz="2000" b="0" i="1" dirty="0" smtClean="0">
                            <a:latin typeface="Cambria Math" panose="02040503050406030204" pitchFamily="18" charset="0"/>
                          </a:rPr>
                          <m:t>2</m:t>
                        </m:r>
                      </m:den>
                    </m:f>
                    <m:nary>
                      <m:naryPr>
                        <m:limLoc m:val="undOvr"/>
                        <m:ctrlPr>
                          <a:rPr lang="en-IN" sz="2000" i="1" dirty="0" smtClean="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d>
                          <m:dPr>
                            <m:ctrlPr>
                              <a:rPr lang="en-IN" sz="2000" i="1" dirty="0" smtClean="0">
                                <a:latin typeface="Cambria Math" panose="02040503050406030204" pitchFamily="18" charset="0"/>
                                <a:ea typeface="Cambria Math" panose="02040503050406030204" pitchFamily="18" charset="0"/>
                              </a:rPr>
                            </m:ctrlPr>
                          </m:dPr>
                          <m:e>
                            <m:sSup>
                              <m:sSupPr>
                                <m:ctrlPr>
                                  <a:rPr lang="en-IN" sz="2000" i="1" dirty="0">
                                    <a:latin typeface="Cambria Math" panose="02040503050406030204" pitchFamily="18" charset="0"/>
                                  </a:rPr>
                                </m:ctrlPr>
                              </m:sSupPr>
                              <m:e>
                                <m:r>
                                  <a:rPr lang="en-US" sz="2000" b="0" i="1" dirty="0" smtClean="0">
                                    <a:latin typeface="Cambria Math" panose="02040503050406030204" pitchFamily="18" charset="0"/>
                                  </a:rPr>
                                  <m:t>𝑐𝑜𝑠</m:t>
                                </m:r>
                              </m:e>
                              <m:sup>
                                <m:r>
                                  <a:rPr lang="en-US" sz="2000" i="1" dirty="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dirty="0" smtClean="0">
                                <a:latin typeface="Cambria Math" panose="02040503050406030204" pitchFamily="18" charset="0"/>
                              </a:rPr>
                              <m:t>−0</m:t>
                            </m:r>
                          </m:e>
                        </m:d>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a:ea typeface="Cambria Math" panose="02040503050406030204" pitchFamily="18" charset="0"/>
                  <a:cs typeface="Times New Roman" panose="02020603050405020304" pitchFamily="18" charset="0"/>
                </a:endParaRPr>
              </a:p>
              <a:p>
                <a:pPr marL="0" indent="0">
                  <a:buNone/>
                </a:pPr>
                <a:r>
                  <a:rPr lang="en-US" sz="2000" dirty="0" smtClean="0"/>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t> </a:t>
                </a:r>
                <a14:m>
                  <m:oMath xmlns:m="http://schemas.openxmlformats.org/officeDocument/2006/math">
                    <m:f>
                      <m:fPr>
                        <m:ctrlPr>
                          <a:rPr lang="en-IN" sz="2000" i="1" dirty="0">
                            <a:latin typeface="Cambria Math" panose="02040503050406030204" pitchFamily="18" charset="0"/>
                          </a:rPr>
                        </m:ctrlPr>
                      </m:fPr>
                      <m:num>
                        <m:r>
                          <a:rPr lang="en-US" sz="2000" i="1" dirty="0">
                            <a:latin typeface="Cambria Math" panose="02040503050406030204" pitchFamily="18" charset="0"/>
                          </a:rPr>
                          <m:t>1</m:t>
                        </m:r>
                      </m:num>
                      <m:den>
                        <m:r>
                          <a:rPr lang="en-US" sz="2000" i="1" dirty="0">
                            <a:latin typeface="Cambria Math" panose="02040503050406030204" pitchFamily="18" charset="0"/>
                          </a:rPr>
                          <m:t>2</m:t>
                        </m:r>
                      </m:den>
                    </m:f>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d>
                          <m:dPr>
                            <m:ctrlPr>
                              <a:rPr lang="en-IN" sz="2000" i="1" dirty="0" smtClean="0">
                                <a:latin typeface="Cambria Math" panose="02040503050406030204" pitchFamily="18" charset="0"/>
                                <a:ea typeface="Cambria Math" panose="02040503050406030204" pitchFamily="18" charset="0"/>
                              </a:rPr>
                            </m:ctrlPr>
                          </m:dPr>
                          <m:e>
                            <m:f>
                              <m:fPr>
                                <m:ctrlPr>
                                  <a:rPr lang="en-IN" sz="200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1+</m:t>
                                </m:r>
                                <m:r>
                                  <a:rPr lang="en-US" sz="2000" b="0" i="1" dirty="0" smtClean="0">
                                    <a:latin typeface="Cambria Math" panose="02040503050406030204" pitchFamily="18" charset="0"/>
                                    <a:ea typeface="Cambria Math" panose="02040503050406030204" pitchFamily="18" charset="0"/>
                                  </a:rPr>
                                  <m:t>𝑐𝑜𝑠</m:t>
                                </m:r>
                                <m:r>
                                  <a:rPr lang="en-US" sz="2000" b="0" i="1" dirty="0" smtClean="0">
                                    <a:latin typeface="Cambria Math" panose="02040503050406030204" pitchFamily="18" charset="0"/>
                                    <a:ea typeface="Cambria Math" panose="02040503050406030204" pitchFamily="18" charset="0"/>
                                  </a:rPr>
                                  <m:t>2</m:t>
                                </m:r>
                                <m:r>
                                  <a:rPr lang="en-US" sz="2000" b="0" i="1" dirty="0" smtClean="0">
                                    <a:latin typeface="Cambria Math" panose="02040503050406030204" pitchFamily="18" charset="0"/>
                                    <a:ea typeface="Cambria Math" panose="02040503050406030204" pitchFamily="18" charset="0"/>
                                  </a:rPr>
                                  <m:t>𝜃</m:t>
                                </m:r>
                              </m:num>
                              <m:den>
                                <m:r>
                                  <a:rPr lang="en-US" sz="2000" b="0" i="1" dirty="0" smtClean="0">
                                    <a:latin typeface="Cambria Math" panose="02040503050406030204" pitchFamily="18" charset="0"/>
                                    <a:ea typeface="Cambria Math" panose="02040503050406030204" pitchFamily="18" charset="0"/>
                                  </a:rPr>
                                  <m:t>2</m:t>
                                </m:r>
                              </m:den>
                            </m:f>
                          </m:e>
                        </m:d>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smtClean="0">
                    <a:ea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en-US" sz="2000"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ea typeface="Cambria Math" panose="02040503050406030204" pitchFamily="18" charset="0"/>
                            <a:cs typeface="Times New Roman" panose="02020603050405020304" pitchFamily="18" charset="0"/>
                          </a:rPr>
                          <m:t>𝐶𝑜𝑠</m:t>
                        </m:r>
                        <m:r>
                          <a:rPr lang="en-US" sz="2000" b="0" i="1" dirty="0" smtClean="0">
                            <a:latin typeface="Cambria Math" panose="02040503050406030204" pitchFamily="18" charset="0"/>
                            <a:ea typeface="Cambria Math" panose="02040503050406030204" pitchFamily="18" charset="0"/>
                            <a:cs typeface="Times New Roman" panose="02020603050405020304" pitchFamily="18" charset="0"/>
                          </a:rPr>
                          <m:t>2</m:t>
                        </m:r>
                        <m:r>
                          <a:rPr lang="en-US" sz="2000" b="0" i="1" dirty="0" smtClean="0">
                            <a:latin typeface="Cambria Math" panose="02040503050406030204" pitchFamily="18" charset="0"/>
                            <a:ea typeface="Cambria Math" panose="02040503050406030204" pitchFamily="18" charset="0"/>
                            <a:cs typeface="Times New Roman" panose="02020603050405020304" pitchFamily="18" charset="0"/>
                          </a:rPr>
                          <m:t>𝜃</m:t>
                        </m:r>
                        <m:r>
                          <a:rPr lang="en-US" sz="2000" b="0" i="1" dirty="0" smtClean="0">
                            <a:latin typeface="Cambria Math" panose="02040503050406030204" pitchFamily="18" charset="0"/>
                            <a:ea typeface="Cambria Math" panose="02040503050406030204" pitchFamily="18" charset="0"/>
                            <a:cs typeface="Times New Roman" panose="02020603050405020304" pitchFamily="18" charset="0"/>
                          </a:rPr>
                          <m:t>=2</m:t>
                        </m:r>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−1 </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𝑡h𝑒𝑛</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1+</m:t>
                            </m:r>
                            <m:r>
                              <a:rPr lang="en-US" sz="2000" i="1" dirty="0">
                                <a:latin typeface="Cambria Math" panose="02040503050406030204" pitchFamily="18" charset="0"/>
                                <a:ea typeface="Cambria Math" panose="02040503050406030204" pitchFamily="18" charset="0"/>
                              </a:rPr>
                              <m:t>𝑐𝑜𝑠</m:t>
                            </m:r>
                            <m:r>
                              <a:rPr lang="en-US" sz="2000" i="1" dirty="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ea typeface="Cambria Math" panose="02040503050406030204" pitchFamily="18" charset="0"/>
                              </a:rPr>
                              <m:t>2</m:t>
                            </m:r>
                          </m:den>
                        </m:f>
                      </m:e>
                    </m:d>
                  </m:oMath>
                </a14:m>
                <a:endParaRPr lang="en-US" sz="2000" dirty="0">
                  <a:ea typeface="Cambria Math" panose="02040503050406030204" pitchFamily="18" charset="0"/>
                  <a:cs typeface="Times New Roman" panose="02020603050405020304" pitchFamily="18" charset="0"/>
                </a:endParaRPr>
              </a:p>
              <a:p>
                <a:pPr marL="0" indent="0">
                  <a:buNone/>
                </a:pPr>
                <a:r>
                  <a:rPr lang="en-US" sz="2000" dirty="0" smtClean="0"/>
                  <a:t>                           </a:t>
                </a:r>
                <a14:m>
                  <m:oMath xmlns:m="http://schemas.openxmlformats.org/officeDocument/2006/math">
                    <m:r>
                      <a:rPr lang="en-US" sz="2000" b="0" i="0"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t> </a:t>
                </a:r>
                <a14:m>
                  <m:oMath xmlns:m="http://schemas.openxmlformats.org/officeDocument/2006/math">
                    <m:f>
                      <m:fPr>
                        <m:ctrlPr>
                          <a:rPr lang="en-IN" sz="2000" i="1" dirty="0">
                            <a:latin typeface="Cambria Math" panose="02040503050406030204" pitchFamily="18" charset="0"/>
                          </a:rPr>
                        </m:ctrlPr>
                      </m:fPr>
                      <m:num>
                        <m:r>
                          <a:rPr lang="en-US" sz="2000" i="1" dirty="0">
                            <a:latin typeface="Cambria Math" panose="02040503050406030204" pitchFamily="18" charset="0"/>
                          </a:rPr>
                          <m:t>1</m:t>
                        </m:r>
                      </m:num>
                      <m:den>
                        <m:r>
                          <a:rPr lang="en-US" sz="2000" b="0" i="1" dirty="0" smtClean="0">
                            <a:latin typeface="Cambria Math" panose="02040503050406030204" pitchFamily="18" charset="0"/>
                          </a:rPr>
                          <m:t>4</m:t>
                        </m:r>
                      </m:den>
                    </m:f>
                    <m:d>
                      <m:dPr>
                        <m:begChr m:val="["/>
                        <m:endChr m:val="]"/>
                        <m:ctrlPr>
                          <a:rPr lang="en-US" sz="2000" i="1" dirty="0" smtClean="0">
                            <a:latin typeface="Cambria Math" panose="02040503050406030204" pitchFamily="18" charset="0"/>
                          </a:rPr>
                        </m:ctrlPr>
                      </m:dPr>
                      <m:e>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r>
                              <a:rPr lang="en-US" sz="2000" i="1" dirty="0">
                                <a:latin typeface="Cambria Math" panose="02040503050406030204" pitchFamily="18" charset="0"/>
                                <a:ea typeface="Cambria Math" panose="02040503050406030204" pitchFamily="18" charset="0"/>
                              </a:rPr>
                              <m:t>𝑐𝑜𝑠</m:t>
                            </m:r>
                            <m:r>
                              <a:rPr lang="en-US" sz="2000" i="1" dirty="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𝜃</m:t>
                            </m:r>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oMath>
                </a14:m>
                <a:r>
                  <a:rPr lang="en-IN" sz="2000" dirty="0" smtClean="0"/>
                  <a:t>                    </a:t>
                </a:r>
                <a14:m>
                  <m:oMath xmlns:m="http://schemas.openxmlformats.org/officeDocument/2006/math">
                    <m:d>
                      <m:dPr>
                        <m:begChr m:val="{"/>
                        <m:endChr m:val="}"/>
                        <m:ctrlPr>
                          <a:rPr lang="en-US" sz="2000"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sz="2000" i="1" dirty="0" smtClean="0">
                            <a:latin typeface="Cambria Math" panose="02040503050406030204" pitchFamily="18" charset="0"/>
                            <a:ea typeface="Cambria Math" panose="02040503050406030204" pitchFamily="18" charset="0"/>
                            <a:cs typeface="Times New Roman" panose="02020603050405020304" pitchFamily="18" charset="0"/>
                          </a:rPr>
                          <m:t>𝐶𝑜𝑠</m:t>
                        </m:r>
                        <m:r>
                          <a:rPr lang="en-US" sz="2000" i="1" dirty="0">
                            <a:latin typeface="Cambria Math" panose="02040503050406030204" pitchFamily="18" charset="0"/>
                            <a:ea typeface="Cambria Math" panose="02040503050406030204" pitchFamily="18" charset="0"/>
                            <a:cs typeface="Times New Roman" panose="02020603050405020304" pitchFamily="18" charset="0"/>
                          </a:rPr>
                          <m:t>2</m:t>
                        </m:r>
                        <m:r>
                          <a:rPr lang="en-US" sz="2000" i="1" dirty="0">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ea typeface="Cambria Math" panose="02040503050406030204" pitchFamily="18" charset="0"/>
                            <a:cs typeface="Times New Roman" panose="02020603050405020304" pitchFamily="18" charset="0"/>
                          </a:rPr>
                          <m:t>=1−2</m:t>
                        </m:r>
                        <m:sSup>
                          <m:sSupPr>
                            <m:ctrlPr>
                              <a:rPr lang="en-IN" sz="2000" i="1" dirty="0">
                                <a:latin typeface="Cambria Math" panose="02040503050406030204" pitchFamily="18" charset="0"/>
                              </a:rPr>
                            </m:ctrlPr>
                          </m:sSupPr>
                          <m:e>
                            <m:r>
                              <a:rPr lang="en-US" sz="2000" b="0" i="1" dirty="0" smtClean="0">
                                <a:latin typeface="Cambria Math" panose="02040503050406030204" pitchFamily="18" charset="0"/>
                              </a:rPr>
                              <m:t>𝑆𝑖𝑛</m:t>
                            </m:r>
                          </m:e>
                          <m:sup>
                            <m:r>
                              <a:rPr lang="en-US" sz="2000" i="1" dirty="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000" i="1">
                            <a:latin typeface="Cambria Math" panose="02040503050406030204" pitchFamily="18" charset="0"/>
                            <a:ea typeface="Cambria Math" panose="02040503050406030204" pitchFamily="18" charset="0"/>
                            <a:cs typeface="Times New Roman" panose="02020603050405020304" pitchFamily="18" charset="0"/>
                          </a:rPr>
                          <m:t>𝑡h𝑒𝑛</m:t>
                        </m:r>
                        <m:r>
                          <a:rPr lang="en-US" sz="2000" i="1">
                            <a:latin typeface="Cambria Math" panose="02040503050406030204" pitchFamily="18" charset="0"/>
                            <a:ea typeface="Cambria Math" panose="02040503050406030204" pitchFamily="18" charset="0"/>
                            <a:cs typeface="Times New Roman" panose="02020603050405020304" pitchFamily="18" charset="0"/>
                          </a:rPr>
                          <m:t> </m:t>
                        </m:r>
                        <m:sSup>
                          <m:sSupPr>
                            <m:ctrlPr>
                              <a:rPr lang="en-IN" sz="2000" i="1" dirty="0">
                                <a:latin typeface="Cambria Math" panose="02040503050406030204" pitchFamily="18" charset="0"/>
                              </a:rPr>
                            </m:ctrlPr>
                          </m:sSupPr>
                          <m:e>
                            <m:r>
                              <a:rPr lang="en-US" sz="2000" b="0" i="1" dirty="0" smtClean="0">
                                <a:latin typeface="Cambria Math" panose="02040503050406030204" pitchFamily="18" charset="0"/>
                              </a:rPr>
                              <m:t>𝑆𝑖𝑛</m:t>
                            </m:r>
                          </m:e>
                          <m:sup>
                            <m:r>
                              <a:rPr lang="en-US" sz="2000" i="1" dirty="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1</m:t>
                            </m:r>
                            <m:r>
                              <a:rPr lang="en-US" sz="2000" b="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𝑐𝑜𝑠</m:t>
                            </m:r>
                            <m:r>
                              <a:rPr lang="en-US" sz="2000" i="1" dirty="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ea typeface="Cambria Math" panose="02040503050406030204" pitchFamily="18" charset="0"/>
                              </a:rPr>
                              <m:t>2</m:t>
                            </m:r>
                          </m:den>
                        </m:f>
                      </m:e>
                    </m:d>
                  </m:oMath>
                </a14:m>
                <a:endParaRPr lang="en-IN" sz="2000" dirty="0" smtClean="0"/>
              </a:p>
              <a:p>
                <a:pPr marL="0" indent="0">
                  <a:buNone/>
                </a:pPr>
                <a:r>
                  <a:rPr lang="en-US" sz="2000" dirty="0" smtClean="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t> </a:t>
                </a:r>
                <a14:m>
                  <m:oMath xmlns:m="http://schemas.openxmlformats.org/officeDocument/2006/math">
                    <m:f>
                      <m:fPr>
                        <m:ctrlPr>
                          <a:rPr lang="en-IN" sz="2000" i="1" dirty="0">
                            <a:latin typeface="Cambria Math" panose="02040503050406030204" pitchFamily="18" charset="0"/>
                          </a:rPr>
                        </m:ctrlPr>
                      </m:fPr>
                      <m:num>
                        <m:r>
                          <a:rPr lang="en-US" sz="2000" i="1" dirty="0">
                            <a:latin typeface="Cambria Math" panose="02040503050406030204" pitchFamily="18" charset="0"/>
                          </a:rPr>
                          <m:t>1</m:t>
                        </m:r>
                      </m:num>
                      <m:den>
                        <m:r>
                          <a:rPr lang="en-US" sz="2000" i="1" dirty="0">
                            <a:latin typeface="Cambria Math" panose="02040503050406030204" pitchFamily="18" charset="0"/>
                          </a:rPr>
                          <m:t>4</m:t>
                        </m:r>
                      </m:den>
                    </m:f>
                    <m:d>
                      <m:dPr>
                        <m:begChr m:val="["/>
                        <m:endChr m:val="]"/>
                        <m:ctrlPr>
                          <a:rPr lang="en-US" sz="2000" i="1" dirty="0" smtClean="0">
                            <a:latin typeface="Cambria Math" panose="02040503050406030204" pitchFamily="18" charset="0"/>
                          </a:rPr>
                        </m:ctrlPr>
                      </m:dPr>
                      <m:e>
                        <m:sSubSup>
                          <m:sSubSupPr>
                            <m:ctrlPr>
                              <a:rPr lang="en-US" sz="2000" i="1" dirty="0" smtClean="0">
                                <a:latin typeface="Cambria Math" panose="02040503050406030204" pitchFamily="18" charset="0"/>
                              </a:rPr>
                            </m:ctrlPr>
                          </m:sSubSupPr>
                          <m:e>
                            <m:d>
                              <m:dPr>
                                <m:ctrlPr>
                                  <a:rPr lang="en-US" sz="2000" i="1" dirty="0" smtClean="0">
                                    <a:latin typeface="Cambria Math" panose="02040503050406030204" pitchFamily="18" charset="0"/>
                                  </a:rPr>
                                </m:ctrlPr>
                              </m:dPr>
                              <m:e>
                                <m:r>
                                  <a:rPr lang="en-US" sz="2000" i="1" dirty="0" smtClean="0">
                                    <a:latin typeface="Cambria Math" panose="02040503050406030204" pitchFamily="18" charset="0"/>
                                    <a:ea typeface="Cambria Math" panose="02040503050406030204" pitchFamily="18" charset="0"/>
                                  </a:rPr>
                                  <m:t>𝜃</m:t>
                                </m:r>
                              </m:e>
                            </m:d>
                          </m:e>
                          <m:sub>
                            <m:r>
                              <a:rPr lang="en-US" sz="2000" b="0" i="1" dirty="0" smtClean="0">
                                <a:latin typeface="Cambria Math" panose="02040503050406030204" pitchFamily="18" charset="0"/>
                              </a:rPr>
                              <m:t>0</m:t>
                            </m:r>
                          </m:sub>
                          <m:sup>
                            <m:r>
                              <a:rPr lang="en-US" sz="2000" i="1" dirty="0" smtClean="0">
                                <a:latin typeface="Cambria Math" panose="02040503050406030204" pitchFamily="18" charset="0"/>
                                <a:ea typeface="Cambria Math" panose="02040503050406030204" pitchFamily="18" charset="0"/>
                              </a:rPr>
                              <m:t>𝜋</m:t>
                            </m:r>
                          </m:sup>
                        </m:sSubSup>
                        <m:r>
                          <a:rPr lang="en-US" sz="2000" b="0" i="1" dirty="0" smtClean="0">
                            <a:latin typeface="Cambria Math" panose="02040503050406030204" pitchFamily="18" charset="0"/>
                          </a:rPr>
                          <m:t>+</m:t>
                        </m:r>
                        <m:sSubSup>
                          <m:sSubSupPr>
                            <m:ctrlPr>
                              <a:rPr lang="en-US" sz="2000" b="0" i="1" dirty="0" smtClean="0">
                                <a:latin typeface="Cambria Math" panose="02040503050406030204" pitchFamily="18" charset="0"/>
                              </a:rPr>
                            </m:ctrlPr>
                          </m:sSubSupPr>
                          <m:e>
                            <m:d>
                              <m:dPr>
                                <m:ctrlPr>
                                  <a:rPr lang="en-US" sz="2000" b="0" i="1" dirty="0" smtClean="0">
                                    <a:latin typeface="Cambria Math" panose="02040503050406030204" pitchFamily="18" charset="0"/>
                                  </a:rPr>
                                </m:ctrlPr>
                              </m:dPr>
                              <m:e>
                                <m:f>
                                  <m:fPr>
                                    <m:ctrlPr>
                                      <a:rPr lang="en-US" sz="2000" b="0" i="1" dirty="0" smtClean="0">
                                        <a:latin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𝑠</m:t>
                                    </m:r>
                                    <m:r>
                                      <a:rPr lang="en-US" sz="2000" b="0" i="1" dirty="0" smtClean="0">
                                        <a:latin typeface="Cambria Math" panose="02040503050406030204" pitchFamily="18" charset="0"/>
                                        <a:ea typeface="Cambria Math" panose="02040503050406030204" pitchFamily="18" charset="0"/>
                                      </a:rPr>
                                      <m:t>𝑖𝑛</m:t>
                                    </m:r>
                                    <m:r>
                                      <a:rPr lang="en-US" sz="2000" i="1" dirty="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𝜃</m:t>
                                    </m:r>
                                  </m:num>
                                  <m:den>
                                    <m:r>
                                      <a:rPr lang="en-US" sz="2000" b="0" i="1" dirty="0" smtClean="0">
                                        <a:latin typeface="Cambria Math" panose="02040503050406030204" pitchFamily="18" charset="0"/>
                                      </a:rPr>
                                      <m:t>2</m:t>
                                    </m:r>
                                  </m:den>
                                </m:f>
                              </m:e>
                            </m:d>
                          </m:e>
                          <m:sub>
                            <m:r>
                              <a:rPr lang="en-US" sz="2000" b="0" i="1" dirty="0" smtClean="0">
                                <a:latin typeface="Cambria Math" panose="02040503050406030204" pitchFamily="18" charset="0"/>
                              </a:rPr>
                              <m:t>0</m:t>
                            </m:r>
                          </m:sub>
                          <m:sup>
                            <m:r>
                              <a:rPr lang="en-US" sz="2000" b="0" i="1" dirty="0" smtClean="0">
                                <a:latin typeface="Cambria Math" panose="02040503050406030204" pitchFamily="18" charset="0"/>
                                <a:ea typeface="Cambria Math" panose="02040503050406030204" pitchFamily="18" charset="0"/>
                              </a:rPr>
                              <m:t>𝜋</m:t>
                            </m:r>
                          </m:sup>
                        </m:sSubSup>
                      </m:e>
                    </m:d>
                  </m:oMath>
                </a14:m>
                <a:r>
                  <a:rPr lang="en-IN" sz="2000" dirty="0" smtClean="0"/>
                  <a:t> </a:t>
                </a:r>
                <a:endParaRPr lang="en-US" sz="2000" i="1" dirty="0" smtClean="0">
                  <a:latin typeface="Cambria Math" panose="02040503050406030204" pitchFamily="18" charset="0"/>
                  <a:ea typeface="Cambria Math" panose="02040503050406030204" pitchFamily="18" charset="0"/>
                  <a:cs typeface="Times New Roman" panose="02020603050405020304" pitchFamily="18" charset="0"/>
                </a:endParaRPr>
              </a:p>
              <a:p>
                <a:pPr marL="0" indent="0">
                  <a:buNone/>
                </a:pPr>
                <a:r>
                  <a:rPr lang="en-US" sz="2000" dirty="0" smtClean="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t> </a:t>
                </a:r>
                <a14:m>
                  <m:oMath xmlns:m="http://schemas.openxmlformats.org/officeDocument/2006/math">
                    <m:f>
                      <m:fPr>
                        <m:ctrlPr>
                          <a:rPr lang="en-IN" sz="2000" i="1" dirty="0">
                            <a:latin typeface="Cambria Math" panose="02040503050406030204" pitchFamily="18" charset="0"/>
                          </a:rPr>
                        </m:ctrlPr>
                      </m:fPr>
                      <m:num>
                        <m:r>
                          <a:rPr lang="en-US" sz="2000" i="1" dirty="0">
                            <a:latin typeface="Cambria Math" panose="02040503050406030204" pitchFamily="18" charset="0"/>
                          </a:rPr>
                          <m:t>1</m:t>
                        </m:r>
                      </m:num>
                      <m:den>
                        <m:r>
                          <a:rPr lang="en-US" sz="2000" i="1" dirty="0">
                            <a:latin typeface="Cambria Math" panose="02040503050406030204" pitchFamily="18" charset="0"/>
                          </a:rPr>
                          <m:t>4</m:t>
                        </m:r>
                      </m:den>
                    </m:f>
                    <m:d>
                      <m:dPr>
                        <m:begChr m:val="["/>
                        <m:endChr m:val="]"/>
                        <m:ctrlPr>
                          <a:rPr lang="en-US" sz="2000" i="1" dirty="0">
                            <a:latin typeface="Cambria Math" panose="02040503050406030204" pitchFamily="18" charset="0"/>
                          </a:rPr>
                        </m:ctrlPr>
                      </m:dPr>
                      <m:e>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𝜋</m:t>
                            </m:r>
                            <m:r>
                              <a:rPr lang="en-US" sz="2000" i="1" dirty="0">
                                <a:latin typeface="Cambria Math" panose="02040503050406030204" pitchFamily="18" charset="0"/>
                                <a:ea typeface="Cambria Math" panose="02040503050406030204" pitchFamily="18" charset="0"/>
                              </a:rPr>
                              <m:t>−0</m:t>
                            </m:r>
                          </m:e>
                        </m:d>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1</m:t>
                            </m:r>
                          </m:num>
                          <m:den>
                            <m:r>
                              <a:rPr lang="en-US" sz="2000" b="0" i="1" dirty="0" smtClean="0">
                                <a:latin typeface="Cambria Math" panose="02040503050406030204" pitchFamily="18" charset="0"/>
                                <a:ea typeface="Cambria Math" panose="02040503050406030204" pitchFamily="18" charset="0"/>
                              </a:rPr>
                              <m:t>2</m:t>
                            </m:r>
                          </m:den>
                        </m:f>
                        <m:d>
                          <m:dPr>
                            <m:ctrlPr>
                              <a:rPr lang="en-US" sz="2000" b="0" i="1" dirty="0" smtClean="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𝑠𝑖𝑛</m:t>
                            </m:r>
                            <m:r>
                              <a:rPr lang="en-US" sz="2000" i="1" dirty="0">
                                <a:latin typeface="Cambria Math" panose="02040503050406030204" pitchFamily="18" charset="0"/>
                                <a:ea typeface="Cambria Math" panose="02040503050406030204" pitchFamily="18" charset="0"/>
                              </a:rPr>
                              <m:t>2</m:t>
                            </m:r>
                            <m:r>
                              <a:rPr lang="en-US" sz="2000" i="1" dirty="0" smtClean="0">
                                <a:latin typeface="Cambria Math" panose="02040503050406030204" pitchFamily="18" charset="0"/>
                                <a:ea typeface="Cambria Math" panose="02040503050406030204" pitchFamily="18" charset="0"/>
                              </a:rPr>
                              <m:t>𝜋</m:t>
                            </m:r>
                            <m:r>
                              <a:rPr lang="en-US" sz="2000" b="0" i="1" dirty="0" smtClean="0">
                                <a:latin typeface="Cambria Math" panose="02040503050406030204" pitchFamily="18" charset="0"/>
                                <a:ea typeface="Cambria Math" panose="02040503050406030204" pitchFamily="18" charset="0"/>
                              </a:rPr>
                              <m:t>−</m:t>
                            </m:r>
                            <m:r>
                              <a:rPr lang="en-US" sz="2000" b="0" i="1" dirty="0" smtClean="0">
                                <a:latin typeface="Cambria Math" panose="02040503050406030204" pitchFamily="18" charset="0"/>
                                <a:ea typeface="Cambria Math" panose="02040503050406030204" pitchFamily="18" charset="0"/>
                              </a:rPr>
                              <m:t>𝑠𝑖𝑛</m:t>
                            </m:r>
                            <m:r>
                              <a:rPr lang="en-US" sz="2000" b="0" i="1" dirty="0" smtClean="0">
                                <a:latin typeface="Cambria Math" panose="02040503050406030204" pitchFamily="18" charset="0"/>
                                <a:ea typeface="Cambria Math" panose="02040503050406030204" pitchFamily="18" charset="0"/>
                              </a:rPr>
                              <m:t>0</m:t>
                            </m:r>
                          </m:e>
                        </m:d>
                        <m:r>
                          <a:rPr lang="en-US" sz="2000" i="1" dirty="0" smtClean="0">
                            <a:latin typeface="Cambria Math" panose="02040503050406030204" pitchFamily="18" charset="0"/>
                          </a:rPr>
                          <m:t> </m:t>
                        </m:r>
                      </m:e>
                    </m:d>
                  </m:oMath>
                </a14:m>
                <a:r>
                  <a:rPr lang="en-IN" sz="2000" dirty="0" smtClean="0"/>
                  <a:t> </a:t>
                </a:r>
                <a:endParaRPr lang="en-US" sz="2000" i="1" dirty="0" smtClean="0">
                  <a:latin typeface="Cambria Math" panose="02040503050406030204" pitchFamily="18" charset="0"/>
                  <a:ea typeface="Cambria Math" panose="02040503050406030204" pitchFamily="18" charset="0"/>
                  <a:cs typeface="Times New Roman" panose="02020603050405020304" pitchFamily="18" charset="0"/>
                </a:endParaRPr>
              </a:p>
              <a:p>
                <a:pPr marL="0" indent="0">
                  <a:buNone/>
                </a:pPr>
                <a:r>
                  <a:rPr lang="en-US" sz="2000" dirty="0" smtClean="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t> </a:t>
                </a:r>
                <a14:m>
                  <m:oMath xmlns:m="http://schemas.openxmlformats.org/officeDocument/2006/math">
                    <m:f>
                      <m:fPr>
                        <m:ctrlPr>
                          <a:rPr lang="en-IN" sz="2000" i="1" dirty="0">
                            <a:latin typeface="Cambria Math" panose="02040503050406030204" pitchFamily="18" charset="0"/>
                          </a:rPr>
                        </m:ctrlPr>
                      </m:fPr>
                      <m:num>
                        <m:r>
                          <a:rPr lang="en-US" sz="2000" i="1" dirty="0">
                            <a:latin typeface="Cambria Math" panose="02040503050406030204" pitchFamily="18" charset="0"/>
                          </a:rPr>
                          <m:t>1</m:t>
                        </m:r>
                      </m:num>
                      <m:den>
                        <m:r>
                          <a:rPr lang="en-US" sz="2000" i="1" dirty="0">
                            <a:latin typeface="Cambria Math" panose="02040503050406030204" pitchFamily="18" charset="0"/>
                          </a:rPr>
                          <m:t>4</m:t>
                        </m:r>
                      </m:den>
                    </m:f>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𝜋</m:t>
                        </m:r>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1</m:t>
                            </m:r>
                          </m:num>
                          <m:den>
                            <m:r>
                              <a:rPr lang="en-US" sz="2000" i="1" dirty="0">
                                <a:latin typeface="Cambria Math" panose="02040503050406030204" pitchFamily="18" charset="0"/>
                                <a:ea typeface="Cambria Math" panose="02040503050406030204" pitchFamily="18" charset="0"/>
                              </a:rPr>
                              <m:t>2</m:t>
                            </m:r>
                          </m:den>
                        </m:f>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𝑠𝑖𝑛</m:t>
                            </m:r>
                            <m:r>
                              <a:rPr lang="en-US" sz="2000" i="1" dirty="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𝜋</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𝑠𝑖𝑛</m:t>
                            </m:r>
                            <m:r>
                              <a:rPr lang="en-US" sz="2000" i="1" dirty="0">
                                <a:latin typeface="Cambria Math" panose="02040503050406030204" pitchFamily="18" charset="0"/>
                                <a:ea typeface="Cambria Math" panose="02040503050406030204" pitchFamily="18" charset="0"/>
                              </a:rPr>
                              <m:t>0</m:t>
                            </m:r>
                          </m:e>
                        </m:d>
                        <m:r>
                          <a:rPr lang="en-US" sz="2000" i="1" dirty="0">
                            <a:latin typeface="Cambria Math" panose="02040503050406030204" pitchFamily="18" charset="0"/>
                          </a:rPr>
                          <m:t> </m:t>
                        </m:r>
                      </m:e>
                    </m:d>
                  </m:oMath>
                </a14:m>
                <a:endParaRPr lang="en-IN" sz="2000" dirty="0" smtClean="0"/>
              </a:p>
              <a:p>
                <a:pPr marL="0" indent="0">
                  <a:buNone/>
                </a:pPr>
                <a:r>
                  <a:rPr lang="en-US" sz="2000" dirty="0" smtClean="0"/>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 </m:t>
                    </m:r>
                    <m:f>
                      <m:fPr>
                        <m:ctrlPr>
                          <a:rPr lang="en-IN" sz="2000" i="1" dirty="0">
                            <a:latin typeface="Cambria Math" panose="02040503050406030204" pitchFamily="18" charset="0"/>
                          </a:rPr>
                        </m:ctrlPr>
                      </m:fPr>
                      <m:num>
                        <m:r>
                          <a:rPr lang="en-US" sz="2000" i="1" dirty="0">
                            <a:latin typeface="Cambria Math" panose="02040503050406030204" pitchFamily="18" charset="0"/>
                          </a:rPr>
                          <m:t>1</m:t>
                        </m:r>
                      </m:num>
                      <m:den>
                        <m:r>
                          <a:rPr lang="en-US" sz="2000" i="1" dirty="0">
                            <a:latin typeface="Cambria Math" panose="02040503050406030204" pitchFamily="18" charset="0"/>
                          </a:rPr>
                          <m:t>4</m:t>
                        </m:r>
                      </m:den>
                    </m:f>
                    <m:d>
                      <m:dPr>
                        <m:begChr m:val="["/>
                        <m:endChr m:val="]"/>
                        <m:ctrlPr>
                          <a:rPr lang="en-US" sz="2000" i="1" dirty="0">
                            <a:latin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𝜋</m:t>
                        </m:r>
                        <m:r>
                          <a:rPr lang="en-US" sz="2000" i="1" dirty="0">
                            <a:latin typeface="Cambria Math" panose="02040503050406030204" pitchFamily="18" charset="0"/>
                            <a:ea typeface="Cambria Math" panose="02040503050406030204" pitchFamily="18" charset="0"/>
                          </a:rPr>
                          <m:t>+</m:t>
                        </m:r>
                        <m:f>
                          <m:fPr>
                            <m:ctrlPr>
                              <a:rPr lang="en-US"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1</m:t>
                            </m:r>
                          </m:num>
                          <m:den>
                            <m:r>
                              <a:rPr lang="en-US" sz="2000" i="1" dirty="0">
                                <a:latin typeface="Cambria Math" panose="02040503050406030204" pitchFamily="18" charset="0"/>
                                <a:ea typeface="Cambria Math" panose="02040503050406030204" pitchFamily="18" charset="0"/>
                              </a:rPr>
                              <m:t>2</m:t>
                            </m:r>
                          </m:den>
                        </m:f>
                        <m:d>
                          <m:dPr>
                            <m:ctrlPr>
                              <a:rPr lang="en-US"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0−0</m:t>
                            </m:r>
                          </m:e>
                        </m:d>
                        <m:r>
                          <a:rPr lang="en-US" sz="2000" i="1" dirty="0">
                            <a:latin typeface="Cambria Math" panose="02040503050406030204" pitchFamily="18" charset="0"/>
                          </a:rPr>
                          <m:t> </m:t>
                        </m:r>
                      </m:e>
                    </m:d>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dirty="0">
                            <a:latin typeface="Cambria Math" panose="02040503050406030204" pitchFamily="18" charset="0"/>
                          </a:rPr>
                          <m:t>4</m:t>
                        </m:r>
                      </m:den>
                    </m:f>
                    <m:r>
                      <a:rPr lang="en-US" sz="2000" b="0" i="0" dirty="0" smtClean="0">
                        <a:latin typeface="Cambria Math" panose="02040503050406030204" pitchFamily="18" charset="0"/>
                      </a:rPr>
                      <m:t> .</m:t>
                    </m:r>
                  </m:oMath>
                </a14:m>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0344" y="526472"/>
                <a:ext cx="11058238" cy="5641254"/>
              </a:xfrm>
              <a:blipFill>
                <a:blip r:embed="rId2"/>
                <a:stretch>
                  <a:fillRect l="-1488" t="-1188"/>
                </a:stretch>
              </a:blipFill>
            </p:spPr>
            <p:txBody>
              <a:bodyPr/>
              <a:lstStyle/>
              <a:p>
                <a:r>
                  <a:rPr lang="en-US">
                    <a:noFill/>
                  </a:rPr>
                  <a:t> </a:t>
                </a:r>
              </a:p>
            </p:txBody>
          </p:sp>
        </mc:Fallback>
      </mc:AlternateContent>
    </p:spTree>
    <p:extLst>
      <p:ext uri="{BB962C8B-B14F-4D97-AF65-F5344CB8AC3E}">
        <p14:creationId xmlns:p14="http://schemas.microsoft.com/office/powerpoint/2010/main" val="3417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34108"/>
                <a:ext cx="10515600" cy="5874327"/>
              </a:xfrm>
            </p:spPr>
            <p:txBody>
              <a:bodyPr>
                <a:normAutofit/>
              </a:bodyPr>
              <a:lstStyle/>
              <a:p>
                <a:pPr marL="0" indent="0">
                  <a:buNone/>
                </a:pPr>
                <a:r>
                  <a:rPr lang="en-US" sz="2000" dirty="0">
                    <a:solidFill>
                      <a:srgbClr val="00B0F0"/>
                    </a:solidFill>
                    <a:latin typeface="Times New Roman" panose="02020603050405020304" pitchFamily="18" charset="0"/>
                    <a:cs typeface="Times New Roman" panose="02020603050405020304" pitchFamily="18" charset="0"/>
                  </a:rPr>
                  <a:t>7</a:t>
                </a:r>
                <a:r>
                  <a:rPr lang="en-US" sz="2000" dirty="0" smtClean="0">
                    <a:solidFill>
                      <a:srgbClr val="00B0F0"/>
                    </a:solidFill>
                    <a:latin typeface="Times New Roman" panose="02020603050405020304" pitchFamily="18" charset="0"/>
                    <a:cs typeface="Times New Roman" panose="02020603050405020304" pitchFamily="18" charset="0"/>
                  </a:rPr>
                  <a:t>.</a:t>
                </a:r>
                <a:r>
                  <a:rPr lang="en-US"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f>
                          <m:fPr>
                            <m:ctrlPr>
                              <a:rPr lang="en-US" sz="2000" i="1" smtClean="0">
                                <a:solidFill>
                                  <a:srgbClr val="00B0F0"/>
                                </a:solidFill>
                                <a:latin typeface="Cambria Math" panose="02040503050406030204" pitchFamily="18" charset="0"/>
                                <a:cs typeface="Times New Roman" panose="02020603050405020304" pitchFamily="18" charset="0"/>
                              </a:rPr>
                            </m:ctrlPr>
                          </m:fPr>
                          <m:num>
                            <m:r>
                              <a:rPr lang="en-US" sz="200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solidFill>
                                  <a:srgbClr val="00B0F0"/>
                                </a:solidFill>
                                <a:latin typeface="Cambria Math" panose="02040503050406030204" pitchFamily="18" charset="0"/>
                                <a:cs typeface="Times New Roman" panose="02020603050405020304" pitchFamily="18" charset="0"/>
                              </a:rPr>
                              <m:t>2</m:t>
                            </m:r>
                          </m:den>
                        </m:f>
                      </m:sup>
                      <m:e>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𝑠</m:t>
                            </m:r>
                            <m:r>
                              <a:rPr lang="en-US" sz="2000" b="0" i="1" smtClean="0">
                                <a:solidFill>
                                  <a:srgbClr val="00B0F0"/>
                                </a:solidFill>
                                <a:latin typeface="Cambria Math" panose="02040503050406030204" pitchFamily="18" charset="0"/>
                                <a:cs typeface="Times New Roman" panose="02020603050405020304" pitchFamily="18" charset="0"/>
                              </a:rPr>
                              <m:t>𝑖𝑛</m:t>
                            </m:r>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sup>
                          <m:e>
                            <m:r>
                              <a:rPr lang="en-US" sz="2000" i="1">
                                <a:solidFill>
                                  <a:srgbClr val="00B0F0"/>
                                </a:solidFill>
                                <a:latin typeface="Cambria Math" panose="02040503050406030204" pitchFamily="18" charset="0"/>
                                <a:cs typeface="Times New Roman" panose="02020603050405020304" pitchFamily="18" charset="0"/>
                              </a:rPr>
                              <m:t>𝑑𝑟𝑑</m:t>
                            </m:r>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srgbClr val="00B0F0"/>
                                </a:solidFill>
                                <a:latin typeface="Cambria Math" panose="02040503050406030204" pitchFamily="18" charset="0"/>
                                <a:cs typeface="Times New Roman" panose="02020603050405020304" pitchFamily="18" charset="0"/>
                              </a:rPr>
                              <m:t>.</m:t>
                            </m:r>
                          </m:e>
                        </m:nary>
                      </m:e>
                    </m:nary>
                  </m:oMath>
                </a14:m>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smtClean="0">
                                <a:latin typeface="Cambria Math" panose="02040503050406030204" pitchFamily="18" charset="0"/>
                                <a:cs typeface="Times New Roman" panose="02020603050405020304" pitchFamily="18" charset="0"/>
                              </a:rPr>
                            </m:ctrlPr>
                          </m:fPr>
                          <m:num>
                            <m:r>
                              <a:rPr lang="en-US" sz="200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cs typeface="Times New Roman" panose="02020603050405020304" pitchFamily="18" charset="0"/>
                              </a:rPr>
                              <m:t>2</m:t>
                            </m:r>
                          </m:den>
                        </m:f>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𝑠</m:t>
                            </m:r>
                            <m:r>
                              <a:rPr lang="en-US" sz="2000" b="0" i="1" smtClean="0">
                                <a:latin typeface="Cambria Math" panose="02040503050406030204" pitchFamily="18" charset="0"/>
                                <a:cs typeface="Times New Roman" panose="02020603050405020304" pitchFamily="18" charset="0"/>
                              </a:rPr>
                              <m:t>𝑖𝑛</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sup>
                          <m:e>
                            <m:r>
                              <a:rPr lang="en-US" sz="2000" i="1">
                                <a:latin typeface="Cambria Math" panose="02040503050406030204" pitchFamily="18" charset="0"/>
                                <a:cs typeface="Times New Roman" panose="02020603050405020304" pitchFamily="18" charset="0"/>
                              </a:rPr>
                              <m:t>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m:t>
                            </m:r>
                          </m:e>
                        </m:nary>
                      </m:e>
                    </m:nary>
                  </m:oMath>
                </a14:m>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r>
                  <a:rPr lang="en-US" sz="2000" dirty="0">
                    <a:solidFill>
                      <a:prstClr val="black"/>
                    </a:solidFill>
                    <a:latin typeface="Times New Roman" panose="02020603050405020304" pitchFamily="18" charset="0"/>
                    <a:cs typeface="Times New Roman" panose="02020603050405020304" pitchFamily="18" charset="0"/>
                  </a:rPr>
                  <a:t>Where the limits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ea typeface="Cambria Math" panose="02040503050406030204" pitchFamily="18" charset="0"/>
                    <a:cs typeface="Times New Roman" panose="02020603050405020304" pitchFamily="18" charset="0"/>
                  </a:rPr>
                  <a:t> </a:t>
                </a:r>
                <a14:m>
                  <m:oMath xmlns:m="http://schemas.openxmlformats.org/officeDocument/2006/math">
                    <m:f>
                      <m:fPr>
                        <m:ctrlP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IN" sz="2000" dirty="0" smtClean="0">
                    <a:solidFill>
                      <a:prstClr val="black"/>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𝑟</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a:t>
                </a:r>
                <a:r>
                  <a:rPr lang="en-US" sz="2000" dirty="0">
                    <a:solidFill>
                      <a:prstClr val="black"/>
                    </a:solidFill>
                    <a:cs typeface="Times New Roman" panose="02020603050405020304" pitchFamily="18" charset="0"/>
                  </a:rPr>
                  <a:t>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𝑟</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r>
                      <a:rPr lang="en-US" sz="2000" i="1">
                        <a:latin typeface="Cambria Math" panose="02040503050406030204" pitchFamily="18" charset="0"/>
                        <a:cs typeface="Times New Roman" panose="02020603050405020304" pitchFamily="18" charset="0"/>
                      </a:rPr>
                      <m:t>𝑠</m:t>
                    </m:r>
                    <m:r>
                      <a:rPr lang="en-US" sz="2000" b="0" i="1" smtClean="0">
                        <a:latin typeface="Cambria Math" panose="02040503050406030204" pitchFamily="18" charset="0"/>
                        <a:cs typeface="Times New Roman" panose="02020603050405020304" pitchFamily="18" charset="0"/>
                      </a:rPr>
                      <m:t>𝑖𝑛</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IN" sz="2000" dirty="0"/>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sup>
                          <m:e>
                            <m:r>
                              <a:rPr lang="en-US" sz="2000" i="1">
                                <a:latin typeface="Cambria Math" panose="02040503050406030204" pitchFamily="18" charset="0"/>
                                <a:cs typeface="Times New Roman" panose="02020603050405020304" pitchFamily="18" charset="0"/>
                              </a:rPr>
                              <m:t>𝑟𝑑𝑟𝑑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e>
                        </m:nary>
                      </m:e>
                    </m:nary>
                  </m:oMath>
                </a14:m>
                <a:r>
                  <a:rPr lang="en-IN" sz="2000" dirty="0"/>
                  <a:t> </a:t>
                </a:r>
                <a14:m>
                  <m:oMath xmlns:m="http://schemas.openxmlformats.org/officeDocument/2006/math">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f>
                          <m:f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sup>
                      <m:e>
                        <m:sSubSup>
                          <m:sSubSupPr>
                            <m:ctrlPr>
                              <a:rPr lang="en-IN" sz="2000" i="1" dirty="0">
                                <a:latin typeface="Cambria Math" panose="02040503050406030204" pitchFamily="18" charset="0"/>
                              </a:rPr>
                            </m:ctrlPr>
                          </m:sSubSupPr>
                          <m:e>
                            <m:d>
                              <m:dPr>
                                <m:ctrlPr>
                                  <a:rPr lang="en-IN" sz="2000" i="1" dirty="0">
                                    <a:latin typeface="Cambria Math" panose="02040503050406030204" pitchFamily="18" charset="0"/>
                                  </a:rPr>
                                </m:ctrlPr>
                              </m:dPr>
                              <m:e>
                                <m:r>
                                  <a:rPr lang="en-US" sz="2000" b="0" i="1" dirty="0" smtClean="0">
                                    <a:latin typeface="Cambria Math" panose="02040503050406030204" pitchFamily="18" charset="0"/>
                                  </a:rPr>
                                  <m:t>𝑟</m:t>
                                </m:r>
                              </m:e>
                            </m:d>
                          </m:e>
                          <m:sub>
                            <m:r>
                              <a:rPr lang="en-US" sz="2000" i="1" dirty="0">
                                <a:latin typeface="Cambria Math" panose="02040503050406030204" pitchFamily="18" charset="0"/>
                              </a:rPr>
                              <m:t>0</m:t>
                            </m:r>
                          </m:sub>
                          <m:sup>
                            <m:r>
                              <a:rPr lang="en-US" sz="2000" i="1">
                                <a:latin typeface="Cambria Math" panose="02040503050406030204" pitchFamily="18" charset="0"/>
                                <a:cs typeface="Times New Roman" panose="02020603050405020304" pitchFamily="18" charset="0"/>
                              </a:rPr>
                              <m:t>𝑠</m:t>
                            </m:r>
                            <m:r>
                              <a:rPr lang="en-US" sz="2000" b="0" i="1" smtClean="0">
                                <a:latin typeface="Cambria Math" panose="02040503050406030204" pitchFamily="18" charset="0"/>
                                <a:cs typeface="Times New Roman" panose="02020603050405020304" pitchFamily="18" charset="0"/>
                              </a:rPr>
                              <m:t>𝑖𝑛</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sup>
                        </m:sSubSup>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a:ea typeface="Cambria Math" panose="02040503050406030204" pitchFamily="18" charset="0"/>
                  <a:cs typeface="Times New Roman" panose="02020603050405020304" pitchFamily="18" charset="0"/>
                </a:endParaRPr>
              </a:p>
              <a:p>
                <a:pPr marL="0" indent="0">
                  <a:buNone/>
                </a:pP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 =</m:t>
                    </m:r>
                  </m:oMath>
                </a14:m>
                <a:r>
                  <a:rPr lang="en-IN" sz="2000" dirty="0"/>
                  <a:t> </a:t>
                </a:r>
                <a14:m>
                  <m:oMath xmlns:m="http://schemas.openxmlformats.org/officeDocument/2006/math">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f>
                          <m:f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sup>
                      <m:e>
                        <m:d>
                          <m:dPr>
                            <m:ctrlPr>
                              <a:rPr lang="en-IN" sz="2000" i="1" dirty="0">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cs typeface="Times New Roman" panose="02020603050405020304" pitchFamily="18" charset="0"/>
                              </a:rPr>
                              <m:t>𝑠𝑖𝑛</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rPr>
                              <m:t>−</m:t>
                            </m:r>
                            <m:r>
                              <a:rPr lang="en-US" sz="2000" i="1" dirty="0">
                                <a:latin typeface="Cambria Math" panose="02040503050406030204" pitchFamily="18" charset="0"/>
                              </a:rPr>
                              <m:t>0</m:t>
                            </m:r>
                          </m:e>
                        </m:d>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a:ea typeface="Cambria Math" panose="02040503050406030204" pitchFamily="18" charset="0"/>
                  <a:cs typeface="Times New Roman" panose="02020603050405020304" pitchFamily="18" charset="0"/>
                </a:endParaRPr>
              </a:p>
              <a:p>
                <a:pPr marL="0" indent="0">
                  <a:buNone/>
                </a:pP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t> </a:t>
                </a:r>
                <a14:m>
                  <m:oMath xmlns:m="http://schemas.openxmlformats.org/officeDocument/2006/math">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f>
                          <m:f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sup>
                      <m:e>
                        <m:r>
                          <a:rPr lang="en-US" sz="2000" i="1">
                            <a:latin typeface="Cambria Math" panose="02040503050406030204" pitchFamily="18" charset="0"/>
                            <a:cs typeface="Times New Roman" panose="02020603050405020304" pitchFamily="18" charset="0"/>
                          </a:rPr>
                          <m:t>𝑠𝑖𝑛</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IN" sz="2000" dirty="0"/>
              </a:p>
              <a:p>
                <a:pPr marL="0" indent="0">
                  <a:buNone/>
                </a:pP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t> </a:t>
                </a:r>
                <a14:m>
                  <m:oMath xmlns:m="http://schemas.openxmlformats.org/officeDocument/2006/math">
                    <m:d>
                      <m:dPr>
                        <m:begChr m:val="["/>
                        <m:endChr m:val="]"/>
                        <m:ctrlPr>
                          <a:rPr lang="en-US" sz="2000" i="1" dirty="0">
                            <a:latin typeface="Cambria Math" panose="02040503050406030204" pitchFamily="18" charset="0"/>
                          </a:rPr>
                        </m:ctrlPr>
                      </m:dPr>
                      <m:e>
                        <m:sSubSup>
                          <m:sSubSupPr>
                            <m:ctrlPr>
                              <a:rPr lang="en-US" sz="2000" i="1" dirty="0">
                                <a:latin typeface="Cambria Math" panose="02040503050406030204" pitchFamily="18" charset="0"/>
                              </a:rPr>
                            </m:ctrlPr>
                          </m:sSubSupPr>
                          <m:e>
                            <m:d>
                              <m:dPr>
                                <m:ctrlPr>
                                  <a:rPr lang="en-US" sz="2000" i="1" dirty="0">
                                    <a:latin typeface="Cambria Math" panose="02040503050406030204" pitchFamily="18" charset="0"/>
                                  </a:rPr>
                                </m:ctrlPr>
                              </m:dPr>
                              <m:e>
                                <m:r>
                                  <a:rPr lang="en-US" sz="2000" b="0" i="1" dirty="0" smtClean="0">
                                    <a:latin typeface="Cambria Math" panose="02040503050406030204" pitchFamily="18" charset="0"/>
                                  </a:rPr>
                                  <m:t>−</m:t>
                                </m:r>
                                <m:r>
                                  <a:rPr lang="en-US" sz="2000" b="0" i="1" dirty="0" smtClean="0">
                                    <a:latin typeface="Cambria Math" panose="020405030504060302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e>
                          <m:sub>
                            <m:r>
                              <a:rPr lang="en-US" sz="2000" i="1" dirty="0">
                                <a:latin typeface="Cambria Math" panose="02040503050406030204" pitchFamily="18" charset="0"/>
                              </a:rPr>
                              <m:t>0</m:t>
                            </m:r>
                          </m:sub>
                          <m:sup>
                            <m:f>
                              <m:f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sup>
                        </m:sSubSup>
                      </m:e>
                    </m:d>
                  </m:oMath>
                </a14:m>
                <a:r>
                  <a:rPr lang="en-IN" sz="2000" dirty="0"/>
                  <a:t> </a:t>
                </a:r>
                <a:endParaRPr lang="en-US" sz="2000" i="1" dirty="0">
                  <a:latin typeface="Cambria Math" panose="02040503050406030204" pitchFamily="18" charset="0"/>
                  <a:ea typeface="Cambria Math" panose="02040503050406030204" pitchFamily="18" charset="0"/>
                  <a:cs typeface="Times New Roman" panose="02020603050405020304" pitchFamily="18" charset="0"/>
                </a:endParaRPr>
              </a:p>
              <a:p>
                <a:pPr marL="0" indent="0">
                  <a:buNone/>
                </a:pP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t> </a:t>
                </a:r>
                <a14:m>
                  <m:oMath xmlns:m="http://schemas.openxmlformats.org/officeDocument/2006/math">
                    <m:d>
                      <m:dPr>
                        <m:begChr m:val="["/>
                        <m:endChr m:val="]"/>
                        <m:ctrlPr>
                          <a:rPr lang="en-US" sz="2000" i="1" dirty="0">
                            <a:latin typeface="Cambria Math" panose="02040503050406030204" pitchFamily="18" charset="0"/>
                          </a:rPr>
                        </m:ctrlPr>
                      </m:dPr>
                      <m:e>
                        <m:r>
                          <a:rPr lang="en-US" sz="2000" b="0" i="1" dirty="0" smtClean="0">
                            <a:latin typeface="Cambria Math" panose="02040503050406030204" pitchFamily="18" charset="0"/>
                          </a:rPr>
                          <m:t>−</m:t>
                        </m:r>
                        <m:func>
                          <m:funcPr>
                            <m:ctrlPr>
                              <a:rPr lang="en-US" sz="2000" b="0" i="1" dirty="0" smtClean="0">
                                <a:latin typeface="Cambria Math" panose="02040503050406030204" pitchFamily="18" charset="0"/>
                              </a:rPr>
                            </m:ctrlPr>
                          </m:funcPr>
                          <m:fName>
                            <m:r>
                              <a:rPr lang="en-US" sz="2000" i="1" dirty="0">
                                <a:latin typeface="Cambria Math" panose="02040503050406030204" pitchFamily="18" charset="0"/>
                              </a:rPr>
                              <m:t>𝑐𝑜𝑠</m:t>
                            </m:r>
                          </m:fName>
                          <m:e>
                            <m:f>
                              <m:fPr>
                                <m:ctrlP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den>
                            </m:f>
                          </m:e>
                        </m:func>
                        <m:r>
                          <a:rPr lang="en-US" sz="2000" b="0" i="1" dirty="0" smtClean="0">
                            <a:latin typeface="Cambria Math" panose="02040503050406030204" pitchFamily="18" charset="0"/>
                          </a:rPr>
                          <m:t>+</m:t>
                        </m:r>
                        <m:r>
                          <a:rPr lang="en-US" sz="2000" b="0" i="1" dirty="0" smtClean="0">
                            <a:latin typeface="Cambria Math" panose="02040503050406030204" pitchFamily="18" charset="0"/>
                          </a:rPr>
                          <m:t>𝑐𝑜𝑠</m:t>
                        </m:r>
                        <m:r>
                          <a:rPr lang="en-US" sz="2000" b="0" i="1" dirty="0" smtClean="0">
                            <a:latin typeface="Cambria Math" panose="02040503050406030204" pitchFamily="18" charset="0"/>
                          </a:rPr>
                          <m:t>0</m:t>
                        </m:r>
                      </m:e>
                    </m:d>
                  </m:oMath>
                </a14:m>
                <a:r>
                  <a:rPr lang="en-IN" sz="2000" dirty="0"/>
                  <a:t> </a:t>
                </a:r>
                <a:endParaRPr lang="en-US" sz="2000" i="1" dirty="0">
                  <a:latin typeface="Cambria Math" panose="02040503050406030204" pitchFamily="18" charset="0"/>
                  <a:ea typeface="Cambria Math" panose="02040503050406030204" pitchFamily="18" charset="0"/>
                  <a:cs typeface="Times New Roman" panose="02020603050405020304" pitchFamily="18" charset="0"/>
                </a:endParaRPr>
              </a:p>
              <a:p>
                <a:pPr marL="0" indent="0">
                  <a:buNone/>
                </a:pP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t> </a:t>
                </a:r>
                <a14:m>
                  <m:oMath xmlns:m="http://schemas.openxmlformats.org/officeDocument/2006/math">
                    <m:r>
                      <a:rPr lang="en-US" sz="2000" i="1" dirty="0">
                        <a:latin typeface="Cambria Math" panose="02040503050406030204" pitchFamily="18" charset="0"/>
                      </a:rPr>
                      <m:t>−</m:t>
                    </m:r>
                  </m:oMath>
                </a14:m>
                <a:r>
                  <a:rPr lang="en-IN" sz="2000" dirty="0" smtClean="0">
                    <a:latin typeface="Times New Roman" panose="02020603050405020304" pitchFamily="18" charset="0"/>
                    <a:cs typeface="Times New Roman" panose="02020603050405020304" pitchFamily="18" charset="0"/>
                  </a:rPr>
                  <a:t>0+1</a:t>
                </a: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1.</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34108"/>
                <a:ext cx="10515600" cy="5874327"/>
              </a:xfrm>
              <a:blipFill>
                <a:blip r:embed="rId2"/>
                <a:stretch>
                  <a:fillRect l="-638"/>
                </a:stretch>
              </a:blipFill>
            </p:spPr>
            <p:txBody>
              <a:bodyPr/>
              <a:lstStyle/>
              <a:p>
                <a:r>
                  <a:rPr lang="en-IN">
                    <a:noFill/>
                  </a:rPr>
                  <a:t> </a:t>
                </a:r>
              </a:p>
            </p:txBody>
          </p:sp>
        </mc:Fallback>
      </mc:AlternateContent>
    </p:spTree>
    <p:extLst>
      <p:ext uri="{BB962C8B-B14F-4D97-AF65-F5344CB8AC3E}">
        <p14:creationId xmlns:p14="http://schemas.microsoft.com/office/powerpoint/2010/main" val="1752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544945"/>
                <a:ext cx="10781145" cy="5632018"/>
              </a:xfrm>
            </p:spPr>
            <p:txBody>
              <a:bodyPr>
                <a:normAutofit fontScale="92500" lnSpcReduction="2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8.</a:t>
                </a:r>
                <a:r>
                  <a:rPr lang="en-US" sz="2000" dirty="0" smtClean="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𝑎</m:t>
                            </m:r>
                            <m:r>
                              <a:rPr lang="en-US" sz="2000" b="0" i="1" smtClean="0">
                                <a:solidFill>
                                  <a:srgbClr val="00B0F0"/>
                                </a:solidFill>
                                <a:latin typeface="Cambria Math" panose="02040503050406030204" pitchFamily="18" charset="0"/>
                                <a:cs typeface="Times New Roman" panose="02020603050405020304" pitchFamily="18" charset="0"/>
                              </a:rPr>
                              <m:t>(1+</m:t>
                            </m:r>
                            <m:r>
                              <a:rPr lang="en-US" sz="2000" i="1">
                                <a:solidFill>
                                  <a:srgbClr val="00B0F0"/>
                                </a:solidFill>
                                <a:latin typeface="Cambria Math" panose="02040503050406030204" pitchFamily="18" charset="0"/>
                                <a:cs typeface="Times New Roman" panose="02020603050405020304" pitchFamily="18" charset="0"/>
                              </a:rPr>
                              <m:t>𝑐𝑜𝑠</m:t>
                            </m:r>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sup>
                          <m:e>
                            <m:r>
                              <a:rPr lang="en-US" sz="2000" i="1">
                                <a:solidFill>
                                  <a:srgbClr val="00B0F0"/>
                                </a:solidFill>
                                <a:latin typeface="Cambria Math" panose="02040503050406030204" pitchFamily="18" charset="0"/>
                                <a:cs typeface="Times New Roman" panose="02020603050405020304" pitchFamily="18" charset="0"/>
                              </a:rPr>
                              <m:t>𝑟𝑑𝑟𝑑</m:t>
                            </m:r>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srgbClr val="00B0F0"/>
                                </a:solidFill>
                                <a:latin typeface="Cambria Math" panose="02040503050406030204" pitchFamily="18" charset="0"/>
                                <a:cs typeface="Times New Roman" panose="02020603050405020304" pitchFamily="18" charset="0"/>
                              </a:rPr>
                              <m:t>.</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𝑎</m:t>
                            </m:r>
                            <m:r>
                              <a:rPr lang="en-US" sz="2000" b="0" i="1" smtClean="0">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sup>
                          <m:e>
                            <m:r>
                              <a:rPr lang="en-US" sz="2000" i="1">
                                <a:latin typeface="Cambria Math" panose="02040503050406030204" pitchFamily="18" charset="0"/>
                                <a:cs typeface="Times New Roman" panose="02020603050405020304" pitchFamily="18" charset="0"/>
                              </a:rPr>
                              <m:t>𝑟𝑑𝑟𝑑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m:t>
                            </m:r>
                          </m:e>
                        </m:nary>
                      </m:e>
                    </m:nary>
                  </m:oMath>
                </a14:m>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r>
                  <a:rPr lang="en-US" sz="2000" dirty="0">
                    <a:solidFill>
                      <a:prstClr val="black"/>
                    </a:solidFill>
                    <a:latin typeface="Times New Roman" panose="02020603050405020304" pitchFamily="18" charset="0"/>
                    <a:cs typeface="Times New Roman" panose="02020603050405020304" pitchFamily="18" charset="0"/>
                  </a:rPr>
                  <a:t>Where the limits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r>
                  <a:rPr lang="en-US" sz="2000" dirty="0">
                    <a:solidFill>
                      <a:prstClr val="black"/>
                    </a:solidFill>
                    <a:ea typeface="Cambria Math" panose="02040503050406030204" pitchFamily="18" charset="0"/>
                    <a:cs typeface="Times New Roman" panose="02020603050405020304" pitchFamily="18" charset="0"/>
                  </a:rPr>
                  <a:t> </a:t>
                </a:r>
                <a14:m>
                  <m:oMath xmlns:m="http://schemas.openxmlformats.org/officeDocument/2006/math">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IN" sz="2000" dirty="0">
                    <a:solidFill>
                      <a:prstClr val="black"/>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𝑟</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a:t>
                </a:r>
                <a:r>
                  <a:rPr lang="en-US" sz="2000" dirty="0">
                    <a:solidFill>
                      <a:prstClr val="black"/>
                    </a:solidFill>
                    <a:cs typeface="Times New Roman" panose="02020603050405020304" pitchFamily="18" charset="0"/>
                  </a:rPr>
                  <a:t>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𝑟</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r>
                  <a:rPr lang="en-US" sz="2000" dirty="0">
                    <a:cs typeface="Times New Roman" panose="02020603050405020304" pitchFamily="18" charset="0"/>
                  </a:rPr>
                  <a:t> </a:t>
                </a:r>
                <a14:m>
                  <m:oMath xmlns:m="http://schemas.openxmlformats.org/officeDocument/2006/math">
                    <m:r>
                      <a:rPr lang="en-US" sz="2000" b="0" i="1" smtClean="0">
                        <a:latin typeface="Cambria Math" panose="02040503050406030204" pitchFamily="18" charset="0"/>
                        <a:cs typeface="Times New Roman" panose="02020603050405020304" pitchFamily="18" charset="0"/>
                      </a:rPr>
                      <m:t>𝑎</m:t>
                    </m:r>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endParaRPr lang="en-IN" sz="2000" dirty="0"/>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sup>
                          <m:e>
                            <m:r>
                              <a:rPr lang="en-US" sz="2000" i="1">
                                <a:latin typeface="Cambria Math" panose="02040503050406030204" pitchFamily="18" charset="0"/>
                                <a:cs typeface="Times New Roman" panose="02020603050405020304" pitchFamily="18" charset="0"/>
                              </a:rPr>
                              <m:t>𝑟𝑑𝑟𝑑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e>
                        </m:nary>
                      </m:e>
                    </m:nary>
                  </m:oMath>
                </a14:m>
                <a:r>
                  <a:rPr lang="en-IN" sz="2000" dirty="0"/>
                  <a:t> </a:t>
                </a:r>
                <a14:m>
                  <m:oMath xmlns:m="http://schemas.openxmlformats.org/officeDocument/2006/math">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sSubSup>
                          <m:sSubSupPr>
                            <m:ctrlPr>
                              <a:rPr lang="en-IN" sz="2000" i="1" dirty="0">
                                <a:latin typeface="Cambria Math" panose="02040503050406030204" pitchFamily="18" charset="0"/>
                              </a:rPr>
                            </m:ctrlPr>
                          </m:sSubSupPr>
                          <m:e>
                            <m:d>
                              <m:dPr>
                                <m:ctrlPr>
                                  <a:rPr lang="en-IN" sz="2000" i="1" dirty="0">
                                    <a:latin typeface="Cambria Math" panose="02040503050406030204" pitchFamily="18" charset="0"/>
                                  </a:rPr>
                                </m:ctrlPr>
                              </m:dPr>
                              <m:e>
                                <m:f>
                                  <m:fPr>
                                    <m:ctrlPr>
                                      <a:rPr lang="en-IN" sz="2000" i="1" dirty="0">
                                        <a:latin typeface="Cambria Math" panose="02040503050406030204" pitchFamily="18" charset="0"/>
                                      </a:rPr>
                                    </m:ctrlPr>
                                  </m:fPr>
                                  <m:num>
                                    <m:sSup>
                                      <m:sSupPr>
                                        <m:ctrlPr>
                                          <a:rPr lang="en-IN" sz="2000" i="1" dirty="0">
                                            <a:latin typeface="Cambria Math" panose="02040503050406030204" pitchFamily="18" charset="0"/>
                                          </a:rPr>
                                        </m:ctrlPr>
                                      </m:sSupPr>
                                      <m:e>
                                        <m:r>
                                          <a:rPr lang="en-US" sz="2000" i="1" dirty="0">
                                            <a:latin typeface="Cambria Math" panose="02040503050406030204" pitchFamily="18" charset="0"/>
                                          </a:rPr>
                                          <m:t>𝑟</m:t>
                                        </m:r>
                                      </m:e>
                                      <m:sup>
                                        <m:r>
                                          <a:rPr lang="en-US" sz="2000" i="1" dirty="0">
                                            <a:latin typeface="Cambria Math" panose="02040503050406030204" pitchFamily="18" charset="0"/>
                                          </a:rPr>
                                          <m:t>2</m:t>
                                        </m:r>
                                      </m:sup>
                                    </m:sSup>
                                  </m:num>
                                  <m:den>
                                    <m:r>
                                      <a:rPr lang="en-US" sz="2000" i="1" dirty="0">
                                        <a:latin typeface="Cambria Math" panose="02040503050406030204" pitchFamily="18" charset="0"/>
                                      </a:rPr>
                                      <m:t>2</m:t>
                                    </m:r>
                                  </m:den>
                                </m:f>
                              </m:e>
                            </m:d>
                          </m:e>
                          <m:sub>
                            <m:r>
                              <a:rPr lang="en-US" sz="2000" i="1" dirty="0">
                                <a:latin typeface="Cambria Math" panose="02040503050406030204" pitchFamily="18" charset="0"/>
                              </a:rPr>
                              <m:t>0</m:t>
                            </m:r>
                          </m:sub>
                          <m:sup>
                            <m:r>
                              <a:rPr lang="en-US" sz="2000" b="0" i="1" dirty="0" smtClean="0">
                                <a:latin typeface="Cambria Math" panose="02040503050406030204" pitchFamily="18" charset="0"/>
                              </a:rPr>
                              <m:t>𝑎</m:t>
                            </m:r>
                            <m:r>
                              <a:rPr lang="en-US" sz="2000" b="0" i="1" dirty="0" smtClean="0">
                                <a:latin typeface="Cambria Math" panose="02040503050406030204" pitchFamily="18" charset="0"/>
                              </a:rPr>
                              <m:t>(1+</m:t>
                            </m:r>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sup>
                        </m:sSubSup>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a:ea typeface="Cambria Math" panose="02040503050406030204" pitchFamily="18" charset="0"/>
                  <a:cs typeface="Times New Roman" panose="02020603050405020304" pitchFamily="18" charset="0"/>
                </a:endParaRPr>
              </a:p>
              <a:p>
                <a:pPr marL="0" indent="0">
                  <a:buNone/>
                </a:pP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 =</m:t>
                    </m:r>
                  </m:oMath>
                </a14:m>
                <a:r>
                  <a:rPr lang="en-IN" sz="2000" dirty="0"/>
                  <a:t> </a:t>
                </a:r>
                <a14:m>
                  <m:oMath xmlns:m="http://schemas.openxmlformats.org/officeDocument/2006/math">
                    <m:f>
                      <m:fPr>
                        <m:ctrlPr>
                          <a:rPr lang="en-IN" sz="2000" i="1" dirty="0">
                            <a:latin typeface="Cambria Math" panose="02040503050406030204" pitchFamily="18" charset="0"/>
                          </a:rPr>
                        </m:ctrlPr>
                      </m:fPr>
                      <m:num>
                        <m:r>
                          <a:rPr lang="en-US" sz="2000" i="1" dirty="0">
                            <a:latin typeface="Cambria Math" panose="02040503050406030204" pitchFamily="18" charset="0"/>
                          </a:rPr>
                          <m:t>1</m:t>
                        </m:r>
                      </m:num>
                      <m:den>
                        <m:r>
                          <a:rPr lang="en-US" sz="2000" i="1" dirty="0">
                            <a:latin typeface="Cambria Math" panose="02040503050406030204" pitchFamily="18" charset="0"/>
                          </a:rPr>
                          <m:t>2</m:t>
                        </m:r>
                      </m:den>
                    </m:f>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sSup>
                          <m:sSupPr>
                            <m:ctrlPr>
                              <a:rPr lang="en-IN" sz="2000" i="1" dirty="0" smtClean="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𝑎</m:t>
                            </m:r>
                          </m:e>
                          <m:sup>
                            <m:r>
                              <a:rPr lang="en-US" sz="2000" b="0" i="1" dirty="0" smtClean="0">
                                <a:latin typeface="Cambria Math" panose="02040503050406030204" pitchFamily="18" charset="0"/>
                                <a:ea typeface="Cambria Math" panose="02040503050406030204" pitchFamily="18" charset="0"/>
                              </a:rPr>
                              <m:t>2</m:t>
                            </m:r>
                          </m:sup>
                        </m:sSup>
                        <m:sSup>
                          <m:sSupPr>
                            <m:ctrlPr>
                              <a:rPr lang="en-IN" sz="2000" i="1" dirty="0" smtClean="0">
                                <a:latin typeface="Cambria Math" panose="02040503050406030204" pitchFamily="18" charset="0"/>
                              </a:rPr>
                            </m:ctrlPr>
                          </m:sSupPr>
                          <m:e>
                            <m:r>
                              <a:rPr lang="en-US" sz="2000" i="1" dirty="0">
                                <a:latin typeface="Cambria Math" panose="02040503050406030204" pitchFamily="18" charset="0"/>
                              </a:rPr>
                              <m:t>(1+</m:t>
                            </m:r>
                            <m:r>
                              <a:rPr lang="en-US" sz="2000" i="1" dirty="0">
                                <a:latin typeface="Cambria Math" panose="020405030504060302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e>
                          <m:sup>
                            <m:r>
                              <a:rPr lang="en-US" sz="2000" i="1" dirty="0">
                                <a:latin typeface="Cambria Math" panose="02040503050406030204" pitchFamily="18" charset="0"/>
                              </a:rPr>
                              <m:t>2</m:t>
                            </m:r>
                          </m:sup>
                        </m:sSup>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a:ea typeface="Cambria Math" panose="02040503050406030204" pitchFamily="18" charset="0"/>
                  <a:cs typeface="Times New Roman" panose="02020603050405020304" pitchFamily="18" charset="0"/>
                </a:endParaRPr>
              </a:p>
              <a:p>
                <a:pPr marL="0" indent="0">
                  <a:buNone/>
                </a:pP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t> </a:t>
                </a:r>
                <a14:m>
                  <m:oMath xmlns:m="http://schemas.openxmlformats.org/officeDocument/2006/math">
                    <m:f>
                      <m:fPr>
                        <m:ctrlPr>
                          <a:rPr lang="en-IN" sz="2000" i="1" dirty="0">
                            <a:latin typeface="Cambria Math" panose="02040503050406030204" pitchFamily="18" charset="0"/>
                          </a:rPr>
                        </m:ctrlPr>
                      </m:fPr>
                      <m:num>
                        <m:sSup>
                          <m:sSupPr>
                            <m:ctrlPr>
                              <a:rPr lang="en-IN"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𝑎</m:t>
                            </m:r>
                          </m:e>
                          <m:sup>
                            <m:r>
                              <a:rPr lang="en-US" sz="2000" i="1" dirty="0">
                                <a:latin typeface="Cambria Math" panose="02040503050406030204" pitchFamily="18" charset="0"/>
                                <a:ea typeface="Cambria Math" panose="02040503050406030204" pitchFamily="18" charset="0"/>
                              </a:rPr>
                              <m:t>2</m:t>
                            </m:r>
                          </m:sup>
                        </m:sSup>
                      </m:num>
                      <m:den>
                        <m:r>
                          <a:rPr lang="en-US" sz="2000" i="1" dirty="0">
                            <a:latin typeface="Cambria Math" panose="02040503050406030204" pitchFamily="18" charset="0"/>
                          </a:rPr>
                          <m:t>2</m:t>
                        </m:r>
                      </m:den>
                    </m:f>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sSup>
                          <m:sSupPr>
                            <m:ctrlPr>
                              <a:rPr lang="en-IN" sz="2000" i="1" dirty="0" smtClean="0">
                                <a:latin typeface="Cambria Math" panose="02040503050406030204" pitchFamily="18" charset="0"/>
                                <a:ea typeface="Cambria Math" panose="02040503050406030204" pitchFamily="18" charset="0"/>
                              </a:rPr>
                            </m:ctrlPr>
                          </m:sSupPr>
                          <m:e>
                            <m:d>
                              <m:dPr>
                                <m:ctrlPr>
                                  <a:rPr lang="en-IN" sz="2000" i="1" dirty="0">
                                    <a:latin typeface="Cambria Math" panose="02040503050406030204" pitchFamily="18" charset="0"/>
                                    <a:ea typeface="Cambria Math" panose="02040503050406030204" pitchFamily="18" charset="0"/>
                                  </a:rPr>
                                </m:ctrlPr>
                              </m:dPr>
                              <m:e>
                                <m:r>
                                  <a:rPr lang="en-US" sz="2000" i="1" dirty="0">
                                    <a:latin typeface="Cambria Math" panose="02040503050406030204" pitchFamily="18" charset="0"/>
                                    <a:ea typeface="Cambria Math" panose="02040503050406030204" pitchFamily="18" charset="0"/>
                                  </a:rPr>
                                  <m:t>2</m:t>
                                </m:r>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2</m:t>
                                    </m:r>
                                  </m:sup>
                                </m:sSup>
                                <m:f>
                                  <m:fPr>
                                    <m:ctrlPr>
                                      <a:rPr lang="en-US" sz="2000" i="1" dirty="0" smtClean="0">
                                        <a:latin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rPr>
                                      <m:t>2</m:t>
                                    </m:r>
                                  </m:den>
                                </m:f>
                              </m:e>
                            </m:d>
                          </m:e>
                          <m:sup>
                            <m:r>
                              <a:rPr lang="en-US" sz="2000" b="0" i="1" dirty="0" smtClean="0">
                                <a:latin typeface="Cambria Math" panose="02040503050406030204" pitchFamily="18" charset="0"/>
                                <a:ea typeface="Cambria Math" panose="02040503050406030204" pitchFamily="18" charset="0"/>
                              </a:rPr>
                              <m:t>2</m:t>
                            </m:r>
                          </m:sup>
                        </m:sSup>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ea typeface="Cambria Math" panose="02040503050406030204" pitchFamily="18" charset="0"/>
                    <a:cs typeface="Times New Roman" panose="02020603050405020304" pitchFamily="18" charset="0"/>
                  </a:rPr>
                  <a:t>                       </a:t>
                </a:r>
                <a:r>
                  <a:rPr lang="en-US" sz="2000" dirty="0" smtClean="0">
                    <a:ea typeface="Cambria Math" panose="02040503050406030204" pitchFamily="18" charset="0"/>
                    <a:cs typeface="Times New Roman" panose="02020603050405020304" pitchFamily="18" charset="0"/>
                  </a:rPr>
                  <a:t> </a:t>
                </a:r>
                <a14:m>
                  <m:oMath xmlns:m="http://schemas.openxmlformats.org/officeDocument/2006/math">
                    <m:d>
                      <m:dPr>
                        <m:begChr m:val="{"/>
                        <m:endChr m:val="}"/>
                        <m:ctrlPr>
                          <a:rPr lang="en-US" sz="2000"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ea typeface="Cambria Math" panose="02040503050406030204" pitchFamily="18" charset="0"/>
                            <a:cs typeface="Times New Roman" panose="02020603050405020304" pitchFamily="18" charset="0"/>
                          </a:rPr>
                          <m:t>𝐶𝑜𝑠</m:t>
                        </m:r>
                        <m:r>
                          <a:rPr lang="en-US" sz="2000" i="1" dirty="0">
                            <a:latin typeface="Cambria Math" panose="02040503050406030204" pitchFamily="18" charset="0"/>
                            <a:ea typeface="Cambria Math" panose="02040503050406030204" pitchFamily="18" charset="0"/>
                            <a:cs typeface="Times New Roman" panose="02020603050405020304" pitchFamily="18" charset="0"/>
                          </a:rPr>
                          <m:t>2</m:t>
                        </m:r>
                        <m:r>
                          <a:rPr lang="en-US" sz="2000" i="1" dirty="0">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ea typeface="Cambria Math" panose="02040503050406030204" pitchFamily="18" charset="0"/>
                            <a:cs typeface="Times New Roman" panose="02020603050405020304" pitchFamily="18" charset="0"/>
                          </a:rPr>
                          <m:t>=2</m:t>
                        </m:r>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−1 </m:t>
                        </m:r>
                        <m:r>
                          <a:rPr lang="en-US" sz="2000" i="1">
                            <a:latin typeface="Cambria Math" panose="02040503050406030204" pitchFamily="18" charset="0"/>
                            <a:ea typeface="Cambria Math" panose="02040503050406030204" pitchFamily="18" charset="0"/>
                            <a:cs typeface="Times New Roman" panose="02020603050405020304" pitchFamily="18" charset="0"/>
                          </a:rPr>
                          <m:t>𝑡h𝑒𝑛</m:t>
                        </m:r>
                        <m:r>
                          <a:rPr lang="en-US" sz="2000" i="1">
                            <a:latin typeface="Cambria Math" panose="02040503050406030204" pitchFamily="18" charset="0"/>
                            <a:ea typeface="Cambria Math" panose="02040503050406030204" pitchFamily="18" charset="0"/>
                            <a:cs typeface="Times New Roman" panose="02020603050405020304" pitchFamily="18" charset="0"/>
                          </a:rPr>
                          <m:t> </m:t>
                        </m:r>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ea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1+</m:t>
                            </m:r>
                            <m:r>
                              <a:rPr lang="en-US" sz="2000" i="1" dirty="0">
                                <a:latin typeface="Cambria Math" panose="02040503050406030204" pitchFamily="18" charset="0"/>
                                <a:ea typeface="Cambria Math" panose="02040503050406030204" pitchFamily="18" charset="0"/>
                              </a:rPr>
                              <m:t>𝑐𝑜𝑠</m:t>
                            </m:r>
                            <m:r>
                              <a:rPr lang="en-US" sz="2000" i="1" dirty="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ea typeface="Cambria Math" panose="02040503050406030204" pitchFamily="18" charset="0"/>
                              </a:rPr>
                              <m:t>2</m:t>
                            </m:r>
                          </m:den>
                        </m:f>
                      </m:e>
                    </m:d>
                  </m:oMath>
                </a14:m>
                <a:endParaRPr lang="en-US" sz="2000" dirty="0">
                  <a:ea typeface="Cambria Math" panose="02040503050406030204" pitchFamily="18" charset="0"/>
                  <a:cs typeface="Times New Roman" panose="02020603050405020304" pitchFamily="18" charset="0"/>
                </a:endParaRPr>
              </a:p>
              <a:p>
                <a:pPr marL="0" indent="0">
                  <a:buNone/>
                </a:pPr>
                <a:r>
                  <a:rPr lang="en-US" sz="2000" dirty="0"/>
                  <a:t>                           </a:t>
                </a:r>
                <a14:m>
                  <m:oMath xmlns:m="http://schemas.openxmlformats.org/officeDocument/2006/math">
                    <m:r>
                      <a:rPr lang="en-US" sz="2000">
                        <a:latin typeface="Cambria Math" panose="02040503050406030204" pitchFamily="18" charset="0"/>
                        <a:ea typeface="Cambria Math" panose="02040503050406030204" pitchFamily="18" charset="0"/>
                        <a:cs typeface="Times New Roman" panose="02020603050405020304" pitchFamily="18" charset="0"/>
                      </a:rPr>
                      <m:t>  </m:t>
                    </m:r>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t> </a:t>
                </a:r>
                <a14:m>
                  <m:oMath xmlns:m="http://schemas.openxmlformats.org/officeDocument/2006/math">
                    <m:f>
                      <m:fPr>
                        <m:ctrlPr>
                          <a:rPr lang="en-IN" sz="2000" i="1" dirty="0">
                            <a:latin typeface="Cambria Math" panose="02040503050406030204" pitchFamily="18" charset="0"/>
                          </a:rPr>
                        </m:ctrlPr>
                      </m:fPr>
                      <m:num>
                        <m:sSup>
                          <m:sSupPr>
                            <m:ctrlPr>
                              <a:rPr lang="en-IN" sz="2000" i="1" dirty="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4</m:t>
                            </m:r>
                            <m:r>
                              <a:rPr lang="en-US" sz="2000" i="1" dirty="0">
                                <a:latin typeface="Cambria Math" panose="02040503050406030204" pitchFamily="18" charset="0"/>
                                <a:ea typeface="Cambria Math" panose="02040503050406030204" pitchFamily="18" charset="0"/>
                              </a:rPr>
                              <m:t>𝑎</m:t>
                            </m:r>
                          </m:e>
                          <m:sup>
                            <m:r>
                              <a:rPr lang="en-US" sz="2000" i="1" dirty="0">
                                <a:latin typeface="Cambria Math" panose="02040503050406030204" pitchFamily="18" charset="0"/>
                                <a:ea typeface="Cambria Math" panose="02040503050406030204" pitchFamily="18" charset="0"/>
                              </a:rPr>
                              <m:t>2</m:t>
                            </m:r>
                          </m:sup>
                        </m:sSup>
                      </m:num>
                      <m:den>
                        <m:r>
                          <a:rPr lang="en-US" sz="2000" b="0" i="1" dirty="0" smtClean="0">
                            <a:latin typeface="Cambria Math" panose="02040503050406030204" pitchFamily="18" charset="0"/>
                          </a:rPr>
                          <m:t>2</m:t>
                        </m:r>
                      </m:den>
                    </m:f>
                    <m:d>
                      <m:dPr>
                        <m:begChr m:val="["/>
                        <m:endChr m:val="]"/>
                        <m:ctrlPr>
                          <a:rPr lang="en-US" sz="2000" i="1" dirty="0">
                            <a:latin typeface="Cambria Math" panose="02040503050406030204" pitchFamily="18" charset="0"/>
                          </a:rPr>
                        </m:ctrlPr>
                      </m:dPr>
                      <m:e>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b="0" i="1" dirty="0" smtClean="0">
                                    <a:latin typeface="Cambria Math" panose="02040503050406030204" pitchFamily="18" charset="0"/>
                                  </a:rPr>
                                  <m:t>4</m:t>
                                </m:r>
                              </m:sup>
                            </m:sSup>
                            <m:f>
                              <m:fPr>
                                <m:ctrlPr>
                                  <a:rPr lang="en-US" sz="2000" i="1" dirty="0">
                                    <a:latin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rPr>
                                  <m:t>2</m:t>
                                </m:r>
                              </m:den>
                            </m:f>
                            <m:r>
                              <a:rPr lang="en-US" sz="2000" b="0" i="1" dirty="0" smtClean="0">
                                <a:latin typeface="Cambria Math" panose="020405030504060302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d>
                  </m:oMath>
                </a14:m>
                <a:r>
                  <a:rPr lang="en-IN" sz="2000" dirty="0"/>
                  <a:t>                          </a:t>
                </a:r>
                <a14:m>
                  <m:oMath xmlns:m="http://schemas.openxmlformats.org/officeDocument/2006/math">
                    <m:d>
                      <m:dPr>
                        <m:begChr m:val="{"/>
                        <m:endChr m:val="}"/>
                        <m:ctrlPr>
                          <a:rPr lang="en-US" sz="2000" i="1" dirty="0">
                            <a:latin typeface="Cambria Math" panose="02040503050406030204" pitchFamily="18" charset="0"/>
                            <a:ea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ea typeface="Cambria Math" panose="02040503050406030204" pitchFamily="18" charset="0"/>
                            <a:cs typeface="Times New Roman" panose="02020603050405020304" pitchFamily="18" charset="0"/>
                          </a:rPr>
                          <m:t>𝐶𝑜𝑠</m:t>
                        </m:r>
                        <m:r>
                          <a:rPr lang="en-US" sz="2000" i="1" dirty="0">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ea typeface="Cambria Math" panose="02040503050406030204" pitchFamily="18" charset="0"/>
                            <a:cs typeface="Times New Roman" panose="02020603050405020304" pitchFamily="18" charset="0"/>
                          </a:rPr>
                          <m:t>=2</m:t>
                        </m:r>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2</m:t>
                            </m:r>
                          </m:sup>
                        </m:sSup>
                        <m:f>
                          <m:fPr>
                            <m:ctrlPr>
                              <a:rPr lang="en-US" sz="2000" i="1" dirty="0">
                                <a:latin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cs typeface="Times New Roman" panose="02020603050405020304" pitchFamily="18" charset="0"/>
                          </a:rPr>
                          <m:t>−1 </m:t>
                        </m:r>
                        <m:r>
                          <a:rPr lang="en-US" sz="2000" i="1">
                            <a:latin typeface="Cambria Math" panose="02040503050406030204" pitchFamily="18" charset="0"/>
                            <a:ea typeface="Cambria Math" panose="02040503050406030204" pitchFamily="18" charset="0"/>
                            <a:cs typeface="Times New Roman" panose="02020603050405020304" pitchFamily="18" charset="0"/>
                          </a:rPr>
                          <m:t>𝑡h𝑒𝑛</m:t>
                        </m:r>
                        <m:r>
                          <a:rPr lang="en-US" sz="2000" i="1">
                            <a:latin typeface="Cambria Math" panose="02040503050406030204" pitchFamily="18" charset="0"/>
                            <a:ea typeface="Cambria Math" panose="02040503050406030204" pitchFamily="18" charset="0"/>
                            <a:cs typeface="Times New Roman" panose="02020603050405020304" pitchFamily="18" charset="0"/>
                          </a:rPr>
                          <m:t> </m:t>
                        </m:r>
                        <m:sSup>
                          <m:sSupPr>
                            <m:ctrlPr>
                              <a:rPr lang="en-IN" sz="2000" i="1" dirty="0">
                                <a:latin typeface="Cambria Math" panose="02040503050406030204" pitchFamily="18" charset="0"/>
                              </a:rPr>
                            </m:ctrlPr>
                          </m:sSupPr>
                          <m:e>
                            <m:r>
                              <a:rPr lang="en-US" sz="2000" b="0" i="1" dirty="0" smtClean="0">
                                <a:latin typeface="Cambria Math" panose="02040503050406030204" pitchFamily="18" charset="0"/>
                              </a:rPr>
                              <m:t>2</m:t>
                            </m:r>
                            <m:r>
                              <a:rPr lang="en-US" sz="2000" i="1" dirty="0">
                                <a:latin typeface="Cambria Math" panose="02040503050406030204" pitchFamily="18" charset="0"/>
                              </a:rPr>
                              <m:t>𝑐𝑜𝑠</m:t>
                            </m:r>
                          </m:e>
                          <m:sup>
                            <m:r>
                              <a:rPr lang="en-US" sz="2000" i="1" dirty="0">
                                <a:latin typeface="Cambria Math" panose="02040503050406030204" pitchFamily="18" charset="0"/>
                              </a:rPr>
                              <m:t>2</m:t>
                            </m:r>
                          </m:sup>
                        </m:sSup>
                        <m:f>
                          <m:fPr>
                            <m:ctrlPr>
                              <a:rPr lang="en-US" sz="2000" i="1" dirty="0">
                                <a:latin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rPr>
                              <m:t>2</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dirty="0">
                            <a:latin typeface="Cambria Math" panose="02040503050406030204" pitchFamily="18" charset="0"/>
                            <a:ea typeface="Cambria Math" panose="02040503050406030204" pitchFamily="18" charset="0"/>
                          </a:rPr>
                          <m:t>1+</m:t>
                        </m:r>
                        <m:r>
                          <a:rPr lang="en-US" sz="2000" i="1" dirty="0">
                            <a:latin typeface="Cambria Math" panose="02040503050406030204" pitchFamily="18" charset="0"/>
                            <a:ea typeface="Cambria Math" panose="02040503050406030204" pitchFamily="18" charset="0"/>
                          </a:rPr>
                          <m:t>𝑐𝑜𝑠</m:t>
                        </m:r>
                        <m:r>
                          <a:rPr lang="en-US" sz="2000" i="1" dirty="0">
                            <a:latin typeface="Cambria Math" panose="02040503050406030204" pitchFamily="18" charset="0"/>
                            <a:ea typeface="Cambria Math" panose="02040503050406030204" pitchFamily="18" charset="0"/>
                          </a:rPr>
                          <m:t>𝜃</m:t>
                        </m:r>
                      </m:e>
                    </m:d>
                  </m:oMath>
                </a14:m>
                <a:endParaRPr lang="en-IN" sz="2000" dirty="0"/>
              </a:p>
              <a:p>
                <a:pPr marL="0" indent="0">
                  <a:buNone/>
                </a:pP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t> </a:t>
                </a:r>
                <a14:m>
                  <m:oMath xmlns:m="http://schemas.openxmlformats.org/officeDocument/2006/math">
                    <m:sSup>
                      <m:sSupPr>
                        <m:ctrlPr>
                          <a:rPr lang="en-IN" sz="2000" i="1" dirty="0">
                            <a:latin typeface="Cambria Math" panose="02040503050406030204" pitchFamily="18" charset="0"/>
                            <a:ea typeface="Cambria Math" panose="02040503050406030204" pitchFamily="18" charset="0"/>
                          </a:rPr>
                        </m:ctrlPr>
                      </m:sSupPr>
                      <m:e>
                        <m:r>
                          <a:rPr lang="en-US" sz="2000" b="0" i="1" dirty="0" smtClean="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𝑎</m:t>
                        </m:r>
                      </m:e>
                      <m:sup>
                        <m:r>
                          <a:rPr lang="en-US" sz="2000" i="1" dirty="0">
                            <a:latin typeface="Cambria Math" panose="02040503050406030204" pitchFamily="18" charset="0"/>
                            <a:ea typeface="Cambria Math" panose="02040503050406030204" pitchFamily="18" charset="0"/>
                          </a:rPr>
                          <m:t>2</m:t>
                        </m:r>
                      </m:sup>
                    </m:sSup>
                    <m:d>
                      <m:dPr>
                        <m:begChr m:val="["/>
                        <m:endChr m:val="]"/>
                        <m:ctrlPr>
                          <a:rPr lang="en-US" sz="2000" i="1" dirty="0">
                            <a:latin typeface="Cambria Math" panose="02040503050406030204" pitchFamily="18" charset="0"/>
                          </a:rPr>
                        </m:ctrlPr>
                      </m:dPr>
                      <m:e>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r>
                              <a:rPr lang="en-IN" sz="2000" i="1" dirty="0">
                                <a:latin typeface="Cambria Math" panose="02040503050406030204" pitchFamily="18" charset="0"/>
                                <a:ea typeface="Cambria Math" panose="02040503050406030204" pitchFamily="18" charset="0"/>
                              </a:rPr>
                              <m:t>𝜋</m:t>
                            </m:r>
                          </m:sup>
                          <m:e>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4</m:t>
                                </m:r>
                              </m:sup>
                            </m:sSup>
                            <m:f>
                              <m:fPr>
                                <m:ctrlPr>
                                  <a:rPr lang="en-US" sz="2000" i="1" dirty="0">
                                    <a:latin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rPr>
                                  <m:t>2</m:t>
                                </m:r>
                              </m:den>
                            </m:f>
                            <m:r>
                              <a:rPr lang="en-US" sz="2000" i="1" dirty="0">
                                <a:latin typeface="Cambria Math" panose="020405030504060302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d>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Put </a:t>
                </a:r>
                <a14:m>
                  <m:oMath xmlns:m="http://schemas.openxmlformats.org/officeDocument/2006/math">
                    <m:f>
                      <m:fPr>
                        <m:ctrlPr>
                          <a:rPr lang="en-US" sz="2000" i="1" dirty="0">
                            <a:latin typeface="Cambria Math" panose="02040503050406030204" pitchFamily="18" charset="0"/>
                          </a:rPr>
                        </m:ctrlPr>
                      </m:fPr>
                      <m:num>
                        <m:r>
                          <a:rPr lang="en-US" sz="2000" i="1" dirty="0">
                            <a:latin typeface="Cambria Math" panose="02040503050406030204" pitchFamily="18" charset="0"/>
                            <a:ea typeface="Cambria Math" panose="02040503050406030204" pitchFamily="18" charset="0"/>
                          </a:rPr>
                          <m:t>𝜃</m:t>
                        </m:r>
                      </m:num>
                      <m:den>
                        <m:r>
                          <a:rPr lang="en-US" sz="2000" i="1" dirty="0">
                            <a:latin typeface="Cambria Math" panose="02040503050406030204" pitchFamily="18" charset="0"/>
                          </a:rPr>
                          <m:t>2</m:t>
                        </m:r>
                      </m:den>
                    </m:f>
                    <m:r>
                      <a:rPr lang="en-US" sz="2000" b="0" i="0" dirty="0" smtClean="0">
                        <a:latin typeface="Cambria Math" panose="02040503050406030204" pitchFamily="18" charset="0"/>
                      </a:rPr>
                      <m:t>=</m:t>
                    </m:r>
                    <m:r>
                      <m:rPr>
                        <m:sty m:val="p"/>
                      </m:rPr>
                      <a:rPr lang="en-US" sz="2000" b="0" i="0" dirty="0" smtClean="0">
                        <a:latin typeface="Cambria Math" panose="02040503050406030204" pitchFamily="18" charset="0"/>
                      </a:rPr>
                      <m:t>t</m:t>
                    </m:r>
                  </m:oMath>
                </a14:m>
                <a:r>
                  <a:rPr lang="en-IN" sz="2000" dirty="0" smtClean="0">
                    <a:latin typeface="Times New Roman" panose="02020603050405020304" pitchFamily="18" charset="0"/>
                    <a:cs typeface="Times New Roman" panose="02020603050405020304" pitchFamily="18" charset="0"/>
                  </a:rPr>
                  <a:t> so that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=2</a:t>
                </a:r>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𝑡</m:t>
                    </m:r>
                    <m:r>
                      <a:rPr lang="en-US" sz="2000" b="0" i="1" smtClean="0">
                        <a:latin typeface="Cambria Math" panose="02040503050406030204" pitchFamily="18" charset="0"/>
                        <a:cs typeface="Times New Roman" panose="02020603050405020304" pitchFamily="18" charset="0"/>
                      </a:rPr>
                      <m:t> .</m:t>
                    </m:r>
                  </m:oMath>
                </a14:m>
                <a:r>
                  <a:rPr lang="en-IN" sz="20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Also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=0</m:t>
                    </m:r>
                  </m:oMath>
                </a14:m>
                <a:r>
                  <a:rPr lang="en-IN" sz="2000" dirty="0" smtClean="0">
                    <a:latin typeface="Times New Roman" panose="02020603050405020304" pitchFamily="18" charset="0"/>
                    <a:cs typeface="Times New Roman" panose="02020603050405020304" pitchFamily="18" charset="0"/>
                  </a:rPr>
                  <a:t> then t=0 and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IN" sz="2000" i="1" dirty="0">
                        <a:latin typeface="Cambria Math" panose="02040503050406030204" pitchFamily="18" charset="0"/>
                        <a:ea typeface="Cambria Math" panose="02040503050406030204" pitchFamily="18" charset="0"/>
                      </a:rPr>
                      <m:t>𝜋</m:t>
                    </m:r>
                    <m:r>
                      <a:rPr lang="en-US" sz="2000" b="0" i="1" dirty="0"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𝑡</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00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544945"/>
                <a:ext cx="10781145" cy="5632018"/>
              </a:xfrm>
              <a:blipFill>
                <a:blip r:embed="rId2"/>
                <a:stretch>
                  <a:fillRect l="-1922" t="-9957"/>
                </a:stretch>
              </a:blipFill>
            </p:spPr>
            <p:txBody>
              <a:bodyPr/>
              <a:lstStyle/>
              <a:p>
                <a:r>
                  <a:rPr lang="en-US">
                    <a:noFill/>
                  </a:rPr>
                  <a:t> </a:t>
                </a:r>
              </a:p>
            </p:txBody>
          </p:sp>
        </mc:Fallback>
      </mc:AlternateContent>
    </p:spTree>
    <p:extLst>
      <p:ext uri="{BB962C8B-B14F-4D97-AF65-F5344CB8AC3E}">
        <p14:creationId xmlns:p14="http://schemas.microsoft.com/office/powerpoint/2010/main" val="8962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8837" y="572655"/>
                <a:ext cx="10926618" cy="5604308"/>
              </a:xfrm>
            </p:spPr>
            <p:txBody>
              <a:bodyPr>
                <a:normAutofit/>
              </a:bodyPr>
              <a:lstStyle/>
              <a:p>
                <a:pPr marL="0" indent="0">
                  <a:lnSpc>
                    <a:spcPct val="150000"/>
                  </a:lnSpc>
                  <a:buNone/>
                </a:pP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sup>
                          <m:e>
                            <m:r>
                              <a:rPr lang="en-US" sz="2000" i="1">
                                <a:latin typeface="Cambria Math" panose="02040503050406030204" pitchFamily="18" charset="0"/>
                                <a:cs typeface="Times New Roman" panose="02020603050405020304" pitchFamily="18" charset="0"/>
                              </a:rPr>
                              <m:t>𝑟𝑑𝑟𝑑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2</m:t>
                        </m:r>
                        <m:r>
                          <a:rPr lang="en-US" sz="2000" i="1" dirty="0">
                            <a:latin typeface="Cambria Math" panose="02040503050406030204" pitchFamily="18" charset="0"/>
                            <a:ea typeface="Cambria Math" panose="02040503050406030204" pitchFamily="18" charset="0"/>
                          </a:rPr>
                          <m:t>𝑎</m:t>
                        </m:r>
                      </m:e>
                      <m:sup>
                        <m:r>
                          <a:rPr lang="en-US" sz="2000" i="1" dirty="0">
                            <a:latin typeface="Cambria Math" panose="02040503050406030204" pitchFamily="18" charset="0"/>
                            <a:ea typeface="Cambria Math" panose="02040503050406030204" pitchFamily="18" charset="0"/>
                          </a:rPr>
                          <m:t>2</m:t>
                        </m:r>
                      </m:sup>
                    </m:sSup>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ea typeface="Cambria Math" panose="02040503050406030204" pitchFamily="18" charset="0"/>
                      </a:rPr>
                      <m:t>2</m:t>
                    </m:r>
                    <m:d>
                      <m:dPr>
                        <m:begChr m:val="["/>
                        <m:endChr m:val="]"/>
                        <m:ctrlPr>
                          <a:rPr lang="en-US" sz="2000" i="1" dirty="0">
                            <a:latin typeface="Cambria Math" panose="02040503050406030204" pitchFamily="18" charset="0"/>
                          </a:rPr>
                        </m:ctrlPr>
                      </m:dPr>
                      <m:e>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f>
                              <m:fPr>
                                <m:ctrlPr>
                                  <a:rPr lang="en-IN" sz="2000" i="1" dirty="0">
                                    <a:latin typeface="Cambria Math" panose="02040503050406030204" pitchFamily="18" charset="0"/>
                                    <a:ea typeface="Cambria Math" panose="02040503050406030204" pitchFamily="18" charset="0"/>
                                  </a:rPr>
                                </m:ctrlPr>
                              </m:fPr>
                              <m:num>
                                <m:r>
                                  <a:rPr lang="en-IN" sz="2000" i="1" dirty="0">
                                    <a:latin typeface="Cambria Math" panose="02040503050406030204" pitchFamily="18" charset="0"/>
                                    <a:ea typeface="Cambria Math" panose="02040503050406030204" pitchFamily="18" charset="0"/>
                                  </a:rPr>
                                  <m:t>𝜋</m:t>
                                </m:r>
                              </m:num>
                              <m:den>
                                <m:r>
                                  <a:rPr lang="en-US" sz="2000" i="1" dirty="0">
                                    <a:latin typeface="Cambria Math" panose="02040503050406030204" pitchFamily="18" charset="0"/>
                                    <a:ea typeface="Cambria Math" panose="02040503050406030204" pitchFamily="18" charset="0"/>
                                  </a:rPr>
                                  <m:t>2</m:t>
                                </m:r>
                              </m:den>
                            </m:f>
                          </m:sup>
                          <m:e>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4</m:t>
                                </m:r>
                              </m:sup>
                            </m:sSup>
                            <m:r>
                              <a:rPr lang="en-US" sz="2000" i="1" dirty="0">
                                <a:latin typeface="Cambria Math" panose="02040503050406030204" pitchFamily="18" charset="0"/>
                              </a:rPr>
                              <m:t>𝑡</m:t>
                            </m:r>
                            <m:r>
                              <a:rPr lang="en-US" sz="2000" i="1" dirty="0">
                                <a:latin typeface="Cambria Math" panose="02040503050406030204" pitchFamily="18" charset="0"/>
                              </a:rPr>
                              <m:t>.</m:t>
                            </m:r>
                            <m:r>
                              <m:rPr>
                                <m:nor/>
                              </m:rPr>
                              <a:rPr lang="en-US" sz="2000" dirty="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𝑑𝑡</m:t>
                            </m:r>
                          </m:e>
                        </m:nary>
                      </m:e>
                    </m:d>
                  </m:oMath>
                </a14:m>
                <a:endParaRPr lang="en-IN" sz="20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4</m:t>
                    </m:r>
                    <m:sSup>
                      <m:sSupPr>
                        <m:ctrlPr>
                          <a:rPr lang="en-IN"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𝑎</m:t>
                        </m:r>
                      </m:e>
                      <m:sup>
                        <m:r>
                          <a:rPr lang="en-US" sz="2000" i="1" dirty="0">
                            <a:latin typeface="Cambria Math" panose="02040503050406030204" pitchFamily="18" charset="0"/>
                            <a:ea typeface="Cambria Math" panose="02040503050406030204" pitchFamily="18" charset="0"/>
                          </a:rPr>
                          <m:t>2</m:t>
                        </m:r>
                      </m:sup>
                    </m:sSup>
                    <m:nary>
                      <m:naryPr>
                        <m:limLoc m:val="undOvr"/>
                        <m:ctrlPr>
                          <a:rPr lang="en-IN" sz="2000" i="1" dirty="0">
                            <a:latin typeface="Cambria Math" panose="02040503050406030204" pitchFamily="18" charset="0"/>
                          </a:rPr>
                        </m:ctrlPr>
                      </m:naryPr>
                      <m:sub>
                        <m:r>
                          <m:rPr>
                            <m:brk m:alnAt="24"/>
                          </m:rPr>
                          <a:rPr lang="en-US" sz="2000" i="1" dirty="0">
                            <a:latin typeface="Cambria Math" panose="02040503050406030204" pitchFamily="18" charset="0"/>
                          </a:rPr>
                          <m:t>0</m:t>
                        </m:r>
                      </m:sub>
                      <m:sup>
                        <m:f>
                          <m:fPr>
                            <m:ctrlPr>
                              <a:rPr lang="en-IN" sz="2000" i="1" dirty="0">
                                <a:latin typeface="Cambria Math" panose="02040503050406030204" pitchFamily="18" charset="0"/>
                                <a:ea typeface="Cambria Math" panose="02040503050406030204" pitchFamily="18" charset="0"/>
                              </a:rPr>
                            </m:ctrlPr>
                          </m:fPr>
                          <m:num>
                            <m:r>
                              <a:rPr lang="en-IN" sz="2000" i="1" dirty="0">
                                <a:latin typeface="Cambria Math" panose="02040503050406030204" pitchFamily="18" charset="0"/>
                                <a:ea typeface="Cambria Math" panose="02040503050406030204" pitchFamily="18" charset="0"/>
                              </a:rPr>
                              <m:t>𝜋</m:t>
                            </m:r>
                          </m:num>
                          <m:den>
                            <m:r>
                              <a:rPr lang="en-US" sz="2000" i="1" dirty="0">
                                <a:latin typeface="Cambria Math" panose="02040503050406030204" pitchFamily="18" charset="0"/>
                                <a:ea typeface="Cambria Math" panose="02040503050406030204" pitchFamily="18" charset="0"/>
                              </a:rPr>
                              <m:t>2</m:t>
                            </m:r>
                          </m:den>
                        </m:f>
                      </m:sup>
                      <m:e>
                        <m:sSup>
                          <m:sSupPr>
                            <m:ctrlPr>
                              <a:rPr lang="en-IN" sz="2000" i="1" dirty="0">
                                <a:latin typeface="Cambria Math" panose="02040503050406030204" pitchFamily="18" charset="0"/>
                              </a:rPr>
                            </m:ctrlPr>
                          </m:sSupPr>
                          <m:e>
                            <m:r>
                              <a:rPr lang="en-US" sz="2000" i="1" dirty="0">
                                <a:latin typeface="Cambria Math" panose="02040503050406030204" pitchFamily="18" charset="0"/>
                              </a:rPr>
                              <m:t>𝑐𝑜𝑠</m:t>
                            </m:r>
                          </m:e>
                          <m:sup>
                            <m:r>
                              <a:rPr lang="en-US" sz="2000" i="1" dirty="0">
                                <a:latin typeface="Cambria Math" panose="02040503050406030204" pitchFamily="18" charset="0"/>
                              </a:rPr>
                              <m:t>4</m:t>
                            </m:r>
                          </m:sup>
                        </m:sSup>
                        <m:r>
                          <a:rPr lang="en-US" sz="2000" i="1" dirty="0">
                            <a:latin typeface="Cambria Math" panose="02040503050406030204" pitchFamily="18" charset="0"/>
                          </a:rPr>
                          <m:t>𝑡</m:t>
                        </m:r>
                        <m:r>
                          <a:rPr lang="en-US" sz="2000" i="1" dirty="0">
                            <a:latin typeface="Cambria Math" panose="02040503050406030204" pitchFamily="18" charset="0"/>
                          </a:rPr>
                          <m:t>.</m:t>
                        </m:r>
                        <m:r>
                          <m:rPr>
                            <m:nor/>
                          </m:rPr>
                          <a:rPr lang="en-US" sz="2000" dirty="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𝑑𝑡</m:t>
                        </m:r>
                      </m:e>
                    </m:nary>
                  </m:oMath>
                </a14:m>
                <a:endParaRPr lang="en-US" sz="2000" i="1" dirty="0" smtClean="0">
                  <a:latin typeface="Cambria Math" panose="02040503050406030204" pitchFamily="18" charset="0"/>
                  <a:cs typeface="Times New Roman" panose="02020603050405020304" pitchFamily="18" charset="0"/>
                </a:endParaRPr>
              </a:p>
              <a:p>
                <a:pPr marL="0" indent="0">
                  <a:lnSpc>
                    <a:spcPct val="150000"/>
                  </a:lnSpc>
                  <a:buNone/>
                </a:pPr>
                <a:r>
                  <a:rPr lang="en-US" sz="2000" dirty="0" smtClean="0">
                    <a:ea typeface="Cambria Math" panose="020405030504060302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0" smtClean="0">
                        <a:latin typeface="Cambria Math" panose="02040503050406030204" pitchFamily="18" charset="0"/>
                        <a:ea typeface="Cambria Math" panose="02040503050406030204" pitchFamily="18" charset="0"/>
                        <a:cs typeface="Times New Roman" panose="02020603050405020304" pitchFamily="18" charset="0"/>
                      </a:rPr>
                      <m:t>4</m:t>
                    </m:r>
                    <m:sSup>
                      <m:sSupPr>
                        <m:ctrlPr>
                          <a:rPr lang="en-IN"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𝑎</m:t>
                        </m:r>
                      </m:e>
                      <m:sup>
                        <m:r>
                          <a:rPr lang="en-US" sz="2000" i="1" dirty="0">
                            <a:latin typeface="Cambria Math" panose="02040503050406030204" pitchFamily="18" charset="0"/>
                            <a:ea typeface="Cambria Math" panose="02040503050406030204" pitchFamily="18" charset="0"/>
                          </a:rPr>
                          <m:t>2</m:t>
                        </m:r>
                      </m:sup>
                    </m:sSup>
                    <m:r>
                      <a:rPr lang="en-US" sz="2000" b="0" i="0"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3</m:t>
                        </m:r>
                      </m:num>
                      <m:den>
                        <m:r>
                          <a:rPr lang="en-US" sz="2000" b="0" i="1" dirty="0" smtClean="0">
                            <a:latin typeface="Cambria Math" panose="02040503050406030204" pitchFamily="18" charset="0"/>
                            <a:ea typeface="Cambria Math" panose="02040503050406030204" pitchFamily="18" charset="0"/>
                          </a:rPr>
                          <m:t>4</m:t>
                        </m:r>
                      </m:den>
                    </m:f>
                    <m:r>
                      <a:rPr lang="en-US" sz="2000" b="0" i="1" dirty="0" smtClean="0">
                        <a:latin typeface="Cambria Math" panose="02040503050406030204" pitchFamily="18" charset="0"/>
                        <a:ea typeface="Cambria Math" panose="02040503050406030204" pitchFamily="18" charset="0"/>
                      </a:rPr>
                      <m:t>.</m:t>
                    </m:r>
                    <m:f>
                      <m:fPr>
                        <m:ctrlPr>
                          <a:rPr lang="en-US" sz="2000" b="0" i="1" dirty="0" smtClean="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1</m:t>
                        </m:r>
                      </m:num>
                      <m:den>
                        <m:r>
                          <a:rPr lang="en-US" sz="2000" b="0" i="1" dirty="0" smtClean="0">
                            <a:latin typeface="Cambria Math" panose="02040503050406030204" pitchFamily="18" charset="0"/>
                            <a:ea typeface="Cambria Math" panose="02040503050406030204" pitchFamily="18" charset="0"/>
                          </a:rPr>
                          <m:t>2</m:t>
                        </m:r>
                      </m:den>
                    </m:f>
                    <m:r>
                      <a:rPr lang="en-US" sz="2000" b="0" i="1" dirty="0" smtClean="0">
                        <a:latin typeface="Cambria Math" panose="02040503050406030204" pitchFamily="18" charset="0"/>
                        <a:ea typeface="Cambria Math" panose="020405030504060302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a:latin typeface="Cambria Math" panose="02040503050406030204" pitchFamily="18" charset="0"/>
                            <a:ea typeface="Cambria Math" panose="02040503050406030204" pitchFamily="18" charset="0"/>
                          </a:rPr>
                        </m:ctrlPr>
                      </m:fPr>
                      <m:num>
                        <m:r>
                          <a:rPr lang="en-IN" sz="2000" i="1" dirty="0">
                            <a:latin typeface="Cambria Math" panose="02040503050406030204" pitchFamily="18" charset="0"/>
                            <a:ea typeface="Cambria Math" panose="02040503050406030204" pitchFamily="18" charset="0"/>
                          </a:rPr>
                          <m:t>𝜋</m:t>
                        </m:r>
                      </m:num>
                      <m:den>
                        <m:r>
                          <a:rPr lang="en-US" sz="2000" i="1" dirty="0">
                            <a:latin typeface="Cambria Math" panose="02040503050406030204" pitchFamily="18" charset="0"/>
                            <a:ea typeface="Cambria Math" panose="02040503050406030204" pitchFamily="18" charset="0"/>
                          </a:rPr>
                          <m:t>2</m:t>
                        </m:r>
                      </m:den>
                    </m:f>
                  </m:oMath>
                </a14:m>
                <a:endParaRPr lang="en-IN" sz="20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a:latin typeface="Cambria Math" panose="02040503050406030204" pitchFamily="18" charset="0"/>
                            <a:ea typeface="Cambria Math" panose="02040503050406030204" pitchFamily="18" charset="0"/>
                          </a:rPr>
                        </m:ctrlPr>
                      </m:fPr>
                      <m:num>
                        <m:r>
                          <a:rPr lang="en-US" sz="2000" b="0" i="1" dirty="0" smtClean="0">
                            <a:latin typeface="Cambria Math" panose="02040503050406030204" pitchFamily="18" charset="0"/>
                            <a:ea typeface="Cambria Math" panose="02040503050406030204" pitchFamily="18" charset="0"/>
                          </a:rPr>
                          <m:t>3</m:t>
                        </m:r>
                        <m:r>
                          <a:rPr lang="en-IN" sz="2000" i="1" dirty="0">
                            <a:latin typeface="Cambria Math" panose="02040503050406030204" pitchFamily="18" charset="0"/>
                            <a:ea typeface="Cambria Math" panose="02040503050406030204" pitchFamily="18" charset="0"/>
                          </a:rPr>
                          <m:t>𝜋</m:t>
                        </m:r>
                        <m:sSup>
                          <m:sSupPr>
                            <m:ctrlPr>
                              <a:rPr lang="en-IN" sz="2000" i="1" dirty="0">
                                <a:latin typeface="Cambria Math" panose="02040503050406030204" pitchFamily="18" charset="0"/>
                                <a:ea typeface="Cambria Math" panose="02040503050406030204" pitchFamily="18" charset="0"/>
                              </a:rPr>
                            </m:ctrlPr>
                          </m:sSupPr>
                          <m:e>
                            <m:r>
                              <a:rPr lang="en-US" sz="2000" i="1" dirty="0">
                                <a:latin typeface="Cambria Math" panose="02040503050406030204" pitchFamily="18" charset="0"/>
                                <a:ea typeface="Cambria Math" panose="02040503050406030204" pitchFamily="18" charset="0"/>
                              </a:rPr>
                              <m:t>𝑎</m:t>
                            </m:r>
                          </m:e>
                          <m:sup>
                            <m:r>
                              <a:rPr lang="en-US" sz="2000" i="1" dirty="0">
                                <a:latin typeface="Cambria Math" panose="02040503050406030204" pitchFamily="18" charset="0"/>
                                <a:ea typeface="Cambria Math" panose="02040503050406030204" pitchFamily="18" charset="0"/>
                              </a:rPr>
                              <m:t>2</m:t>
                            </m:r>
                          </m:sup>
                        </m:sSup>
                      </m:num>
                      <m:den>
                        <m:r>
                          <a:rPr lang="en-US" sz="2000" b="0" i="1" dirty="0" smtClean="0">
                            <a:latin typeface="Cambria Math" panose="02040503050406030204" pitchFamily="18" charset="0"/>
                            <a:ea typeface="Cambria Math" panose="02040503050406030204" pitchFamily="18" charset="0"/>
                          </a:rPr>
                          <m:t>4</m:t>
                        </m:r>
                      </m:den>
                    </m:f>
                  </m:oMath>
                </a14:m>
                <a:r>
                  <a:rPr lang="en-IN" sz="2000" dirty="0" smtClean="0">
                    <a:latin typeface="Times New Roman" panose="02020603050405020304" pitchFamily="18" charset="0"/>
                    <a:cs typeface="Times New Roman" panose="02020603050405020304" pitchFamily="18" charset="0"/>
                  </a:rPr>
                  <a:t> .</a:t>
                </a: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8837" y="572655"/>
                <a:ext cx="10926618" cy="5604308"/>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2650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28073"/>
            <a:ext cx="10515600" cy="5548890"/>
          </a:xfrm>
        </p:spPr>
        <p:txBody>
          <a:bodyPr>
            <a:normAutofit/>
          </a:bodyPr>
          <a:lstStyle/>
          <a:p>
            <a:pPr marL="0" indent="0">
              <a:buNone/>
            </a:pPr>
            <a:r>
              <a:rPr lang="en-US" dirty="0" smtClean="0">
                <a:solidFill>
                  <a:srgbClr val="FF0000"/>
                </a:solidFill>
                <a:latin typeface="Times New Roman" panose="02020603050405020304" pitchFamily="18" charset="0"/>
                <a:cs typeface="Times New Roman" panose="02020603050405020304" pitchFamily="18" charset="0"/>
              </a:rPr>
              <a:t>Evaluation of Double Integrals in the region</a:t>
            </a:r>
          </a:p>
          <a:p>
            <a:pPr marL="0" indent="0" algn="just">
              <a:lnSpc>
                <a:spcPct val="150000"/>
              </a:lnSpc>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Some times we need to evaluate the double integrals in the region. There is no processor to evaluate any double integral without knowing all four limits. For this first we can construct the region of integration by using the given curves. Later between the two independent variables first we can fix any one of independent variable with help of this and then we can find the two limits of other independent variables. After this we can find two limits of the fixed independent variables.</a:t>
            </a:r>
            <a:endParaRPr lang="en-I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46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1127" y="585473"/>
                <a:ext cx="10965873" cy="5763491"/>
              </a:xfrm>
            </p:spPr>
            <p:txBody>
              <a:bodyPr>
                <a:normAutofit fontScale="92500" lnSpcReduction="2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1.Evaluate the double integration of </a:t>
                </a:r>
                <a14:m>
                  <m:oMath xmlns:m="http://schemas.openxmlformats.org/officeDocument/2006/math">
                    <m:r>
                      <a:rPr lang="en-US" sz="2000" b="0" i="0" smtClean="0">
                        <a:solidFill>
                          <a:srgbClr val="00B0F0"/>
                        </a:solidFill>
                        <a:latin typeface="Cambria Math" panose="02040503050406030204" pitchFamily="18" charset="0"/>
                        <a:cs typeface="Times New Roman" panose="02020603050405020304" pitchFamily="18" charset="0"/>
                      </a:rPr>
                      <m:t>       </m:t>
                    </m:r>
                    <m:r>
                      <a:rPr lang="en-US" sz="2000" i="1">
                        <a:solidFill>
                          <a:srgbClr val="00B0F0"/>
                        </a:solidFill>
                        <a:latin typeface="Cambria Math" panose="02040503050406030204" pitchFamily="18" charset="0"/>
                        <a:cs typeface="Times New Roman" panose="02020603050405020304" pitchFamily="18" charset="0"/>
                      </a:rPr>
                      <m:t>𝑦𝑑𝑥𝑑𝑦</m:t>
                    </m:r>
                    <m:r>
                      <a:rPr lang="en-US" sz="2000" i="1">
                        <a:solidFill>
                          <a:srgbClr val="00B0F0"/>
                        </a:solidFill>
                        <a:latin typeface="Cambria Math" panose="02040503050406030204" pitchFamily="18" charset="0"/>
                        <a:cs typeface="Times New Roman" panose="02020603050405020304" pitchFamily="18" charset="0"/>
                      </a:rPr>
                      <m:t> </m:t>
                    </m:r>
                  </m:oMath>
                </a14:m>
                <a:r>
                  <a:rPr lang="en-US" sz="2000" dirty="0" smtClean="0">
                    <a:solidFill>
                      <a:srgbClr val="00B0F0"/>
                    </a:solidFill>
                    <a:latin typeface="Times New Roman" panose="02020603050405020304" pitchFamily="18" charset="0"/>
                    <a:cs typeface="Times New Roman" panose="02020603050405020304" pitchFamily="18" charset="0"/>
                  </a:rPr>
                  <a:t>where R is the region bounded by the parabolas </a:t>
                </a:r>
                <a14:m>
                  <m:oMath xmlns:m="http://schemas.openxmlformats.org/officeDocument/2006/math">
                    <m:sSup>
                      <m:sSupPr>
                        <m:ctrlPr>
                          <a:rPr lang="en-US"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𝑦</m:t>
                        </m:r>
                      </m:e>
                      <m:sup>
                        <m:r>
                          <a:rPr lang="en-US" sz="2000" b="0" i="1" smtClean="0">
                            <a:solidFill>
                              <a:srgbClr val="00B0F0"/>
                            </a:solidFill>
                            <a:latin typeface="Cambria Math" panose="02040503050406030204" pitchFamily="18" charset="0"/>
                            <a:cs typeface="Times New Roman" panose="02020603050405020304" pitchFamily="18" charset="0"/>
                          </a:rPr>
                          <m:t>2</m:t>
                        </m:r>
                      </m:sup>
                    </m:sSup>
                  </m:oMath>
                </a14:m>
                <a:r>
                  <a:rPr lang="en-IN" sz="2000" dirty="0" smtClean="0">
                    <a:solidFill>
                      <a:srgbClr val="00B0F0"/>
                    </a:solidFill>
                    <a:latin typeface="Times New Roman" panose="02020603050405020304" pitchFamily="18" charset="0"/>
                    <a:cs typeface="Times New Roman" panose="02020603050405020304" pitchFamily="18" charset="0"/>
                  </a:rPr>
                  <a:t>= 4x and </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oMath>
                </a14:m>
                <a:r>
                  <a:rPr lang="en-IN" sz="2000" dirty="0">
                    <a:solidFill>
                      <a:srgbClr val="00B0F0"/>
                    </a:solidFill>
                    <a:latin typeface="Times New Roman" panose="02020603050405020304" pitchFamily="18" charset="0"/>
                    <a:cs typeface="Times New Roman" panose="02020603050405020304" pitchFamily="18" charset="0"/>
                  </a:rPr>
                  <a:t>= </a:t>
                </a:r>
                <a:r>
                  <a:rPr lang="en-IN" sz="2000" dirty="0" smtClean="0">
                    <a:solidFill>
                      <a:srgbClr val="00B0F0"/>
                    </a:solidFill>
                    <a:latin typeface="Times New Roman" panose="02020603050405020304" pitchFamily="18" charset="0"/>
                    <a:cs typeface="Times New Roman" panose="02020603050405020304" pitchFamily="18" charset="0"/>
                  </a:rPr>
                  <a:t>4y.</a:t>
                </a: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latin typeface="Times New Roman" panose="02020603050405020304" pitchFamily="18" charset="0"/>
                    <a:cs typeface="Times New Roman" panose="02020603050405020304" pitchFamily="18" charset="0"/>
                  </a:rPr>
                  <a:t>Given</a:t>
                </a:r>
                <a:r>
                  <a:rPr lang="en-US" sz="2000" dirty="0" smtClean="0">
                    <a:solidFill>
                      <a:srgbClr val="00B0F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where R is the region bounded by two curves as shown in the figure. </a:t>
                </a:r>
              </a:p>
              <a:p>
                <a:pPr marL="0" indent="0">
                  <a:buNone/>
                </a:pPr>
                <a:r>
                  <a:rPr lang="en-US" sz="2000" dirty="0" smtClean="0">
                    <a:latin typeface="Times New Roman" panose="02020603050405020304" pitchFamily="18" charset="0"/>
                    <a:cs typeface="Times New Roman" panose="02020603050405020304" pitchFamily="18" charset="0"/>
                  </a:rPr>
                  <a:t>Let us fix the independent variable </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for fixed values of </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the other independent </a:t>
                </a:r>
              </a:p>
              <a:p>
                <a:pPr marL="0" indent="0">
                  <a:buNone/>
                </a:pPr>
                <a:r>
                  <a:rPr lang="en-US" sz="2000" dirty="0" smtClean="0">
                    <a:latin typeface="Times New Roman" panose="02020603050405020304" pitchFamily="18" charset="0"/>
                    <a:cs typeface="Times New Roman" panose="02020603050405020304" pitchFamily="18" charset="0"/>
                  </a:rPr>
                  <a:t>variable </a:t>
                </a:r>
                <a:r>
                  <a:rPr lang="en-US" sz="2000" i="1" dirty="0" smtClean="0">
                    <a:latin typeface="Times New Roman" panose="02020603050405020304" pitchFamily="18" charset="0"/>
                    <a:cs typeface="Times New Roman" panose="02020603050405020304" pitchFamily="18" charset="0"/>
                  </a:rPr>
                  <a:t>y </a:t>
                </a:r>
                <a:r>
                  <a:rPr lang="en-US" sz="2000" dirty="0" smtClean="0">
                    <a:latin typeface="Times New Roman" panose="02020603050405020304" pitchFamily="18" charset="0"/>
                    <a:cs typeface="Times New Roman" panose="02020603050405020304" pitchFamily="18" charset="0"/>
                  </a:rPr>
                  <a:t>varies.</a:t>
                </a:r>
              </a:p>
              <a:p>
                <a:pPr marL="0" indent="0">
                  <a:buNone/>
                </a:pPr>
                <a:r>
                  <a:rPr lang="en-US" sz="2000" dirty="0" smtClean="0">
                    <a:latin typeface="Times New Roman" panose="02020603050405020304" pitchFamily="18" charset="0"/>
                    <a:cs typeface="Times New Roman" panose="02020603050405020304" pitchFamily="18" charset="0"/>
                  </a:rPr>
                  <a:t>Since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enters  in to the region through the curve </a:t>
                </a:r>
                <a14:m>
                  <m:oMath xmlns:m="http://schemas.openxmlformats.org/officeDocument/2006/math">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oMath>
                </a14:m>
                <a:r>
                  <a:rPr lang="en-IN" sz="2000" dirty="0">
                    <a:solidFill>
                      <a:prstClr val="black"/>
                    </a:solidFill>
                    <a:latin typeface="Times New Roman" panose="02020603050405020304" pitchFamily="18" charset="0"/>
                    <a:cs typeface="Times New Roman" panose="02020603050405020304" pitchFamily="18" charset="0"/>
                  </a:rPr>
                  <a:t>= 4y</a:t>
                </a:r>
                <a:r>
                  <a:rPr lang="en-US" sz="2000" dirty="0" smtClean="0">
                    <a:latin typeface="Times New Roman" panose="02020603050405020304" pitchFamily="18" charset="0"/>
                    <a:cs typeface="Times New Roman" panose="02020603050405020304" pitchFamily="18" charset="0"/>
                  </a:rPr>
                  <a:t>, the lower limit of y =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2000" b="0" i="1" smtClean="0">
                            <a:latin typeface="Cambria Math" panose="02040503050406030204" pitchFamily="18" charset="0"/>
                            <a:cs typeface="Times New Roman" panose="02020603050405020304" pitchFamily="18" charset="0"/>
                          </a:rPr>
                          <m:t>4</m:t>
                        </m:r>
                      </m:den>
                    </m:f>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a:t>
                </a:r>
                <a:r>
                  <a:rPr lang="en-US" sz="2000" dirty="0" smtClean="0">
                    <a:latin typeface="Times New Roman" panose="02020603050405020304" pitchFamily="18" charset="0"/>
                    <a:cs typeface="Times New Roman" panose="02020603050405020304" pitchFamily="18" charset="0"/>
                  </a:rPr>
                  <a:t>nd leave the region through the curve  </a:t>
                </a:r>
                <a14:m>
                  <m:oMath xmlns:m="http://schemas.openxmlformats.org/officeDocument/2006/math">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oMath>
                </a14:m>
                <a:r>
                  <a:rPr lang="en-US" sz="2000" dirty="0">
                    <a:solidFill>
                      <a:prstClr val="black"/>
                    </a:solidFill>
                    <a:latin typeface="Times New Roman" panose="02020603050405020304" pitchFamily="18" charset="0"/>
                    <a:cs typeface="Times New Roman" panose="02020603050405020304" pitchFamily="18" charset="0"/>
                  </a:rPr>
                  <a:t>=</a:t>
                </a:r>
                <a:r>
                  <a:rPr lang="en-US" sz="2000" dirty="0" smtClean="0">
                    <a:solidFill>
                      <a:prstClr val="black"/>
                    </a:solidFill>
                    <a:latin typeface="Times New Roman" panose="02020603050405020304" pitchFamily="18" charset="0"/>
                    <a:cs typeface="Times New Roman" panose="02020603050405020304" pitchFamily="18" charset="0"/>
                  </a:rPr>
                  <a:t>4x</a:t>
                </a:r>
                <a:r>
                  <a:rPr lang="en-IN" sz="2000" dirty="0" smtClean="0">
                    <a:solidFill>
                      <a:schemeClr val="tx1"/>
                    </a:solidFill>
                    <a:latin typeface="Times New Roman" panose="02020603050405020304" pitchFamily="18" charset="0"/>
                    <a:cs typeface="Times New Roman" panose="02020603050405020304" pitchFamily="18" charset="0"/>
                  </a:rPr>
                  <a:t>, the upper limit of the of y = 2</a:t>
                </a:r>
                <a14:m>
                  <m:oMath xmlns:m="http://schemas.openxmlformats.org/officeDocument/2006/math">
                    <m:rad>
                      <m:radPr>
                        <m:degHide m:val="on"/>
                        <m:ctrlPr>
                          <a:rPr lang="en-IN" sz="2000" i="1" smtClean="0">
                            <a:solidFill>
                              <a:schemeClr val="tx1"/>
                            </a:solidFill>
                            <a:latin typeface="Cambria Math" panose="02040503050406030204" pitchFamily="18" charset="0"/>
                            <a:cs typeface="Times New Roman" panose="02020603050405020304" pitchFamily="18" charset="0"/>
                          </a:rPr>
                        </m:ctrlPr>
                      </m:radPr>
                      <m:deg/>
                      <m:e>
                        <m:r>
                          <a:rPr lang="en-US" sz="2000" b="0" i="1" smtClean="0">
                            <a:solidFill>
                              <a:schemeClr val="tx1"/>
                            </a:solidFill>
                            <a:latin typeface="Cambria Math" panose="02040503050406030204" pitchFamily="18" charset="0"/>
                            <a:cs typeface="Times New Roman" panose="02020603050405020304" pitchFamily="18" charset="0"/>
                          </a:rPr>
                          <m:t>𝑥</m:t>
                        </m:r>
                      </m:e>
                    </m:rad>
                  </m:oMath>
                </a14:m>
                <a:r>
                  <a:rPr lang="en-US" sz="2000" dirty="0" smtClean="0">
                    <a:solidFill>
                      <a:schemeClr val="tx1"/>
                    </a:solidFill>
                    <a:latin typeface="Times New Roman" panose="02020603050405020304" pitchFamily="18" charset="0"/>
                    <a:cs typeface="Times New Roman" panose="02020603050405020304" pitchFamily="18" charset="0"/>
                  </a:rPr>
                  <a:t> , </a:t>
                </a:r>
              </a:p>
              <a:p>
                <a:pPr marL="0" indent="0">
                  <a:buNone/>
                </a:pPr>
                <a:r>
                  <a:rPr lang="en-US" sz="2000" dirty="0" smtClean="0">
                    <a:latin typeface="Times New Roman" panose="02020603050405020304" pitchFamily="18" charset="0"/>
                    <a:cs typeface="Times New Roman" panose="02020603050405020304" pitchFamily="18" charset="0"/>
                  </a:rPr>
                  <a:t>i.e., y:</a:t>
                </a:r>
                <a:r>
                  <a:rPr lang="en-US"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2000" i="1">
                            <a:solidFill>
                              <a:prstClr val="black"/>
                            </a:solidFill>
                            <a:latin typeface="Cambria Math" panose="02040503050406030204" pitchFamily="18" charset="0"/>
                            <a:cs typeface="Times New Roman" panose="02020603050405020304" pitchFamily="18" charset="0"/>
                          </a:rPr>
                          <m:t>4</m:t>
                        </m:r>
                      </m:den>
                    </m:f>
                  </m:oMath>
                </a14:m>
                <a:r>
                  <a:rPr lang="en-IN" sz="2000" dirty="0" smtClean="0">
                    <a:latin typeface="Times New Roman" panose="02020603050405020304" pitchFamily="18" charset="0"/>
                    <a:cs typeface="Times New Roman" panose="02020603050405020304" pitchFamily="18" charset="0"/>
                  </a:rPr>
                  <a:t> to </a:t>
                </a:r>
                <a:r>
                  <a:rPr lang="en-IN" sz="2000" dirty="0">
                    <a:solidFill>
                      <a:prstClr val="black"/>
                    </a:solidFill>
                    <a:latin typeface="Times New Roman" panose="02020603050405020304" pitchFamily="18" charset="0"/>
                    <a:cs typeface="Times New Roman" panose="02020603050405020304" pitchFamily="18" charset="0"/>
                  </a:rPr>
                  <a:t>2</a:t>
                </a:r>
                <a14:m>
                  <m:oMath xmlns:m="http://schemas.openxmlformats.org/officeDocument/2006/math">
                    <m:rad>
                      <m:radPr>
                        <m:degHide m:val="on"/>
                        <m:ctrlPr>
                          <a:rPr lang="en-IN" sz="2000" i="1">
                            <a:solidFill>
                              <a:prstClr val="black"/>
                            </a:solidFill>
                            <a:latin typeface="Cambria Math" panose="02040503050406030204" pitchFamily="18" charset="0"/>
                            <a:cs typeface="Times New Roman" panose="02020603050405020304" pitchFamily="18" charset="0"/>
                          </a:rPr>
                        </m:ctrlPr>
                      </m:radPr>
                      <m:deg/>
                      <m:e>
                        <m:r>
                          <a:rPr lang="en-US" sz="2000" i="1">
                            <a:solidFill>
                              <a:prstClr val="black"/>
                            </a:solidFill>
                            <a:latin typeface="Cambria Math" panose="02040503050406030204" pitchFamily="18" charset="0"/>
                            <a:cs typeface="Times New Roman" panose="02020603050405020304" pitchFamily="18" charset="0"/>
                          </a:rPr>
                          <m:t>𝑥</m:t>
                        </m:r>
                      </m:e>
                    </m:rad>
                  </m:oMath>
                </a14:m>
                <a:r>
                  <a:rPr lang="en-IN"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In the region of integration minimum value of x is 0 &amp; maximum value of </a:t>
                </a:r>
                <a:r>
                  <a:rPr lang="en-US" sz="2000" dirty="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is 4, i.e., x: 0 to 4</a:t>
                </a: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b="0" i="1" smtClean="0">
                            <a:solidFill>
                              <a:prstClr val="black"/>
                            </a:solidFill>
                            <a:latin typeface="Cambria Math" panose="02040503050406030204" pitchFamily="18" charset="0"/>
                            <a:cs typeface="Times New Roman" panose="02020603050405020304" pitchFamily="18" charset="0"/>
                          </a:rPr>
                          <m:t>𝑥</m:t>
                        </m:r>
                        <m:r>
                          <a:rPr lang="en-US" sz="2000" b="0" i="1" smtClean="0">
                            <a:solidFill>
                              <a:prstClr val="black"/>
                            </a:solidFill>
                            <a:latin typeface="Cambria Math" panose="02040503050406030204" pitchFamily="18" charset="0"/>
                            <a:cs typeface="Times New Roman" panose="02020603050405020304" pitchFamily="18" charset="0"/>
                          </a:rPr>
                          <m:t>=</m:t>
                        </m:r>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𝑥</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4</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b="0" i="1" smtClean="0">
                                <a:solidFill>
                                  <a:prstClr val="black"/>
                                </a:solidFill>
                                <a:latin typeface="Cambria Math" panose="02040503050406030204" pitchFamily="18" charset="0"/>
                                <a:cs typeface="Times New Roman" panose="02020603050405020304" pitchFamily="18" charset="0"/>
                              </a:rPr>
                              <m:t>𝑦</m:t>
                            </m:r>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2000" i="1">
                                    <a:solidFill>
                                      <a:prstClr val="black"/>
                                    </a:solidFill>
                                    <a:latin typeface="Cambria Math" panose="02040503050406030204" pitchFamily="18" charset="0"/>
                                    <a:cs typeface="Times New Roman" panose="02020603050405020304" pitchFamily="18" charset="0"/>
                                  </a:rPr>
                                  <m:t>4</m:t>
                                </m:r>
                              </m:den>
                            </m:f>
                          </m:sub>
                          <m:sup>
                            <m:r>
                              <a:rPr lang="en-US" sz="1700" i="1">
                                <a:solidFill>
                                  <a:prstClr val="black"/>
                                </a:solidFill>
                                <a:latin typeface="Cambria Math" panose="02040503050406030204" pitchFamily="18" charset="0"/>
                                <a:cs typeface="Times New Roman" panose="02020603050405020304" pitchFamily="18" charset="0"/>
                              </a:rPr>
                              <m:t>𝑦</m:t>
                            </m:r>
                            <m:r>
                              <a:rPr lang="en-US" sz="1700" i="1">
                                <a:solidFill>
                                  <a:prstClr val="black"/>
                                </a:solidFill>
                                <a:latin typeface="Cambria Math" panose="02040503050406030204" pitchFamily="18" charset="0"/>
                                <a:cs typeface="Times New Roman" panose="02020603050405020304" pitchFamily="18" charset="0"/>
                              </a:rPr>
                              <m:t>=</m:t>
                            </m:r>
                            <m:r>
                              <a:rPr lang="en-US" sz="1700" i="1">
                                <a:solidFill>
                                  <a:prstClr val="black"/>
                                </a:solidFill>
                                <a:latin typeface="Cambria Math" panose="02040503050406030204" pitchFamily="18" charset="0"/>
                                <a:cs typeface="Times New Roman" panose="02020603050405020304" pitchFamily="18" charset="0"/>
                              </a:rPr>
                              <m:t>2</m:t>
                            </m:r>
                            <m:rad>
                              <m:radPr>
                                <m:degHide m:val="on"/>
                                <m:ctrlPr>
                                  <a:rPr lang="en-US" sz="1700" i="1">
                                    <a:solidFill>
                                      <a:prstClr val="black"/>
                                    </a:solidFill>
                                    <a:latin typeface="Cambria Math" panose="02040503050406030204" pitchFamily="18" charset="0"/>
                                    <a:cs typeface="Times New Roman" panose="02020603050405020304" pitchFamily="18" charset="0"/>
                                  </a:rPr>
                                </m:ctrlPr>
                              </m:radPr>
                              <m:deg/>
                              <m:e>
                                <m:r>
                                  <a:rPr lang="en-US" sz="1700" i="1">
                                    <a:solidFill>
                                      <a:prstClr val="black"/>
                                    </a:solidFill>
                                    <a:latin typeface="Cambria Math" panose="02040503050406030204" pitchFamily="18" charset="0"/>
                                    <a:cs typeface="Times New Roman" panose="02020603050405020304" pitchFamily="18" charset="0"/>
                                  </a:rPr>
                                  <m:t>𝑥</m:t>
                                </m:r>
                              </m:e>
                            </m:rad>
                          </m:sup>
                          <m:e>
                            <m:r>
                              <a:rPr lang="en-US" sz="2000" b="0" i="1" smtClean="0">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𝑑</m:t>
                            </m:r>
                            <m:r>
                              <a:rPr lang="en-US" sz="2000" b="0" i="1" smtClean="0">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𝑑</m:t>
                            </m:r>
                            <m:r>
                              <a:rPr lang="en-US" sz="2000" b="0" i="1" smtClean="0">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rPr>
                              <m:t>=</m:t>
                            </m:r>
                          </m:e>
                        </m:nary>
                      </m:e>
                    </m:nary>
                    <m:nary>
                      <m:naryPr>
                        <m:limLoc m:val="undOvr"/>
                        <m:ctrlPr>
                          <a:rPr lang="en-US" sz="1700" i="1">
                            <a:solidFill>
                              <a:prstClr val="black"/>
                            </a:solidFill>
                            <a:latin typeface="Cambria Math" panose="02040503050406030204" pitchFamily="18" charset="0"/>
                            <a:cs typeface="Times New Roman" panose="02020603050405020304" pitchFamily="18" charset="0"/>
                          </a:rPr>
                        </m:ctrlPr>
                      </m:naryPr>
                      <m:sub>
                        <m:r>
                          <m:rPr>
                            <m:brk/>
                          </m:rPr>
                          <a:rPr lang="en-US" sz="1700" b="0" i="1" smtClean="0">
                            <a:solidFill>
                              <a:prstClr val="black"/>
                            </a:solidFill>
                            <a:latin typeface="Cambria Math" panose="02040503050406030204" pitchFamily="18" charset="0"/>
                            <a:cs typeface="Times New Roman" panose="02020603050405020304" pitchFamily="18" charset="0"/>
                          </a:rPr>
                          <m:t>𝑥</m:t>
                        </m:r>
                        <m:r>
                          <a:rPr lang="en-US" sz="1700" b="0" i="1" smtClean="0">
                            <a:solidFill>
                              <a:prstClr val="black"/>
                            </a:solidFill>
                            <a:latin typeface="Cambria Math" panose="02040503050406030204" pitchFamily="18" charset="0"/>
                            <a:cs typeface="Times New Roman" panose="02020603050405020304" pitchFamily="18" charset="0"/>
                          </a:rPr>
                          <m:t>=</m:t>
                        </m:r>
                        <m:r>
                          <m:rPr>
                            <m:brk m:alnAt="24"/>
                          </m:rPr>
                          <a:rPr lang="en-US" sz="1700" i="1">
                            <a:solidFill>
                              <a:prstClr val="black"/>
                            </a:solidFill>
                            <a:latin typeface="Cambria Math" panose="02040503050406030204" pitchFamily="18" charset="0"/>
                            <a:cs typeface="Times New Roman" panose="02020603050405020304" pitchFamily="18" charset="0"/>
                          </a:rPr>
                          <m:t>0</m:t>
                        </m:r>
                      </m:sub>
                      <m:sup>
                        <m:r>
                          <a:rPr lang="en-US" sz="1700" b="0" i="1" smtClean="0">
                            <a:solidFill>
                              <a:prstClr val="black"/>
                            </a:solidFill>
                            <a:latin typeface="Cambria Math" panose="02040503050406030204" pitchFamily="18" charset="0"/>
                            <a:cs typeface="Times New Roman" panose="02020603050405020304" pitchFamily="18" charset="0"/>
                          </a:rPr>
                          <m:t>𝑥</m:t>
                        </m:r>
                        <m:r>
                          <a:rPr lang="en-US" sz="1700" b="0" i="1" smtClean="0">
                            <a:solidFill>
                              <a:prstClr val="black"/>
                            </a:solidFill>
                            <a:latin typeface="Cambria Math" panose="02040503050406030204" pitchFamily="18" charset="0"/>
                            <a:cs typeface="Times New Roman" panose="02020603050405020304" pitchFamily="18" charset="0"/>
                          </a:rPr>
                          <m:t>=</m:t>
                        </m:r>
                        <m:r>
                          <a:rPr lang="en-US" sz="1700" b="0" i="1" smtClean="0">
                            <a:solidFill>
                              <a:prstClr val="black"/>
                            </a:solidFill>
                            <a:latin typeface="Cambria Math" panose="02040503050406030204" pitchFamily="18" charset="0"/>
                            <a:cs typeface="Times New Roman" panose="02020603050405020304" pitchFamily="18" charset="0"/>
                          </a:rPr>
                          <m:t>4</m:t>
                        </m:r>
                      </m:sup>
                      <m:e>
                        <m:sSubSup>
                          <m:sSubSupPr>
                            <m:ctrlPr>
                              <a:rPr lang="en-US" sz="1700" i="1">
                                <a:solidFill>
                                  <a:prstClr val="black"/>
                                </a:solidFill>
                                <a:latin typeface="Cambria Math" panose="02040503050406030204" pitchFamily="18" charset="0"/>
                                <a:cs typeface="Times New Roman" panose="02020603050405020304" pitchFamily="18" charset="0"/>
                              </a:rPr>
                            </m:ctrlPr>
                          </m:sSubSupPr>
                          <m:e>
                            <m:d>
                              <m:dPr>
                                <m:ctrlPr>
                                  <a:rPr lang="en-US" sz="1700" i="1">
                                    <a:solidFill>
                                      <a:prstClr val="black"/>
                                    </a:solidFill>
                                    <a:latin typeface="Cambria Math" panose="02040503050406030204" pitchFamily="18" charset="0"/>
                                    <a:cs typeface="Times New Roman" panose="02020603050405020304" pitchFamily="18" charset="0"/>
                                  </a:rPr>
                                </m:ctrlPr>
                              </m:dPr>
                              <m:e>
                                <m:f>
                                  <m:fPr>
                                    <m:ctrlPr>
                                      <a:rPr lang="en-US" sz="1700" i="1">
                                        <a:solidFill>
                                          <a:prstClr val="black"/>
                                        </a:solidFill>
                                        <a:latin typeface="Cambria Math" panose="02040503050406030204" pitchFamily="18" charset="0"/>
                                        <a:cs typeface="Times New Roman" panose="02020603050405020304" pitchFamily="18" charset="0"/>
                                      </a:rPr>
                                    </m:ctrlPr>
                                  </m:fPr>
                                  <m:num>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i="1">
                                            <a:solidFill>
                                              <a:prstClr val="black"/>
                                            </a:solidFill>
                                            <a:latin typeface="Cambria Math" panose="02040503050406030204" pitchFamily="18" charset="0"/>
                                            <a:cs typeface="Times New Roman" panose="02020603050405020304" pitchFamily="18" charset="0"/>
                                          </a:rPr>
                                          <m:t>𝑦</m:t>
                                        </m:r>
                                      </m:e>
                                      <m:sup>
                                        <m:r>
                                          <a:rPr lang="en-US" sz="1700" b="0" i="1" smtClean="0">
                                            <a:solidFill>
                                              <a:prstClr val="black"/>
                                            </a:solidFill>
                                            <a:latin typeface="Cambria Math" panose="02040503050406030204" pitchFamily="18" charset="0"/>
                                            <a:cs typeface="Times New Roman" panose="02020603050405020304" pitchFamily="18" charset="0"/>
                                          </a:rPr>
                                          <m:t>2</m:t>
                                        </m:r>
                                      </m:sup>
                                    </m:sSup>
                                  </m:num>
                                  <m:den>
                                    <m:r>
                                      <a:rPr lang="en-US" sz="1700" b="0" i="1" smtClean="0">
                                        <a:solidFill>
                                          <a:prstClr val="black"/>
                                        </a:solidFill>
                                        <a:latin typeface="Cambria Math" panose="02040503050406030204" pitchFamily="18" charset="0"/>
                                        <a:cs typeface="Times New Roman" panose="02020603050405020304" pitchFamily="18" charset="0"/>
                                      </a:rPr>
                                      <m:t>2</m:t>
                                    </m:r>
                                  </m:den>
                                </m:f>
                              </m:e>
                            </m:d>
                          </m:e>
                          <m:sub>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2000" i="1">
                                    <a:solidFill>
                                      <a:prstClr val="black"/>
                                    </a:solidFill>
                                    <a:latin typeface="Cambria Math" panose="02040503050406030204" pitchFamily="18" charset="0"/>
                                    <a:cs typeface="Times New Roman" panose="02020603050405020304" pitchFamily="18" charset="0"/>
                                  </a:rPr>
                                  <m:t>4</m:t>
                                </m:r>
                              </m:den>
                            </m:f>
                          </m:sub>
                          <m:sup>
                            <m:r>
                              <a:rPr lang="en-US" sz="1700" b="0" i="1" smtClean="0">
                                <a:solidFill>
                                  <a:prstClr val="black"/>
                                </a:solidFill>
                                <a:latin typeface="Cambria Math" panose="02040503050406030204" pitchFamily="18" charset="0"/>
                                <a:cs typeface="Times New Roman" panose="02020603050405020304" pitchFamily="18" charset="0"/>
                              </a:rPr>
                              <m:t>2</m:t>
                            </m:r>
                            <m:rad>
                              <m:radPr>
                                <m:degHide m:val="on"/>
                                <m:ctrlPr>
                                  <a:rPr lang="en-US" sz="1700" i="1">
                                    <a:solidFill>
                                      <a:prstClr val="black"/>
                                    </a:solidFill>
                                    <a:latin typeface="Cambria Math" panose="02040503050406030204" pitchFamily="18" charset="0"/>
                                    <a:cs typeface="Times New Roman" panose="02020603050405020304" pitchFamily="18" charset="0"/>
                                  </a:rPr>
                                </m:ctrlPr>
                              </m:radPr>
                              <m:deg/>
                              <m:e>
                                <m:r>
                                  <a:rPr lang="en-US" sz="1700" i="1">
                                    <a:solidFill>
                                      <a:prstClr val="black"/>
                                    </a:solidFill>
                                    <a:latin typeface="Cambria Math" panose="02040503050406030204" pitchFamily="18" charset="0"/>
                                    <a:cs typeface="Times New Roman" panose="02020603050405020304" pitchFamily="18" charset="0"/>
                                  </a:rPr>
                                  <m:t>𝑥</m:t>
                                </m:r>
                              </m:e>
                            </m:rad>
                          </m:sup>
                        </m:sSubSup>
                        <m:r>
                          <a:rPr lang="en-US" sz="1700" i="1">
                            <a:solidFill>
                              <a:prstClr val="black"/>
                            </a:solidFill>
                            <a:latin typeface="Cambria Math" panose="02040503050406030204" pitchFamily="18" charset="0"/>
                            <a:cs typeface="Times New Roman" panose="02020603050405020304" pitchFamily="18" charset="0"/>
                          </a:rPr>
                          <m:t>𝑑𝑥</m:t>
                        </m:r>
                        <m:r>
                          <a:rPr lang="en-US" sz="1700" i="1">
                            <a:solidFill>
                              <a:prstClr val="black"/>
                            </a:solidFill>
                            <a:latin typeface="Cambria Math" panose="02040503050406030204" pitchFamily="18" charset="0"/>
                            <a:cs typeface="Times New Roman" panose="02020603050405020304" pitchFamily="18" charset="0"/>
                          </a:rPr>
                          <m:t> </m:t>
                        </m:r>
                      </m:e>
                    </m:nary>
                  </m:oMath>
                </a14:m>
                <a:r>
                  <a:rPr lang="en-US" sz="2000" dirty="0">
                    <a:solidFill>
                      <a:prstClr val="black"/>
                    </a:solidFill>
                  </a:rPr>
                  <a:t> </a:t>
                </a:r>
                <a:endParaRPr lang="en-US" sz="2000" i="1" dirty="0">
                  <a:solidFill>
                    <a:prstClr val="black"/>
                  </a:solidFill>
                  <a:latin typeface="Cambria Math" panose="02040503050406030204" pitchFamily="18" charset="0"/>
                </a:endParaRPr>
              </a:p>
              <a:p>
                <a:pPr marL="0" indent="0">
                  <a:buNone/>
                </a:pPr>
                <a:r>
                  <a:rPr lang="en-US" sz="2000" i="1" dirty="0" smtClean="0">
                    <a:solidFill>
                      <a:prstClr val="black"/>
                    </a:solidFill>
                    <a:latin typeface="Cambria Math" panose="02040503050406030204" pitchFamily="18" charset="0"/>
                  </a:rPr>
                  <a:t>                                   </a:t>
                </a:r>
                <a14:m>
                  <m:oMath xmlns:m="http://schemas.openxmlformats.org/officeDocument/2006/math">
                    <m:r>
                      <a:rPr lang="en-US" sz="2000" i="1">
                        <a:solidFill>
                          <a:prstClr val="black"/>
                        </a:solidFill>
                        <a:latin typeface="Cambria Math" panose="02040503050406030204" pitchFamily="18" charset="0"/>
                      </a:rPr>
                      <m:t>=</m:t>
                    </m:r>
                    <m:f>
                      <m:fPr>
                        <m:ctrlPr>
                          <a:rPr lang="en-US" sz="2000" i="1" smtClean="0">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1</m:t>
                        </m:r>
                      </m:num>
                      <m:den>
                        <m:r>
                          <a:rPr lang="en-US" sz="2000" b="0" i="1" smtClean="0">
                            <a:solidFill>
                              <a:prstClr val="black"/>
                            </a:solidFill>
                            <a:latin typeface="Cambria Math" panose="02040503050406030204" pitchFamily="18" charset="0"/>
                          </a:rPr>
                          <m:t>2</m:t>
                        </m:r>
                      </m:den>
                    </m:f>
                    <m:nary>
                      <m:naryPr>
                        <m:limLoc m:val="undOvr"/>
                        <m:ctrlPr>
                          <a:rPr lang="en-US" sz="1700" i="1" smtClean="0">
                            <a:solidFill>
                              <a:prstClr val="black"/>
                            </a:solidFill>
                            <a:latin typeface="Cambria Math" panose="02040503050406030204" pitchFamily="18" charset="0"/>
                            <a:cs typeface="Times New Roman" panose="02020603050405020304" pitchFamily="18" charset="0"/>
                          </a:rPr>
                        </m:ctrlPr>
                      </m:naryPr>
                      <m:sub>
                        <m:r>
                          <m:rPr>
                            <m:brk/>
                          </m:rPr>
                          <a:rPr lang="en-US" sz="1700" i="1">
                            <a:solidFill>
                              <a:prstClr val="black"/>
                            </a:solidFill>
                            <a:latin typeface="Cambria Math" panose="02040503050406030204" pitchFamily="18" charset="0"/>
                            <a:cs typeface="Times New Roman" panose="02020603050405020304" pitchFamily="18" charset="0"/>
                          </a:rPr>
                          <m:t>𝑥</m:t>
                        </m:r>
                        <m:r>
                          <a:rPr lang="en-US" sz="1700" i="1">
                            <a:solidFill>
                              <a:prstClr val="black"/>
                            </a:solidFill>
                            <a:latin typeface="Cambria Math" panose="02040503050406030204" pitchFamily="18" charset="0"/>
                            <a:cs typeface="Times New Roman" panose="02020603050405020304" pitchFamily="18" charset="0"/>
                          </a:rPr>
                          <m:t>=</m:t>
                        </m:r>
                        <m:r>
                          <m:rPr>
                            <m:brk m:alnAt="24"/>
                          </m:rPr>
                          <a:rPr lang="en-US" sz="1700" i="1">
                            <a:solidFill>
                              <a:prstClr val="black"/>
                            </a:solidFill>
                            <a:latin typeface="Cambria Math" panose="02040503050406030204" pitchFamily="18" charset="0"/>
                            <a:cs typeface="Times New Roman" panose="02020603050405020304" pitchFamily="18" charset="0"/>
                          </a:rPr>
                          <m:t>0</m:t>
                        </m:r>
                      </m:sub>
                      <m:sup>
                        <m:r>
                          <a:rPr lang="en-US" sz="1700" i="1">
                            <a:solidFill>
                              <a:prstClr val="black"/>
                            </a:solidFill>
                            <a:latin typeface="Cambria Math" panose="02040503050406030204" pitchFamily="18" charset="0"/>
                            <a:cs typeface="Times New Roman" panose="02020603050405020304" pitchFamily="18" charset="0"/>
                          </a:rPr>
                          <m:t>𝑥</m:t>
                        </m:r>
                        <m:r>
                          <a:rPr lang="en-US" sz="1700" i="1">
                            <a:solidFill>
                              <a:prstClr val="black"/>
                            </a:solidFill>
                            <a:latin typeface="Cambria Math" panose="02040503050406030204" pitchFamily="18" charset="0"/>
                            <a:cs typeface="Times New Roman" panose="02020603050405020304" pitchFamily="18" charset="0"/>
                          </a:rPr>
                          <m:t>=</m:t>
                        </m:r>
                        <m:r>
                          <a:rPr lang="en-US" sz="1700" i="1">
                            <a:solidFill>
                              <a:prstClr val="black"/>
                            </a:solidFill>
                            <a:latin typeface="Cambria Math" panose="02040503050406030204" pitchFamily="18" charset="0"/>
                            <a:cs typeface="Times New Roman" panose="02020603050405020304" pitchFamily="18" charset="0"/>
                          </a:rPr>
                          <m:t>4</m:t>
                        </m:r>
                      </m:sup>
                      <m:e>
                        <m:d>
                          <m:dPr>
                            <m:ctrlPr>
                              <a:rPr lang="en-US" sz="1700" i="1" smtClean="0">
                                <a:solidFill>
                                  <a:prstClr val="black"/>
                                </a:solidFill>
                                <a:latin typeface="Cambria Math" panose="02040503050406030204" pitchFamily="18" charset="0"/>
                                <a:cs typeface="Times New Roman" panose="02020603050405020304" pitchFamily="18" charset="0"/>
                              </a:rPr>
                            </m:ctrlPr>
                          </m:dPr>
                          <m:e>
                            <m:r>
                              <a:rPr lang="en-US" sz="1700" b="0" i="1" smtClean="0">
                                <a:solidFill>
                                  <a:prstClr val="black"/>
                                </a:solidFill>
                                <a:latin typeface="Cambria Math" panose="02040503050406030204" pitchFamily="18" charset="0"/>
                                <a:cs typeface="Times New Roman" panose="02020603050405020304" pitchFamily="18" charset="0"/>
                              </a:rPr>
                              <m:t>4</m:t>
                            </m:r>
                            <m:r>
                              <a:rPr lang="en-US" sz="1700" b="0" i="1" smtClean="0">
                                <a:solidFill>
                                  <a:prstClr val="black"/>
                                </a:solidFill>
                                <a:latin typeface="Cambria Math" panose="02040503050406030204" pitchFamily="18" charset="0"/>
                                <a:cs typeface="Times New Roman" panose="02020603050405020304" pitchFamily="18" charset="0"/>
                              </a:rPr>
                              <m:t>𝑥</m:t>
                            </m:r>
                            <m:r>
                              <a:rPr lang="en-US" sz="1700" b="0" i="1"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b="0" i="1" smtClean="0">
                                        <a:solidFill>
                                          <a:prstClr val="black"/>
                                        </a:solidFill>
                                        <a:latin typeface="Cambria Math" panose="02040503050406030204" pitchFamily="18" charset="0"/>
                                        <a:cs typeface="Times New Roman" panose="02020603050405020304" pitchFamily="18" charset="0"/>
                                      </a:rPr>
                                      <m:t>4</m:t>
                                    </m:r>
                                  </m:sup>
                                </m:sSup>
                              </m:num>
                              <m:den>
                                <m:r>
                                  <a:rPr lang="en-US" sz="2000" b="0" i="1" smtClean="0">
                                    <a:solidFill>
                                      <a:prstClr val="black"/>
                                    </a:solidFill>
                                    <a:latin typeface="Cambria Math" panose="02040503050406030204" pitchFamily="18" charset="0"/>
                                    <a:cs typeface="Times New Roman" panose="02020603050405020304" pitchFamily="18" charset="0"/>
                                  </a:rPr>
                                  <m:t>16</m:t>
                                </m:r>
                              </m:den>
                            </m:f>
                          </m:e>
                        </m:d>
                        <m:r>
                          <a:rPr lang="en-US" sz="1700" i="1">
                            <a:solidFill>
                              <a:prstClr val="black"/>
                            </a:solidFill>
                            <a:latin typeface="Cambria Math" panose="02040503050406030204" pitchFamily="18" charset="0"/>
                            <a:cs typeface="Times New Roman" panose="02020603050405020304" pitchFamily="18" charset="0"/>
                          </a:rPr>
                          <m:t>𝑑𝑥</m:t>
                        </m:r>
                        <m:r>
                          <a:rPr lang="en-US" sz="1700" i="1">
                            <a:solidFill>
                              <a:prstClr val="black"/>
                            </a:solidFill>
                            <a:latin typeface="Cambria Math" panose="02040503050406030204" pitchFamily="18" charset="0"/>
                            <a:cs typeface="Times New Roman" panose="02020603050405020304" pitchFamily="18" charset="0"/>
                          </a:rPr>
                          <m:t> </m:t>
                        </m:r>
                      </m:e>
                    </m:nary>
                    <m:r>
                      <a:rPr lang="en-US" sz="2000" i="1">
                        <a:solidFill>
                          <a:prstClr val="black"/>
                        </a:solidFill>
                        <a:latin typeface="Cambria Math" panose="02040503050406030204" pitchFamily="18" charset="0"/>
                      </a:rPr>
                      <m:t>=</m:t>
                    </m:r>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rPr>
                          <m:t>2</m:t>
                        </m:r>
                      </m:den>
                    </m:f>
                    <m:sSubSup>
                      <m:sSubSupPr>
                        <m:ctrlPr>
                          <a:rPr lang="en-US" sz="1700" i="1">
                            <a:solidFill>
                              <a:prstClr val="black"/>
                            </a:solidFill>
                            <a:latin typeface="Cambria Math" panose="02040503050406030204" pitchFamily="18" charset="0"/>
                            <a:cs typeface="Times New Roman" panose="02020603050405020304" pitchFamily="18" charset="0"/>
                          </a:rPr>
                        </m:ctrlPr>
                      </m:sSubSupPr>
                      <m:e>
                        <m:d>
                          <m:dPr>
                            <m:ctrlPr>
                              <a:rPr lang="en-US" sz="1700" i="1">
                                <a:solidFill>
                                  <a:prstClr val="black"/>
                                </a:solidFill>
                                <a:latin typeface="Cambria Math" panose="02040503050406030204" pitchFamily="18" charset="0"/>
                                <a:cs typeface="Times New Roman" panose="02020603050405020304" pitchFamily="18" charset="0"/>
                              </a:rPr>
                            </m:ctrlPr>
                          </m:dPr>
                          <m:e>
                            <m:f>
                              <m:fPr>
                                <m:ctrlPr>
                                  <a:rPr lang="en-US" sz="1700" i="1">
                                    <a:solidFill>
                                      <a:prstClr val="black"/>
                                    </a:solidFill>
                                    <a:latin typeface="Cambria Math" panose="02040503050406030204" pitchFamily="18" charset="0"/>
                                    <a:cs typeface="Times New Roman" panose="02020603050405020304" pitchFamily="18" charset="0"/>
                                  </a:rPr>
                                </m:ctrlPr>
                              </m:fPr>
                              <m:num>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b="0" i="1" smtClean="0">
                                        <a:solidFill>
                                          <a:prstClr val="black"/>
                                        </a:solidFill>
                                        <a:latin typeface="Cambria Math" panose="02040503050406030204" pitchFamily="18" charset="0"/>
                                        <a:cs typeface="Times New Roman" panose="02020603050405020304" pitchFamily="18" charset="0"/>
                                      </a:rPr>
                                      <m:t>4</m:t>
                                    </m:r>
                                    <m:r>
                                      <a:rPr lang="en-US" sz="1700" b="0" i="1" smtClean="0">
                                        <a:solidFill>
                                          <a:prstClr val="black"/>
                                        </a:solidFill>
                                        <a:latin typeface="Cambria Math" panose="02040503050406030204" pitchFamily="18" charset="0"/>
                                        <a:cs typeface="Times New Roman" panose="02020603050405020304" pitchFamily="18" charset="0"/>
                                      </a:rPr>
                                      <m:t>𝑥</m:t>
                                    </m:r>
                                  </m:e>
                                  <m:sup>
                                    <m:r>
                                      <a:rPr lang="en-US" sz="1700" i="1">
                                        <a:solidFill>
                                          <a:prstClr val="black"/>
                                        </a:solidFill>
                                        <a:latin typeface="Cambria Math" panose="02040503050406030204" pitchFamily="18" charset="0"/>
                                        <a:cs typeface="Times New Roman" panose="02020603050405020304" pitchFamily="18" charset="0"/>
                                      </a:rPr>
                                      <m:t>2</m:t>
                                    </m:r>
                                  </m:sup>
                                </m:sSup>
                              </m:num>
                              <m:den>
                                <m:r>
                                  <a:rPr lang="en-US" sz="1700" i="1">
                                    <a:solidFill>
                                      <a:prstClr val="black"/>
                                    </a:solidFill>
                                    <a:latin typeface="Cambria Math" panose="02040503050406030204" pitchFamily="18" charset="0"/>
                                    <a:cs typeface="Times New Roman" panose="02020603050405020304" pitchFamily="18" charset="0"/>
                                  </a:rPr>
                                  <m:t>2</m:t>
                                </m:r>
                              </m:den>
                            </m:f>
                            <m:r>
                              <a:rPr lang="en-US" sz="1700" b="0" i="1" smtClean="0">
                                <a:solidFill>
                                  <a:prstClr val="black"/>
                                </a:solidFill>
                                <a:latin typeface="Cambria Math" panose="02040503050406030204" pitchFamily="18" charset="0"/>
                                <a:cs typeface="Times New Roman" panose="02020603050405020304" pitchFamily="18" charset="0"/>
                              </a:rPr>
                              <m:t>−</m:t>
                            </m:r>
                            <m:f>
                              <m:fPr>
                                <m:ctrlPr>
                                  <a:rPr lang="en-US" sz="1700" i="1">
                                    <a:solidFill>
                                      <a:prstClr val="black"/>
                                    </a:solidFill>
                                    <a:latin typeface="Cambria Math" panose="02040503050406030204" pitchFamily="18" charset="0"/>
                                    <a:cs typeface="Times New Roman" panose="02020603050405020304" pitchFamily="18" charset="0"/>
                                  </a:rPr>
                                </m:ctrlPr>
                              </m:fPr>
                              <m:num>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i="1">
                                        <a:solidFill>
                                          <a:prstClr val="black"/>
                                        </a:solidFill>
                                        <a:latin typeface="Cambria Math" panose="02040503050406030204" pitchFamily="18" charset="0"/>
                                        <a:cs typeface="Times New Roman" panose="02020603050405020304" pitchFamily="18" charset="0"/>
                                      </a:rPr>
                                      <m:t>𝑥</m:t>
                                    </m:r>
                                  </m:e>
                                  <m:sup>
                                    <m:r>
                                      <a:rPr lang="en-US" sz="1700" b="0" i="1" smtClean="0">
                                        <a:solidFill>
                                          <a:prstClr val="black"/>
                                        </a:solidFill>
                                        <a:latin typeface="Cambria Math" panose="02040503050406030204" pitchFamily="18" charset="0"/>
                                        <a:cs typeface="Times New Roman" panose="02020603050405020304" pitchFamily="18" charset="0"/>
                                      </a:rPr>
                                      <m:t>5</m:t>
                                    </m:r>
                                  </m:sup>
                                </m:sSup>
                              </m:num>
                              <m:den>
                                <m:r>
                                  <a:rPr lang="en-US" sz="1700" b="0" i="1" smtClean="0">
                                    <a:solidFill>
                                      <a:prstClr val="black"/>
                                    </a:solidFill>
                                    <a:latin typeface="Cambria Math" panose="02040503050406030204" pitchFamily="18" charset="0"/>
                                    <a:cs typeface="Times New Roman" panose="02020603050405020304" pitchFamily="18" charset="0"/>
                                  </a:rPr>
                                  <m:t>16</m:t>
                                </m:r>
                                <m:r>
                                  <a:rPr lang="en-US" sz="1700" b="0" i="1" smtClean="0">
                                    <a:solidFill>
                                      <a:prstClr val="black"/>
                                    </a:solidFill>
                                    <a:latin typeface="Cambria Math" panose="02040503050406030204" pitchFamily="18" charset="0"/>
                                    <a:cs typeface="Times New Roman" panose="02020603050405020304" pitchFamily="18" charset="0"/>
                                  </a:rPr>
                                  <m:t>(</m:t>
                                </m:r>
                                <m:r>
                                  <a:rPr lang="en-US" sz="1700" b="0" i="1" smtClean="0">
                                    <a:solidFill>
                                      <a:prstClr val="black"/>
                                    </a:solidFill>
                                    <a:latin typeface="Cambria Math" panose="02040503050406030204" pitchFamily="18" charset="0"/>
                                    <a:cs typeface="Times New Roman" panose="02020603050405020304" pitchFamily="18" charset="0"/>
                                  </a:rPr>
                                  <m:t>5</m:t>
                                </m:r>
                                <m:r>
                                  <a:rPr lang="en-US" sz="1700" b="0" i="1" smtClean="0">
                                    <a:solidFill>
                                      <a:prstClr val="black"/>
                                    </a:solidFill>
                                    <a:latin typeface="Cambria Math" panose="02040503050406030204" pitchFamily="18" charset="0"/>
                                    <a:cs typeface="Times New Roman" panose="02020603050405020304" pitchFamily="18" charset="0"/>
                                  </a:rPr>
                                  <m:t>)</m:t>
                                </m:r>
                              </m:den>
                            </m:f>
                          </m:e>
                        </m:d>
                      </m:e>
                      <m:sub>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1700" b="0" i="1" smtClean="0">
                            <a:solidFill>
                              <a:prstClr val="black"/>
                            </a:solidFill>
                            <a:latin typeface="Cambria Math" panose="02040503050406030204" pitchFamily="18" charset="0"/>
                            <a:cs typeface="Times New Roman" panose="02020603050405020304" pitchFamily="18" charset="0"/>
                          </a:rPr>
                          <m:t>4</m:t>
                        </m:r>
                      </m:sup>
                    </m:sSubSup>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solidFill>
                          <a:prstClr val="black"/>
                        </a:solidFill>
                        <a:latin typeface="Cambria Math" panose="02040503050406030204" pitchFamily="18" charset="0"/>
                      </a:rPr>
                      <m:t> </m:t>
                    </m:r>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rPr>
                          <m:t>2</m:t>
                        </m:r>
                      </m:den>
                    </m:f>
                    <m:sSubSup>
                      <m:sSubSupPr>
                        <m:ctrlPr>
                          <a:rPr lang="en-US" sz="1700" i="1">
                            <a:solidFill>
                              <a:prstClr val="black"/>
                            </a:solidFill>
                            <a:latin typeface="Cambria Math" panose="02040503050406030204" pitchFamily="18" charset="0"/>
                            <a:cs typeface="Times New Roman" panose="02020603050405020304" pitchFamily="18" charset="0"/>
                          </a:rPr>
                        </m:ctrlPr>
                      </m:sSubSupPr>
                      <m:e>
                        <m:d>
                          <m:dPr>
                            <m:ctrlPr>
                              <a:rPr lang="en-US" sz="1700" i="1">
                                <a:solidFill>
                                  <a:prstClr val="black"/>
                                </a:solidFill>
                                <a:latin typeface="Cambria Math" panose="02040503050406030204" pitchFamily="18" charset="0"/>
                                <a:cs typeface="Times New Roman" panose="02020603050405020304" pitchFamily="18" charset="0"/>
                              </a:rPr>
                            </m:ctrlPr>
                          </m:dPr>
                          <m:e>
                            <m:sSup>
                              <m:sSupPr>
                                <m:ctrlPr>
                                  <a:rPr lang="en-US" sz="1700" i="1" smtClean="0">
                                    <a:solidFill>
                                      <a:prstClr val="black"/>
                                    </a:solidFill>
                                    <a:latin typeface="Cambria Math" panose="02040503050406030204" pitchFamily="18" charset="0"/>
                                    <a:cs typeface="Times New Roman" panose="02020603050405020304" pitchFamily="18" charset="0"/>
                                  </a:rPr>
                                </m:ctrlPr>
                              </m:sSupPr>
                              <m:e>
                                <m:r>
                                  <a:rPr lang="en-US" sz="1700" b="0" i="1" smtClean="0">
                                    <a:solidFill>
                                      <a:prstClr val="black"/>
                                    </a:solidFill>
                                    <a:latin typeface="Cambria Math" panose="02040503050406030204" pitchFamily="18" charset="0"/>
                                    <a:cs typeface="Times New Roman" panose="02020603050405020304" pitchFamily="18" charset="0"/>
                                  </a:rPr>
                                  <m:t>2</m:t>
                                </m:r>
                                <m:r>
                                  <a:rPr lang="en-US" sz="1700" i="1">
                                    <a:solidFill>
                                      <a:prstClr val="black"/>
                                    </a:solidFill>
                                    <a:latin typeface="Cambria Math" panose="02040503050406030204" pitchFamily="18" charset="0"/>
                                    <a:cs typeface="Times New Roman" panose="02020603050405020304" pitchFamily="18" charset="0"/>
                                  </a:rPr>
                                  <m:t>𝑥</m:t>
                                </m:r>
                              </m:e>
                              <m:sup>
                                <m:r>
                                  <a:rPr lang="en-US" sz="1700" i="1">
                                    <a:solidFill>
                                      <a:prstClr val="black"/>
                                    </a:solidFill>
                                    <a:latin typeface="Cambria Math" panose="02040503050406030204" pitchFamily="18" charset="0"/>
                                    <a:cs typeface="Times New Roman" panose="02020603050405020304" pitchFamily="18" charset="0"/>
                                  </a:rPr>
                                  <m:t>2</m:t>
                                </m:r>
                              </m:sup>
                            </m:sSup>
                            <m:r>
                              <a:rPr lang="en-US" sz="1700" i="1">
                                <a:solidFill>
                                  <a:prstClr val="black"/>
                                </a:solidFill>
                                <a:latin typeface="Cambria Math" panose="02040503050406030204" pitchFamily="18" charset="0"/>
                                <a:cs typeface="Times New Roman" panose="02020603050405020304" pitchFamily="18" charset="0"/>
                              </a:rPr>
                              <m:t>−</m:t>
                            </m:r>
                            <m:f>
                              <m:fPr>
                                <m:ctrlPr>
                                  <a:rPr lang="en-US" sz="1700" i="1">
                                    <a:solidFill>
                                      <a:prstClr val="black"/>
                                    </a:solidFill>
                                    <a:latin typeface="Cambria Math" panose="02040503050406030204" pitchFamily="18" charset="0"/>
                                    <a:cs typeface="Times New Roman" panose="02020603050405020304" pitchFamily="18" charset="0"/>
                                  </a:rPr>
                                </m:ctrlPr>
                              </m:fPr>
                              <m:num>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i="1">
                                        <a:solidFill>
                                          <a:prstClr val="black"/>
                                        </a:solidFill>
                                        <a:latin typeface="Cambria Math" panose="02040503050406030204" pitchFamily="18" charset="0"/>
                                        <a:cs typeface="Times New Roman" panose="02020603050405020304" pitchFamily="18" charset="0"/>
                                      </a:rPr>
                                      <m:t>𝑥</m:t>
                                    </m:r>
                                  </m:e>
                                  <m:sup>
                                    <m:r>
                                      <a:rPr lang="en-US" sz="1700" i="1">
                                        <a:solidFill>
                                          <a:prstClr val="black"/>
                                        </a:solidFill>
                                        <a:latin typeface="Cambria Math" panose="02040503050406030204" pitchFamily="18" charset="0"/>
                                        <a:cs typeface="Times New Roman" panose="02020603050405020304" pitchFamily="18" charset="0"/>
                                      </a:rPr>
                                      <m:t>5</m:t>
                                    </m:r>
                                  </m:sup>
                                </m:sSup>
                              </m:num>
                              <m:den>
                                <m:r>
                                  <a:rPr lang="en-US" sz="1700" b="0" i="1" smtClean="0">
                                    <a:solidFill>
                                      <a:prstClr val="black"/>
                                    </a:solidFill>
                                    <a:latin typeface="Cambria Math" panose="02040503050406030204" pitchFamily="18" charset="0"/>
                                    <a:cs typeface="Times New Roman" panose="02020603050405020304" pitchFamily="18" charset="0"/>
                                  </a:rPr>
                                  <m:t>80</m:t>
                                </m:r>
                              </m:den>
                            </m:f>
                          </m:e>
                        </m:d>
                      </m:e>
                      <m:sub>
                        <m:r>
                          <a:rPr lang="en-US" sz="2000" i="1">
                            <a:solidFill>
                              <a:prstClr val="black"/>
                            </a:solidFill>
                            <a:latin typeface="Cambria Math" panose="02040503050406030204" pitchFamily="18" charset="0"/>
                            <a:cs typeface="Times New Roman" panose="02020603050405020304" pitchFamily="18" charset="0"/>
                          </a:rPr>
                          <m:t>0</m:t>
                        </m:r>
                      </m:sub>
                      <m:sup>
                        <m:r>
                          <a:rPr lang="en-US" sz="1700" i="1">
                            <a:solidFill>
                              <a:prstClr val="black"/>
                            </a:solidFill>
                            <a:latin typeface="Cambria Math" panose="02040503050406030204" pitchFamily="18" charset="0"/>
                            <a:cs typeface="Times New Roman" panose="02020603050405020304" pitchFamily="18" charset="0"/>
                          </a:rPr>
                          <m:t>4</m:t>
                        </m:r>
                      </m:sup>
                    </m:sSubSup>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rPr>
                          <m:t>2</m:t>
                        </m:r>
                      </m:den>
                    </m:f>
                    <m:d>
                      <m:dPr>
                        <m:ctrlPr>
                          <a:rPr lang="en-US" sz="2000" i="1" smtClean="0">
                            <a:solidFill>
                              <a:prstClr val="black"/>
                            </a:solidFill>
                            <a:latin typeface="Cambria Math" panose="02040503050406030204" pitchFamily="18" charset="0"/>
                          </a:rPr>
                        </m:ctrlPr>
                      </m:dPr>
                      <m:e>
                        <m:r>
                          <a:rPr lang="en-US" sz="2000" b="0" i="1" smtClean="0">
                            <a:solidFill>
                              <a:prstClr val="black"/>
                            </a:solidFill>
                            <a:latin typeface="Cambria Math" panose="02040503050406030204" pitchFamily="18" charset="0"/>
                          </a:rPr>
                          <m:t>32</m:t>
                        </m:r>
                        <m:r>
                          <a:rPr lang="en-US" sz="2000" b="0" i="1" smtClean="0">
                            <a:solidFill>
                              <a:prstClr val="black"/>
                            </a:solidFill>
                            <a:latin typeface="Cambria Math" panose="02040503050406030204" pitchFamily="18" charset="0"/>
                          </a:rPr>
                          <m:t>−</m:t>
                        </m:r>
                        <m:f>
                          <m:fPr>
                            <m:ctrlPr>
                              <a:rPr lang="en-US" sz="2000" b="0" i="1" smtClean="0">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64</m:t>
                            </m:r>
                          </m:num>
                          <m:den>
                            <m:r>
                              <a:rPr lang="en-US" sz="2000" b="0" i="1" smtClean="0">
                                <a:solidFill>
                                  <a:prstClr val="black"/>
                                </a:solidFill>
                                <a:latin typeface="Cambria Math" panose="02040503050406030204" pitchFamily="18" charset="0"/>
                              </a:rPr>
                              <m:t>5</m:t>
                            </m:r>
                          </m:den>
                        </m:f>
                      </m:e>
                    </m:d>
                  </m:oMath>
                </a14:m>
                <a:r>
                  <a:rPr lang="en-IN" sz="2000" dirty="0" smtClean="0">
                    <a:latin typeface="Times New Roman" panose="02020603050405020304" pitchFamily="18" charset="0"/>
                    <a:cs typeface="Times New Roman" panose="02020603050405020304" pitchFamily="18" charset="0"/>
                  </a:rPr>
                  <a:t> </a:t>
                </a: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rPr>
                          <m:t>2</m:t>
                        </m:r>
                      </m:den>
                    </m:f>
                    <m:d>
                      <m:dPr>
                        <m:ctrlPr>
                          <a:rPr lang="en-US" sz="2000" i="1" smtClean="0">
                            <a:solidFill>
                              <a:prstClr val="black"/>
                            </a:solidFill>
                            <a:latin typeface="Cambria Math" panose="02040503050406030204" pitchFamily="18" charset="0"/>
                          </a:rPr>
                        </m:ctrlPr>
                      </m:dPr>
                      <m:e>
                        <m:f>
                          <m:fPr>
                            <m:ctrlPr>
                              <a:rPr lang="en-US" sz="2000" i="1" smtClean="0">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160</m:t>
                            </m:r>
                            <m:r>
                              <a:rPr lang="en-US" sz="2000" b="0" i="1" smtClean="0">
                                <a:solidFill>
                                  <a:prstClr val="black"/>
                                </a:solidFill>
                                <a:latin typeface="Cambria Math" panose="02040503050406030204" pitchFamily="18" charset="0"/>
                              </a:rPr>
                              <m:t>−</m:t>
                            </m:r>
                            <m:r>
                              <a:rPr lang="en-US" sz="2000" b="0" i="1" smtClean="0">
                                <a:solidFill>
                                  <a:prstClr val="black"/>
                                </a:solidFill>
                                <a:latin typeface="Cambria Math" panose="02040503050406030204" pitchFamily="18" charset="0"/>
                              </a:rPr>
                              <m:t>64</m:t>
                            </m:r>
                          </m:num>
                          <m:den>
                            <m:r>
                              <a:rPr lang="en-US" sz="2000" b="0" i="1" smtClean="0">
                                <a:solidFill>
                                  <a:prstClr val="black"/>
                                </a:solidFill>
                                <a:latin typeface="Cambria Math" panose="02040503050406030204" pitchFamily="18" charset="0"/>
                              </a:rPr>
                              <m:t>5</m:t>
                            </m:r>
                          </m:den>
                        </m:f>
                      </m:e>
                    </m:d>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solidFill>
                          <a:prstClr val="black"/>
                        </a:solidFill>
                        <a:latin typeface="Cambria Math" panose="02040503050406030204" pitchFamily="18" charset="0"/>
                      </a:rPr>
                      <m:t> </m:t>
                    </m:r>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4</m:t>
                        </m:r>
                        <m:r>
                          <a:rPr lang="en-US" sz="2000" b="0" i="1" smtClean="0">
                            <a:solidFill>
                              <a:prstClr val="black"/>
                            </a:solidFill>
                            <a:latin typeface="Cambria Math" panose="02040503050406030204" pitchFamily="18" charset="0"/>
                          </a:rPr>
                          <m:t>8</m:t>
                        </m:r>
                      </m:num>
                      <m:den>
                        <m:r>
                          <a:rPr lang="en-US" sz="2000" i="1">
                            <a:solidFill>
                              <a:prstClr val="black"/>
                            </a:solidFill>
                            <a:latin typeface="Cambria Math" panose="02040503050406030204" pitchFamily="18" charset="0"/>
                          </a:rPr>
                          <m:t>5</m:t>
                        </m:r>
                      </m:den>
                    </m:f>
                    <m:r>
                      <a:rPr lang="en-US" sz="2000" b="0" i="0" smtClean="0">
                        <a:solidFill>
                          <a:prstClr val="black"/>
                        </a:solidFill>
                        <a:latin typeface="Cambria Math" panose="02040503050406030204" pitchFamily="18" charset="0"/>
                      </a:rPr>
                      <m:t> .</m:t>
                    </m:r>
                  </m:oMath>
                </a14:m>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1127" y="585473"/>
                <a:ext cx="10965873" cy="5763491"/>
              </a:xfrm>
              <a:blipFill>
                <a:blip r:embed="rId3"/>
                <a:stretch>
                  <a:fillRect l="-556" t="-1481"/>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776341989"/>
              </p:ext>
            </p:extLst>
          </p:nvPr>
        </p:nvGraphicFramePr>
        <p:xfrm>
          <a:off x="1736436" y="1154545"/>
          <a:ext cx="1274619" cy="452887"/>
        </p:xfrm>
        <a:graphic>
          <a:graphicData uri="http://schemas.openxmlformats.org/presentationml/2006/ole">
            <mc:AlternateContent xmlns:mc="http://schemas.openxmlformats.org/markup-compatibility/2006">
              <mc:Choice xmlns:v="urn:schemas-microsoft-com:vml" Requires="v">
                <p:oleObj spid="_x0000_s22943" name="Equation" r:id="rId4" imgW="571320" imgH="368280" progId="Equation.DSMT4">
                  <p:embed/>
                </p:oleObj>
              </mc:Choice>
              <mc:Fallback>
                <p:oleObj name="Equation" r:id="rId4" imgW="571320" imgH="368280" progId="Equation.DSMT4">
                  <p:embed/>
                  <p:pic>
                    <p:nvPicPr>
                      <p:cNvPr id="0" name=""/>
                      <p:cNvPicPr/>
                      <p:nvPr/>
                    </p:nvPicPr>
                    <p:blipFill>
                      <a:blip r:embed="rId5"/>
                      <a:stretch>
                        <a:fillRect/>
                      </a:stretch>
                    </p:blipFill>
                    <p:spPr>
                      <a:xfrm>
                        <a:off x="1736436" y="1154545"/>
                        <a:ext cx="1274619" cy="452887"/>
                      </a:xfrm>
                      <a:prstGeom prst="rect">
                        <a:avLst/>
                      </a:prstGeom>
                    </p:spPr>
                  </p:pic>
                </p:oleObj>
              </mc:Fallback>
            </mc:AlternateContent>
          </a:graphicData>
        </a:graphic>
      </p:graphicFrame>
      <p:grpSp>
        <p:nvGrpSpPr>
          <p:cNvPr id="8" name="object 87"/>
          <p:cNvGrpSpPr/>
          <p:nvPr/>
        </p:nvGrpSpPr>
        <p:grpSpPr>
          <a:xfrm>
            <a:off x="8654472" y="1840984"/>
            <a:ext cx="2364509" cy="1626235"/>
            <a:chOff x="4339386" y="1840984"/>
            <a:chExt cx="1838214" cy="1626235"/>
          </a:xfrm>
        </p:grpSpPr>
        <p:sp>
          <p:nvSpPr>
            <p:cNvPr id="9" name="object 88"/>
            <p:cNvSpPr/>
            <p:nvPr/>
          </p:nvSpPr>
          <p:spPr>
            <a:xfrm>
              <a:off x="4653623" y="2915251"/>
              <a:ext cx="1483995" cy="0"/>
            </a:xfrm>
            <a:custGeom>
              <a:avLst/>
              <a:gdLst/>
              <a:ahLst/>
              <a:cxnLst/>
              <a:rect l="l" t="t" r="r" b="b"/>
              <a:pathLst>
                <a:path w="1483995">
                  <a:moveTo>
                    <a:pt x="0" y="0"/>
                  </a:moveTo>
                  <a:lnTo>
                    <a:pt x="1483652" y="0"/>
                  </a:lnTo>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0" name="object 89"/>
            <p:cNvSpPr/>
            <p:nvPr/>
          </p:nvSpPr>
          <p:spPr>
            <a:xfrm>
              <a:off x="6116006" y="2896697"/>
              <a:ext cx="61594" cy="37465"/>
            </a:xfrm>
            <a:custGeom>
              <a:avLst/>
              <a:gdLst/>
              <a:ahLst/>
              <a:cxnLst/>
              <a:rect l="l" t="t" r="r" b="b"/>
              <a:pathLst>
                <a:path w="61595" h="37464">
                  <a:moveTo>
                    <a:pt x="0" y="0"/>
                  </a:moveTo>
                  <a:lnTo>
                    <a:pt x="4929" y="9259"/>
                  </a:lnTo>
                  <a:lnTo>
                    <a:pt x="6572" y="18556"/>
                  </a:lnTo>
                  <a:lnTo>
                    <a:pt x="4929" y="27855"/>
                  </a:lnTo>
                  <a:lnTo>
                    <a:pt x="0" y="37122"/>
                  </a:lnTo>
                  <a:lnTo>
                    <a:pt x="61442" y="18554"/>
                  </a:lnTo>
                  <a:lnTo>
                    <a:pt x="0"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1" name="object 90"/>
            <p:cNvSpPr/>
            <p:nvPr/>
          </p:nvSpPr>
          <p:spPr>
            <a:xfrm>
              <a:off x="5110373" y="1887194"/>
              <a:ext cx="0" cy="1485265"/>
            </a:xfrm>
            <a:custGeom>
              <a:avLst/>
              <a:gdLst/>
              <a:ahLst/>
              <a:cxnLst/>
              <a:rect l="l" t="t" r="r" b="b"/>
              <a:pathLst>
                <a:path h="1485264">
                  <a:moveTo>
                    <a:pt x="0" y="1484807"/>
                  </a:moveTo>
                  <a:lnTo>
                    <a:pt x="0" y="0"/>
                  </a:lnTo>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2" name="object 91"/>
            <p:cNvSpPr/>
            <p:nvPr/>
          </p:nvSpPr>
          <p:spPr>
            <a:xfrm>
              <a:off x="5091805" y="1847016"/>
              <a:ext cx="37465" cy="61594"/>
            </a:xfrm>
            <a:custGeom>
              <a:avLst/>
              <a:gdLst/>
              <a:ahLst/>
              <a:cxnLst/>
              <a:rect l="l" t="t" r="r" b="b"/>
              <a:pathLst>
                <a:path w="37464" h="61594">
                  <a:moveTo>
                    <a:pt x="18567" y="0"/>
                  </a:moveTo>
                  <a:lnTo>
                    <a:pt x="0" y="61455"/>
                  </a:lnTo>
                  <a:lnTo>
                    <a:pt x="9267" y="56518"/>
                  </a:lnTo>
                  <a:lnTo>
                    <a:pt x="18567" y="54873"/>
                  </a:lnTo>
                  <a:lnTo>
                    <a:pt x="27867" y="56518"/>
                  </a:lnTo>
                  <a:lnTo>
                    <a:pt x="37134" y="61455"/>
                  </a:lnTo>
                  <a:lnTo>
                    <a:pt x="18567" y="0"/>
                  </a:lnTo>
                  <a:close/>
                </a:path>
              </a:pathLst>
            </a:custGeom>
            <a:solidFill>
              <a:srgbClr val="231F2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3" name="object 92"/>
            <p:cNvSpPr/>
            <p:nvPr/>
          </p:nvSpPr>
          <p:spPr>
            <a:xfrm>
              <a:off x="4339386" y="1840984"/>
              <a:ext cx="1759585" cy="1626235"/>
            </a:xfrm>
            <a:custGeom>
              <a:avLst/>
              <a:gdLst/>
              <a:ahLst/>
              <a:cxnLst/>
              <a:rect l="l" t="t" r="r" b="b"/>
              <a:pathLst>
                <a:path w="1759585" h="1626235">
                  <a:moveTo>
                    <a:pt x="0" y="0"/>
                  </a:moveTo>
                  <a:lnTo>
                    <a:pt x="17103" y="61322"/>
                  </a:lnTo>
                  <a:lnTo>
                    <a:pt x="34799" y="121477"/>
                  </a:lnTo>
                  <a:lnTo>
                    <a:pt x="53088" y="180400"/>
                  </a:lnTo>
                  <a:lnTo>
                    <a:pt x="71970" y="238027"/>
                  </a:lnTo>
                  <a:lnTo>
                    <a:pt x="91444" y="294297"/>
                  </a:lnTo>
                  <a:lnTo>
                    <a:pt x="111511" y="349144"/>
                  </a:lnTo>
                  <a:lnTo>
                    <a:pt x="132171" y="402507"/>
                  </a:lnTo>
                  <a:lnTo>
                    <a:pt x="153424" y="454321"/>
                  </a:lnTo>
                  <a:lnTo>
                    <a:pt x="175269" y="504524"/>
                  </a:lnTo>
                  <a:lnTo>
                    <a:pt x="197707" y="553051"/>
                  </a:lnTo>
                  <a:lnTo>
                    <a:pt x="220739" y="599840"/>
                  </a:lnTo>
                  <a:lnTo>
                    <a:pt x="244363" y="644827"/>
                  </a:lnTo>
                  <a:lnTo>
                    <a:pt x="268579" y="687949"/>
                  </a:lnTo>
                  <a:lnTo>
                    <a:pt x="293389" y="729143"/>
                  </a:lnTo>
                  <a:lnTo>
                    <a:pt x="318792" y="768345"/>
                  </a:lnTo>
                  <a:lnTo>
                    <a:pt x="344787" y="805491"/>
                  </a:lnTo>
                  <a:lnTo>
                    <a:pt x="371376" y="840520"/>
                  </a:lnTo>
                  <a:lnTo>
                    <a:pt x="398557" y="873366"/>
                  </a:lnTo>
                  <a:lnTo>
                    <a:pt x="426332" y="903967"/>
                  </a:lnTo>
                  <a:lnTo>
                    <a:pt x="454699" y="932259"/>
                  </a:lnTo>
                  <a:lnTo>
                    <a:pt x="483659" y="958180"/>
                  </a:lnTo>
                  <a:lnTo>
                    <a:pt x="543359" y="1002652"/>
                  </a:lnTo>
                  <a:lnTo>
                    <a:pt x="605431" y="1036877"/>
                  </a:lnTo>
                  <a:lnTo>
                    <a:pt x="669876" y="1060347"/>
                  </a:lnTo>
                  <a:lnTo>
                    <a:pt x="736693" y="1072557"/>
                  </a:lnTo>
                  <a:lnTo>
                    <a:pt x="770991" y="1074280"/>
                  </a:lnTo>
                </a:path>
                <a:path w="1759585" h="1626235">
                  <a:moveTo>
                    <a:pt x="1541970" y="0"/>
                  </a:moveTo>
                  <a:lnTo>
                    <a:pt x="1524866" y="61322"/>
                  </a:lnTo>
                  <a:lnTo>
                    <a:pt x="1507170" y="121477"/>
                  </a:lnTo>
                  <a:lnTo>
                    <a:pt x="1488881" y="180400"/>
                  </a:lnTo>
                  <a:lnTo>
                    <a:pt x="1470000" y="238027"/>
                  </a:lnTo>
                  <a:lnTo>
                    <a:pt x="1450525" y="294297"/>
                  </a:lnTo>
                  <a:lnTo>
                    <a:pt x="1430458" y="349144"/>
                  </a:lnTo>
                  <a:lnTo>
                    <a:pt x="1409798" y="402507"/>
                  </a:lnTo>
                  <a:lnTo>
                    <a:pt x="1388546" y="454321"/>
                  </a:lnTo>
                  <a:lnTo>
                    <a:pt x="1366700" y="504524"/>
                  </a:lnTo>
                  <a:lnTo>
                    <a:pt x="1344262" y="553051"/>
                  </a:lnTo>
                  <a:lnTo>
                    <a:pt x="1321231" y="599840"/>
                  </a:lnTo>
                  <a:lnTo>
                    <a:pt x="1297607" y="644827"/>
                  </a:lnTo>
                  <a:lnTo>
                    <a:pt x="1273390" y="687949"/>
                  </a:lnTo>
                  <a:lnTo>
                    <a:pt x="1248580" y="729143"/>
                  </a:lnTo>
                  <a:lnTo>
                    <a:pt x="1223178" y="768345"/>
                  </a:lnTo>
                  <a:lnTo>
                    <a:pt x="1197182" y="805491"/>
                  </a:lnTo>
                  <a:lnTo>
                    <a:pt x="1170594" y="840520"/>
                  </a:lnTo>
                  <a:lnTo>
                    <a:pt x="1143412" y="873366"/>
                  </a:lnTo>
                  <a:lnTo>
                    <a:pt x="1115638" y="903967"/>
                  </a:lnTo>
                  <a:lnTo>
                    <a:pt x="1087270" y="932259"/>
                  </a:lnTo>
                  <a:lnTo>
                    <a:pt x="1058310" y="958180"/>
                  </a:lnTo>
                  <a:lnTo>
                    <a:pt x="998610" y="1002652"/>
                  </a:lnTo>
                  <a:lnTo>
                    <a:pt x="936538" y="1036877"/>
                  </a:lnTo>
                  <a:lnTo>
                    <a:pt x="872094" y="1060347"/>
                  </a:lnTo>
                  <a:lnTo>
                    <a:pt x="805277" y="1072557"/>
                  </a:lnTo>
                  <a:lnTo>
                    <a:pt x="770978" y="1074280"/>
                  </a:lnTo>
                </a:path>
                <a:path w="1759585" h="1626235">
                  <a:moveTo>
                    <a:pt x="1536345" y="1625797"/>
                  </a:moveTo>
                  <a:lnTo>
                    <a:pt x="1464992" y="1606076"/>
                  </a:lnTo>
                  <a:lnTo>
                    <a:pt x="1412816" y="1590012"/>
                  </a:lnTo>
                  <a:lnTo>
                    <a:pt x="1362064" y="1573015"/>
                  </a:lnTo>
                  <a:lnTo>
                    <a:pt x="1312817" y="1555101"/>
                  </a:lnTo>
                  <a:lnTo>
                    <a:pt x="1265157" y="1536286"/>
                  </a:lnTo>
                  <a:lnTo>
                    <a:pt x="1219169" y="1516584"/>
                  </a:lnTo>
                  <a:lnTo>
                    <a:pt x="1174933" y="1496013"/>
                  </a:lnTo>
                  <a:lnTo>
                    <a:pt x="1132533" y="1474587"/>
                  </a:lnTo>
                  <a:lnTo>
                    <a:pt x="1092050" y="1452323"/>
                  </a:lnTo>
                  <a:lnTo>
                    <a:pt x="1053567" y="1429236"/>
                  </a:lnTo>
                  <a:lnTo>
                    <a:pt x="1017167" y="1405342"/>
                  </a:lnTo>
                  <a:lnTo>
                    <a:pt x="982932" y="1380657"/>
                  </a:lnTo>
                  <a:lnTo>
                    <a:pt x="950944" y="1355197"/>
                  </a:lnTo>
                  <a:lnTo>
                    <a:pt x="921287" y="1328978"/>
                  </a:lnTo>
                  <a:lnTo>
                    <a:pt x="894041" y="1302015"/>
                  </a:lnTo>
                  <a:lnTo>
                    <a:pt x="847116" y="1245920"/>
                  </a:lnTo>
                  <a:lnTo>
                    <a:pt x="810829" y="1187040"/>
                  </a:lnTo>
                  <a:lnTo>
                    <a:pt x="785839" y="1125501"/>
                  </a:lnTo>
                  <a:lnTo>
                    <a:pt x="772805" y="1061430"/>
                  </a:lnTo>
                  <a:lnTo>
                    <a:pt x="770978" y="1028484"/>
                  </a:lnTo>
                </a:path>
                <a:path w="1759585" h="1626235">
                  <a:moveTo>
                    <a:pt x="1759356" y="185470"/>
                  </a:moveTo>
                  <a:lnTo>
                    <a:pt x="1699364" y="205667"/>
                  </a:lnTo>
                  <a:lnTo>
                    <a:pt x="1640702" y="226856"/>
                  </a:lnTo>
                  <a:lnTo>
                    <a:pt x="1583429" y="248999"/>
                  </a:lnTo>
                  <a:lnTo>
                    <a:pt x="1527601" y="272053"/>
                  </a:lnTo>
                  <a:lnTo>
                    <a:pt x="1473278" y="295981"/>
                  </a:lnTo>
                  <a:lnTo>
                    <a:pt x="1420516" y="320743"/>
                  </a:lnTo>
                  <a:lnTo>
                    <a:pt x="1369374" y="346297"/>
                  </a:lnTo>
                  <a:lnTo>
                    <a:pt x="1319909" y="372605"/>
                  </a:lnTo>
                  <a:lnTo>
                    <a:pt x="1272179" y="399626"/>
                  </a:lnTo>
                  <a:lnTo>
                    <a:pt x="1226242" y="427321"/>
                  </a:lnTo>
                  <a:lnTo>
                    <a:pt x="1182156" y="455649"/>
                  </a:lnTo>
                  <a:lnTo>
                    <a:pt x="1139978" y="484572"/>
                  </a:lnTo>
                  <a:lnTo>
                    <a:pt x="1099767" y="514049"/>
                  </a:lnTo>
                  <a:lnTo>
                    <a:pt x="1061580" y="544040"/>
                  </a:lnTo>
                  <a:lnTo>
                    <a:pt x="1025474" y="574505"/>
                  </a:lnTo>
                  <a:lnTo>
                    <a:pt x="991509" y="605404"/>
                  </a:lnTo>
                  <a:lnTo>
                    <a:pt x="959741" y="636699"/>
                  </a:lnTo>
                  <a:lnTo>
                    <a:pt x="930229" y="668348"/>
                  </a:lnTo>
                  <a:lnTo>
                    <a:pt x="903029" y="700312"/>
                  </a:lnTo>
                  <a:lnTo>
                    <a:pt x="878201" y="732550"/>
                  </a:lnTo>
                  <a:lnTo>
                    <a:pt x="855801" y="765024"/>
                  </a:lnTo>
                  <a:lnTo>
                    <a:pt x="835888" y="797694"/>
                  </a:lnTo>
                  <a:lnTo>
                    <a:pt x="803754" y="863458"/>
                  </a:lnTo>
                  <a:lnTo>
                    <a:pt x="782259" y="929526"/>
                  </a:lnTo>
                  <a:lnTo>
                    <a:pt x="771867" y="995577"/>
                  </a:lnTo>
                  <a:lnTo>
                    <a:pt x="770978" y="1028496"/>
                  </a:lnTo>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4" name="object 93"/>
            <p:cNvSpPr/>
            <p:nvPr/>
          </p:nvSpPr>
          <p:spPr>
            <a:xfrm>
              <a:off x="5110365" y="2147996"/>
              <a:ext cx="675005" cy="767080"/>
            </a:xfrm>
            <a:custGeom>
              <a:avLst/>
              <a:gdLst/>
              <a:ahLst/>
              <a:cxnLst/>
              <a:rect l="l" t="t" r="r" b="b"/>
              <a:pathLst>
                <a:path w="675004" h="767080">
                  <a:moveTo>
                    <a:pt x="7206" y="766875"/>
                  </a:moveTo>
                  <a:lnTo>
                    <a:pt x="0" y="761580"/>
                  </a:lnTo>
                </a:path>
                <a:path w="675004" h="767080">
                  <a:moveTo>
                    <a:pt x="43500" y="764307"/>
                  </a:moveTo>
                  <a:lnTo>
                    <a:pt x="0" y="732345"/>
                  </a:lnTo>
                </a:path>
                <a:path w="675004" h="767080">
                  <a:moveTo>
                    <a:pt x="76247" y="759144"/>
                  </a:moveTo>
                  <a:lnTo>
                    <a:pt x="575" y="703545"/>
                  </a:lnTo>
                </a:path>
                <a:path w="675004" h="767080">
                  <a:moveTo>
                    <a:pt x="106059" y="751813"/>
                  </a:moveTo>
                  <a:lnTo>
                    <a:pt x="2359" y="675620"/>
                  </a:lnTo>
                </a:path>
                <a:path w="675004" h="767080">
                  <a:moveTo>
                    <a:pt x="133422" y="742682"/>
                  </a:moveTo>
                  <a:lnTo>
                    <a:pt x="5818" y="648926"/>
                  </a:lnTo>
                </a:path>
                <a:path w="675004" h="767080">
                  <a:moveTo>
                    <a:pt x="159107" y="732322"/>
                  </a:moveTo>
                  <a:lnTo>
                    <a:pt x="11369" y="623771"/>
                  </a:lnTo>
                </a:path>
                <a:path w="675004" h="767080">
                  <a:moveTo>
                    <a:pt x="183443" y="720977"/>
                  </a:moveTo>
                  <a:lnTo>
                    <a:pt x="17932" y="599369"/>
                  </a:lnTo>
                </a:path>
                <a:path w="675004" h="767080">
                  <a:moveTo>
                    <a:pt x="206270" y="708513"/>
                  </a:moveTo>
                  <a:lnTo>
                    <a:pt x="25465" y="575669"/>
                  </a:lnTo>
                </a:path>
                <a:path w="675004" h="767080">
                  <a:moveTo>
                    <a:pt x="227799" y="695096"/>
                  </a:moveTo>
                  <a:lnTo>
                    <a:pt x="34557" y="553113"/>
                  </a:lnTo>
                </a:path>
                <a:path w="675004" h="767080">
                  <a:moveTo>
                    <a:pt x="248611" y="681156"/>
                  </a:moveTo>
                  <a:lnTo>
                    <a:pt x="44198" y="530963"/>
                  </a:lnTo>
                </a:path>
                <a:path w="675004" h="767080">
                  <a:moveTo>
                    <a:pt x="268228" y="666342"/>
                  </a:moveTo>
                  <a:lnTo>
                    <a:pt x="54886" y="509592"/>
                  </a:lnTo>
                </a:path>
                <a:path w="675004" h="767080">
                  <a:moveTo>
                    <a:pt x="287105" y="650977"/>
                  </a:moveTo>
                  <a:lnTo>
                    <a:pt x="66353" y="488781"/>
                  </a:lnTo>
                </a:path>
                <a:path w="675004" h="767080">
                  <a:moveTo>
                    <a:pt x="305402" y="635191"/>
                  </a:moveTo>
                  <a:lnTo>
                    <a:pt x="78384" y="468388"/>
                  </a:lnTo>
                </a:path>
                <a:path w="675004" h="767080">
                  <a:moveTo>
                    <a:pt x="322709" y="618672"/>
                  </a:moveTo>
                  <a:lnTo>
                    <a:pt x="91376" y="448698"/>
                  </a:lnTo>
                </a:path>
                <a:path w="675004" h="767080">
                  <a:moveTo>
                    <a:pt x="339781" y="601986"/>
                  </a:moveTo>
                  <a:lnTo>
                    <a:pt x="104622" y="429206"/>
                  </a:lnTo>
                </a:path>
                <a:path w="675004" h="767080">
                  <a:moveTo>
                    <a:pt x="355846" y="584555"/>
                  </a:moveTo>
                  <a:lnTo>
                    <a:pt x="118909" y="410467"/>
                  </a:lnTo>
                </a:path>
                <a:path w="675004" h="767080">
                  <a:moveTo>
                    <a:pt x="371745" y="567008"/>
                  </a:moveTo>
                  <a:lnTo>
                    <a:pt x="133276" y="391791"/>
                  </a:lnTo>
                </a:path>
                <a:path w="675004" h="767080">
                  <a:moveTo>
                    <a:pt x="386853" y="548879"/>
                  </a:moveTo>
                  <a:lnTo>
                    <a:pt x="148671" y="373877"/>
                  </a:lnTo>
                </a:path>
                <a:path w="675004" h="767080">
                  <a:moveTo>
                    <a:pt x="401771" y="530604"/>
                  </a:moveTo>
                  <a:lnTo>
                    <a:pt x="164082" y="355964"/>
                  </a:lnTo>
                </a:path>
                <a:path w="675004" h="767080">
                  <a:moveTo>
                    <a:pt x="416016" y="511835"/>
                  </a:moveTo>
                  <a:lnTo>
                    <a:pt x="180446" y="338753"/>
                  </a:lnTo>
                </a:path>
                <a:path w="675004" h="767080">
                  <a:moveTo>
                    <a:pt x="430094" y="492951"/>
                  </a:moveTo>
                  <a:lnTo>
                    <a:pt x="196808" y="321543"/>
                  </a:lnTo>
                </a:path>
                <a:path w="675004" h="767080">
                  <a:moveTo>
                    <a:pt x="443546" y="473604"/>
                  </a:moveTo>
                  <a:lnTo>
                    <a:pt x="214035" y="304974"/>
                  </a:lnTo>
                </a:path>
                <a:path w="675004" h="767080">
                  <a:moveTo>
                    <a:pt x="456910" y="454188"/>
                  </a:moveTo>
                  <a:lnTo>
                    <a:pt x="231302" y="288425"/>
                  </a:lnTo>
                </a:path>
                <a:path w="675004" h="767080">
                  <a:moveTo>
                    <a:pt x="469639" y="434306"/>
                  </a:moveTo>
                  <a:lnTo>
                    <a:pt x="249301" y="272414"/>
                  </a:lnTo>
                </a:path>
                <a:path w="675004" h="767080">
                  <a:moveTo>
                    <a:pt x="482365" y="414429"/>
                  </a:moveTo>
                  <a:lnTo>
                    <a:pt x="267418" y="256495"/>
                  </a:lnTo>
                </a:path>
                <a:path w="675004" h="767080">
                  <a:moveTo>
                    <a:pt x="494440" y="394070"/>
                  </a:moveTo>
                  <a:lnTo>
                    <a:pt x="286105" y="240997"/>
                  </a:lnTo>
                </a:path>
                <a:path w="675004" h="767080">
                  <a:moveTo>
                    <a:pt x="506501" y="373696"/>
                  </a:moveTo>
                  <a:lnTo>
                    <a:pt x="305036" y="225671"/>
                  </a:lnTo>
                </a:path>
                <a:path w="675004" h="767080">
                  <a:moveTo>
                    <a:pt x="518088" y="352974"/>
                  </a:moveTo>
                  <a:lnTo>
                    <a:pt x="324359" y="210633"/>
                  </a:lnTo>
                </a:path>
                <a:path w="675004" h="767080">
                  <a:moveTo>
                    <a:pt x="529528" y="332153"/>
                  </a:moveTo>
                  <a:lnTo>
                    <a:pt x="344061" y="195880"/>
                  </a:lnTo>
                </a:path>
                <a:path w="675004" h="767080">
                  <a:moveTo>
                    <a:pt x="540683" y="311117"/>
                  </a:moveTo>
                  <a:lnTo>
                    <a:pt x="363959" y="181271"/>
                  </a:lnTo>
                </a:path>
                <a:path w="675004" h="767080">
                  <a:moveTo>
                    <a:pt x="551552" y="289868"/>
                  </a:moveTo>
                  <a:lnTo>
                    <a:pt x="384412" y="167063"/>
                  </a:lnTo>
                </a:path>
                <a:path w="675004" h="767080">
                  <a:moveTo>
                    <a:pt x="562324" y="268557"/>
                  </a:moveTo>
                  <a:lnTo>
                    <a:pt x="404861" y="152860"/>
                  </a:lnTo>
                </a:path>
                <a:path w="675004" h="767080">
                  <a:moveTo>
                    <a:pt x="572657" y="246916"/>
                  </a:moveTo>
                  <a:lnTo>
                    <a:pt x="426018" y="139175"/>
                  </a:lnTo>
                </a:path>
                <a:path w="675004" h="767080">
                  <a:moveTo>
                    <a:pt x="582991" y="225273"/>
                  </a:moveTo>
                  <a:lnTo>
                    <a:pt x="447194" y="125498"/>
                  </a:lnTo>
                </a:path>
                <a:path w="675004" h="767080">
                  <a:moveTo>
                    <a:pt x="592926" y="203338"/>
                  </a:moveTo>
                  <a:lnTo>
                    <a:pt x="468837" y="112165"/>
                  </a:lnTo>
                </a:path>
                <a:path w="675004" h="767080">
                  <a:moveTo>
                    <a:pt x="602755" y="181335"/>
                  </a:moveTo>
                  <a:lnTo>
                    <a:pt x="490710" y="99009"/>
                  </a:lnTo>
                </a:path>
                <a:path w="675004" h="767080">
                  <a:moveTo>
                    <a:pt x="612415" y="159199"/>
                  </a:moveTo>
                  <a:lnTo>
                    <a:pt x="512804" y="86011"/>
                  </a:lnTo>
                </a:path>
                <a:path w="675004" h="767080">
                  <a:moveTo>
                    <a:pt x="621779" y="136844"/>
                  </a:moveTo>
                  <a:lnTo>
                    <a:pt x="535372" y="73357"/>
                  </a:lnTo>
                </a:path>
                <a:path w="675004" h="767080">
                  <a:moveTo>
                    <a:pt x="631142" y="114488"/>
                  </a:moveTo>
                  <a:lnTo>
                    <a:pt x="557940" y="60704"/>
                  </a:lnTo>
                </a:path>
                <a:path w="675004" h="767080">
                  <a:moveTo>
                    <a:pt x="640108" y="91851"/>
                  </a:moveTo>
                  <a:lnTo>
                    <a:pt x="581138" y="48522"/>
                  </a:lnTo>
                </a:path>
                <a:path w="675004" h="767080">
                  <a:moveTo>
                    <a:pt x="649028" y="69171"/>
                  </a:moveTo>
                  <a:lnTo>
                    <a:pt x="604381" y="36367"/>
                  </a:lnTo>
                </a:path>
                <a:path w="675004" h="767080">
                  <a:moveTo>
                    <a:pt x="657795" y="46377"/>
                  </a:moveTo>
                  <a:lnTo>
                    <a:pt x="627990" y="24479"/>
                  </a:lnTo>
                </a:path>
                <a:path w="675004" h="767080">
                  <a:moveTo>
                    <a:pt x="666295" y="23399"/>
                  </a:moveTo>
                  <a:lnTo>
                    <a:pt x="651896" y="12819"/>
                  </a:lnTo>
                </a:path>
                <a:path w="675004" h="767080">
                  <a:moveTo>
                    <a:pt x="674798" y="412"/>
                  </a:moveTo>
                  <a:lnTo>
                    <a:pt x="674238" y="0"/>
                  </a:lnTo>
                </a:path>
              </a:pathLst>
            </a:custGeom>
            <a:ln w="3175">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5" name="object 94"/>
            <p:cNvSpPr/>
            <p:nvPr/>
          </p:nvSpPr>
          <p:spPr>
            <a:xfrm>
              <a:off x="5110361" y="2143945"/>
              <a:ext cx="676910" cy="771525"/>
            </a:xfrm>
            <a:custGeom>
              <a:avLst/>
              <a:gdLst/>
              <a:ahLst/>
              <a:cxnLst/>
              <a:rect l="l" t="t" r="r" b="b"/>
              <a:pathLst>
                <a:path w="676910" h="771525">
                  <a:moveTo>
                    <a:pt x="672807" y="6667"/>
                  </a:moveTo>
                  <a:lnTo>
                    <a:pt x="615006" y="34860"/>
                  </a:lnTo>
                  <a:lnTo>
                    <a:pt x="559271" y="64008"/>
                  </a:lnTo>
                  <a:lnTo>
                    <a:pt x="505684" y="94056"/>
                  </a:lnTo>
                  <a:lnTo>
                    <a:pt x="454325" y="124948"/>
                  </a:lnTo>
                  <a:lnTo>
                    <a:pt x="405274" y="156629"/>
                  </a:lnTo>
                  <a:lnTo>
                    <a:pt x="358611" y="189043"/>
                  </a:lnTo>
                  <a:lnTo>
                    <a:pt x="314418" y="222135"/>
                  </a:lnTo>
                  <a:lnTo>
                    <a:pt x="272774" y="255850"/>
                  </a:lnTo>
                  <a:lnTo>
                    <a:pt x="233760" y="290131"/>
                  </a:lnTo>
                  <a:lnTo>
                    <a:pt x="197456" y="324924"/>
                  </a:lnTo>
                  <a:lnTo>
                    <a:pt x="163943" y="360173"/>
                  </a:lnTo>
                  <a:lnTo>
                    <a:pt x="133302" y="395822"/>
                  </a:lnTo>
                  <a:lnTo>
                    <a:pt x="105612" y="431816"/>
                  </a:lnTo>
                  <a:lnTo>
                    <a:pt x="80954" y="468100"/>
                  </a:lnTo>
                  <a:lnTo>
                    <a:pt x="59408" y="504618"/>
                  </a:lnTo>
                  <a:lnTo>
                    <a:pt x="41055" y="541315"/>
                  </a:lnTo>
                  <a:lnTo>
                    <a:pt x="25976" y="578135"/>
                  </a:lnTo>
                  <a:lnTo>
                    <a:pt x="14250" y="615023"/>
                  </a:lnTo>
                  <a:lnTo>
                    <a:pt x="1182" y="688780"/>
                  </a:lnTo>
                  <a:lnTo>
                    <a:pt x="0" y="725538"/>
                  </a:lnTo>
                  <a:lnTo>
                    <a:pt x="0" y="771309"/>
                  </a:lnTo>
                  <a:lnTo>
                    <a:pt x="73354" y="763905"/>
                  </a:lnTo>
                  <a:lnTo>
                    <a:pt x="143939" y="743114"/>
                  </a:lnTo>
                  <a:lnTo>
                    <a:pt x="211756" y="709575"/>
                  </a:lnTo>
                  <a:lnTo>
                    <a:pt x="244627" y="688223"/>
                  </a:lnTo>
                  <a:lnTo>
                    <a:pt x="276805" y="663925"/>
                  </a:lnTo>
                  <a:lnTo>
                    <a:pt x="308291" y="636758"/>
                  </a:lnTo>
                  <a:lnTo>
                    <a:pt x="339085" y="606803"/>
                  </a:lnTo>
                  <a:lnTo>
                    <a:pt x="369188" y="574140"/>
                  </a:lnTo>
                  <a:lnTo>
                    <a:pt x="398598" y="538849"/>
                  </a:lnTo>
                  <a:lnTo>
                    <a:pt x="427316" y="501009"/>
                  </a:lnTo>
                  <a:lnTo>
                    <a:pt x="455343" y="460700"/>
                  </a:lnTo>
                  <a:lnTo>
                    <a:pt x="482677" y="418003"/>
                  </a:lnTo>
                  <a:lnTo>
                    <a:pt x="509320" y="372996"/>
                  </a:lnTo>
                  <a:lnTo>
                    <a:pt x="535271" y="325760"/>
                  </a:lnTo>
                  <a:lnTo>
                    <a:pt x="560531" y="276375"/>
                  </a:lnTo>
                  <a:lnTo>
                    <a:pt x="585098" y="224920"/>
                  </a:lnTo>
                  <a:lnTo>
                    <a:pt x="608974" y="171475"/>
                  </a:lnTo>
                  <a:lnTo>
                    <a:pt x="632159" y="116120"/>
                  </a:lnTo>
                  <a:lnTo>
                    <a:pt x="654651" y="58935"/>
                  </a:lnTo>
                  <a:lnTo>
                    <a:pt x="676452" y="0"/>
                  </a:lnTo>
                </a:path>
              </a:pathLst>
            </a:custGeom>
            <a:ln w="6350">
              <a:solidFill>
                <a:srgbClr val="231F2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16" name="object 95"/>
            <p:cNvSpPr/>
            <p:nvPr/>
          </p:nvSpPr>
          <p:spPr>
            <a:xfrm>
              <a:off x="5407614" y="2152322"/>
              <a:ext cx="377825" cy="761365"/>
            </a:xfrm>
            <a:custGeom>
              <a:avLst/>
              <a:gdLst/>
              <a:ahLst/>
              <a:cxnLst/>
              <a:rect l="l" t="t" r="r" b="b"/>
              <a:pathLst>
                <a:path w="377825" h="761364">
                  <a:moveTo>
                    <a:pt x="0" y="755650"/>
                  </a:moveTo>
                  <a:lnTo>
                    <a:pt x="0" y="229730"/>
                  </a:lnTo>
                </a:path>
                <a:path w="377825" h="761364">
                  <a:moveTo>
                    <a:pt x="377317" y="0"/>
                  </a:moveTo>
                  <a:lnTo>
                    <a:pt x="377317" y="761123"/>
                  </a:lnTo>
                </a:path>
              </a:pathLst>
            </a:custGeom>
            <a:ln w="6350">
              <a:solidFill>
                <a:srgbClr val="231F20"/>
              </a:solidFill>
              <a:prstDash val="sysDash"/>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grpSp>
      <p:sp>
        <p:nvSpPr>
          <p:cNvPr id="17" name="object 104"/>
          <p:cNvSpPr txBox="1"/>
          <p:nvPr/>
        </p:nvSpPr>
        <p:spPr>
          <a:xfrm>
            <a:off x="10908351" y="1815900"/>
            <a:ext cx="401320" cy="185420"/>
          </a:xfrm>
          <a:prstGeom prst="rect">
            <a:avLst/>
          </a:prstGeom>
        </p:spPr>
        <p:txBody>
          <a:bodyPr vert="horz" wrap="square" lIns="0" tIns="12700" rIns="0" bIns="0" rtlCol="0">
            <a:spAutoFit/>
          </a:bodyPr>
          <a:lstStyle/>
          <a:p>
            <a:pPr marL="62865">
              <a:lnSpc>
                <a:spcPts val="450"/>
              </a:lnSpc>
              <a:spcBef>
                <a:spcPts val="100"/>
              </a:spcBef>
            </a:pPr>
            <a:r>
              <a:rPr sz="600" kern="0" dirty="0">
                <a:solidFill>
                  <a:srgbClr val="231F20"/>
                </a:solidFill>
                <a:latin typeface="Times New Roman"/>
                <a:cs typeface="Times New Roman"/>
              </a:rPr>
              <a:t>2</a:t>
            </a:r>
            <a:endParaRPr sz="600" kern="0" dirty="0">
              <a:solidFill>
                <a:sysClr val="windowText" lastClr="000000"/>
              </a:solidFill>
              <a:latin typeface="Times New Roman"/>
              <a:cs typeface="Times New Roman"/>
            </a:endParaRPr>
          </a:p>
          <a:p>
            <a:pPr marL="12700">
              <a:lnSpc>
                <a:spcPts val="810"/>
              </a:lnSpc>
            </a:pPr>
            <a:r>
              <a:rPr sz="900" i="1" kern="0" dirty="0">
                <a:solidFill>
                  <a:srgbClr val="231F20"/>
                </a:solidFill>
                <a:latin typeface="Times New Roman"/>
                <a:cs typeface="Times New Roman"/>
              </a:rPr>
              <a:t>y</a:t>
            </a:r>
            <a:r>
              <a:rPr sz="900" i="1" kern="0" spc="295" dirty="0">
                <a:solidFill>
                  <a:srgbClr val="231F20"/>
                </a:solidFill>
                <a:latin typeface="Times New Roman"/>
                <a:cs typeface="Times New Roman"/>
              </a:rPr>
              <a:t> </a:t>
            </a:r>
            <a:r>
              <a:rPr sz="900" kern="0" dirty="0">
                <a:solidFill>
                  <a:srgbClr val="231F20"/>
                </a:solidFill>
                <a:latin typeface="Times New Roman"/>
                <a:cs typeface="Times New Roman"/>
              </a:rPr>
              <a:t>= </a:t>
            </a:r>
            <a:r>
              <a:rPr sz="900" kern="0" spc="-25" dirty="0" smtClean="0">
                <a:solidFill>
                  <a:srgbClr val="231F20"/>
                </a:solidFill>
                <a:latin typeface="Times New Roman"/>
                <a:cs typeface="Times New Roman"/>
              </a:rPr>
              <a:t>4</a:t>
            </a:r>
            <a:r>
              <a:rPr sz="900" i="1" kern="0" spc="-25" dirty="0" smtClean="0">
                <a:solidFill>
                  <a:srgbClr val="231F20"/>
                </a:solidFill>
                <a:latin typeface="Times New Roman"/>
                <a:cs typeface="Times New Roman"/>
              </a:rPr>
              <a:t>x</a:t>
            </a:r>
            <a:endParaRPr sz="900" kern="0" dirty="0">
              <a:solidFill>
                <a:sysClr val="windowText" lastClr="000000"/>
              </a:solidFill>
              <a:latin typeface="Times New Roman"/>
              <a:cs typeface="Times New Roman"/>
            </a:endParaRPr>
          </a:p>
        </p:txBody>
      </p:sp>
      <p:sp>
        <p:nvSpPr>
          <p:cNvPr id="18" name="object 103"/>
          <p:cNvSpPr txBox="1"/>
          <p:nvPr/>
        </p:nvSpPr>
        <p:spPr>
          <a:xfrm rot="10800000" flipV="1">
            <a:off x="10271541" y="1607433"/>
            <a:ext cx="415638" cy="166712"/>
          </a:xfrm>
          <a:prstGeom prst="rect">
            <a:avLst/>
          </a:prstGeom>
        </p:spPr>
        <p:txBody>
          <a:bodyPr vert="horz" wrap="square" lIns="0" tIns="0" rIns="0" bIns="0" rtlCol="0">
            <a:spAutoFit/>
          </a:bodyPr>
          <a:lstStyle/>
          <a:p>
            <a:pPr marL="62865" lvl="0">
              <a:lnSpc>
                <a:spcPts val="450"/>
              </a:lnSpc>
              <a:spcBef>
                <a:spcPts val="100"/>
              </a:spcBef>
            </a:pPr>
            <a:r>
              <a:rPr lang="en-IN" sz="600" kern="0" dirty="0" smtClean="0">
                <a:solidFill>
                  <a:srgbClr val="231F20"/>
                </a:solidFill>
                <a:latin typeface="Times New Roman"/>
                <a:cs typeface="Times New Roman"/>
              </a:rPr>
              <a:t>2</a:t>
            </a:r>
            <a:endParaRPr lang="en-IN" sz="600" kern="0" dirty="0">
              <a:solidFill>
                <a:sysClr val="windowText" lastClr="000000"/>
              </a:solidFill>
              <a:latin typeface="Times New Roman"/>
              <a:cs typeface="Times New Roman"/>
            </a:endParaRPr>
          </a:p>
          <a:p>
            <a:pPr marL="12700" lvl="0">
              <a:lnSpc>
                <a:spcPts val="810"/>
              </a:lnSpc>
            </a:pPr>
            <a:r>
              <a:rPr lang="en-IN" sz="900" i="1" kern="0" dirty="0" smtClean="0">
                <a:solidFill>
                  <a:srgbClr val="231F20"/>
                </a:solidFill>
                <a:latin typeface="Times New Roman"/>
                <a:cs typeface="Times New Roman"/>
              </a:rPr>
              <a:t>x</a:t>
            </a:r>
            <a:r>
              <a:rPr lang="en-IN" sz="900" i="1" kern="0" spc="295" dirty="0" smtClean="0">
                <a:solidFill>
                  <a:srgbClr val="231F20"/>
                </a:solidFill>
                <a:latin typeface="Times New Roman"/>
                <a:cs typeface="Times New Roman"/>
              </a:rPr>
              <a:t> </a:t>
            </a:r>
            <a:r>
              <a:rPr sz="900" kern="0" spc="-50" dirty="0" smtClean="0">
                <a:solidFill>
                  <a:srgbClr val="231F20"/>
                </a:solidFill>
                <a:latin typeface="Times New Roman"/>
                <a:cs typeface="Times New Roman"/>
              </a:rPr>
              <a:t>=</a:t>
            </a:r>
            <a:r>
              <a:rPr sz="900" kern="0" dirty="0" smtClean="0">
                <a:solidFill>
                  <a:srgbClr val="231F20"/>
                </a:solidFill>
                <a:latin typeface="Times New Roman"/>
                <a:cs typeface="Times New Roman"/>
              </a:rPr>
              <a:t> </a:t>
            </a:r>
            <a:r>
              <a:rPr sz="1350" kern="0" spc="-232" baseline="3086" dirty="0" smtClean="0">
                <a:solidFill>
                  <a:srgbClr val="231F20"/>
                </a:solidFill>
                <a:latin typeface="Times New Roman"/>
                <a:cs typeface="Times New Roman"/>
              </a:rPr>
              <a:t>4</a:t>
            </a:r>
            <a:r>
              <a:rPr sz="1350" i="1" kern="0" spc="-232" baseline="3086" dirty="0" smtClean="0">
                <a:solidFill>
                  <a:srgbClr val="231F20"/>
                </a:solidFill>
                <a:latin typeface="Times New Roman"/>
                <a:cs typeface="Times New Roman"/>
              </a:rPr>
              <a:t>y</a:t>
            </a:r>
            <a:endParaRPr sz="1350" kern="0" baseline="3086" dirty="0">
              <a:solidFill>
                <a:sysClr val="windowText" lastClr="000000"/>
              </a:solidFill>
              <a:latin typeface="Times New Roman"/>
              <a:cs typeface="Times New Roman"/>
            </a:endParaRPr>
          </a:p>
        </p:txBody>
      </p:sp>
      <p:sp>
        <p:nvSpPr>
          <p:cNvPr id="19" name="object 101"/>
          <p:cNvSpPr txBox="1"/>
          <p:nvPr/>
        </p:nvSpPr>
        <p:spPr>
          <a:xfrm>
            <a:off x="10538337" y="2143945"/>
            <a:ext cx="480644" cy="151323"/>
          </a:xfrm>
          <a:prstGeom prst="rect">
            <a:avLst/>
          </a:prstGeom>
        </p:spPr>
        <p:txBody>
          <a:bodyPr vert="horz" wrap="square" lIns="0" tIns="12700" rIns="0" bIns="0" rtlCol="0">
            <a:spAutoFit/>
          </a:bodyPr>
          <a:lstStyle/>
          <a:p>
            <a:pPr marL="12700">
              <a:spcBef>
                <a:spcPts val="100"/>
              </a:spcBef>
            </a:pPr>
            <a:r>
              <a:rPr sz="900" i="1" kern="0" dirty="0" smtClean="0">
                <a:solidFill>
                  <a:srgbClr val="231F20"/>
                </a:solidFill>
                <a:latin typeface="Times New Roman"/>
                <a:cs typeface="Times New Roman"/>
              </a:rPr>
              <a:t>A</a:t>
            </a:r>
            <a:r>
              <a:rPr sz="900" kern="0" dirty="0" smtClean="0">
                <a:solidFill>
                  <a:srgbClr val="231F20"/>
                </a:solidFill>
                <a:latin typeface="Times New Roman"/>
                <a:cs typeface="Times New Roman"/>
              </a:rPr>
              <a:t>(4,</a:t>
            </a:r>
            <a:r>
              <a:rPr sz="900" kern="0" spc="-20" dirty="0" smtClean="0">
                <a:solidFill>
                  <a:srgbClr val="231F20"/>
                </a:solidFill>
                <a:latin typeface="Times New Roman"/>
                <a:cs typeface="Times New Roman"/>
              </a:rPr>
              <a:t> </a:t>
            </a:r>
            <a:r>
              <a:rPr sz="900" kern="0" spc="-25" dirty="0" smtClean="0">
                <a:solidFill>
                  <a:srgbClr val="231F20"/>
                </a:solidFill>
                <a:latin typeface="Times New Roman"/>
                <a:cs typeface="Times New Roman"/>
              </a:rPr>
              <a:t>4)</a:t>
            </a:r>
            <a:endParaRPr sz="900" kern="0" dirty="0">
              <a:solidFill>
                <a:sysClr val="windowText" lastClr="000000"/>
              </a:solidFill>
              <a:latin typeface="Times New Roman"/>
              <a:cs typeface="Times New Roman"/>
            </a:endParaRPr>
          </a:p>
        </p:txBody>
      </p:sp>
      <p:sp>
        <p:nvSpPr>
          <p:cNvPr id="20" name="object 96"/>
          <p:cNvSpPr txBox="1"/>
          <p:nvPr/>
        </p:nvSpPr>
        <p:spPr>
          <a:xfrm>
            <a:off x="9254367" y="2933806"/>
            <a:ext cx="367526" cy="151323"/>
          </a:xfrm>
          <a:prstGeom prst="rect">
            <a:avLst/>
          </a:prstGeom>
        </p:spPr>
        <p:txBody>
          <a:bodyPr vert="horz" wrap="square" lIns="0" tIns="12700" rIns="0" bIns="0" rtlCol="0">
            <a:spAutoFit/>
          </a:bodyPr>
          <a:lstStyle/>
          <a:p>
            <a:pPr marL="12700">
              <a:spcBef>
                <a:spcPts val="100"/>
              </a:spcBef>
            </a:pPr>
            <a:r>
              <a:rPr sz="900" i="1" kern="0" spc="-5" dirty="0" smtClean="0">
                <a:solidFill>
                  <a:srgbClr val="231F20"/>
                </a:solidFill>
                <a:latin typeface="Times New Roman"/>
                <a:cs typeface="Times New Roman"/>
              </a:rPr>
              <a:t>O</a:t>
            </a:r>
            <a:r>
              <a:rPr lang="en-US" sz="900" i="1" kern="0" spc="-5" dirty="0" smtClean="0">
                <a:solidFill>
                  <a:srgbClr val="231F20"/>
                </a:solidFill>
                <a:latin typeface="Times New Roman"/>
                <a:cs typeface="Times New Roman"/>
              </a:rPr>
              <a:t>(0,0)</a:t>
            </a:r>
            <a:endParaRPr sz="900" kern="0" dirty="0">
              <a:solidFill>
                <a:sysClr val="windowText" lastClr="000000"/>
              </a:solidFill>
              <a:latin typeface="Times New Roman"/>
              <a:cs typeface="Times New Roman"/>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742735013"/>
              </p:ext>
            </p:extLst>
          </p:nvPr>
        </p:nvGraphicFramePr>
        <p:xfrm>
          <a:off x="942110" y="4036291"/>
          <a:ext cx="1468581" cy="646545"/>
        </p:xfrm>
        <a:graphic>
          <a:graphicData uri="http://schemas.openxmlformats.org/presentationml/2006/ole">
            <mc:AlternateContent xmlns:mc="http://schemas.openxmlformats.org/markup-compatibility/2006">
              <mc:Choice xmlns:v="urn:schemas-microsoft-com:vml" Requires="v">
                <p:oleObj spid="_x0000_s22944" name="Equation" r:id="rId6" imgW="571320" imgH="368280" progId="Equation.DSMT4">
                  <p:embed/>
                </p:oleObj>
              </mc:Choice>
              <mc:Fallback>
                <p:oleObj name="Equation" r:id="rId6" imgW="571320" imgH="368280" progId="Equation.DSMT4">
                  <p:embed/>
                  <p:pic>
                    <p:nvPicPr>
                      <p:cNvPr id="5" name="Object 4"/>
                      <p:cNvPicPr/>
                      <p:nvPr/>
                    </p:nvPicPr>
                    <p:blipFill>
                      <a:blip r:embed="rId7"/>
                      <a:stretch>
                        <a:fillRect/>
                      </a:stretch>
                    </p:blipFill>
                    <p:spPr>
                      <a:xfrm>
                        <a:off x="942110" y="4036291"/>
                        <a:ext cx="1468581" cy="646545"/>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847052002"/>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2945"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927600" y="2667000"/>
                        <a:ext cx="914400" cy="198438"/>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522372085"/>
              </p:ext>
            </p:extLst>
          </p:nvPr>
        </p:nvGraphicFramePr>
        <p:xfrm>
          <a:off x="4257964" y="585474"/>
          <a:ext cx="369454" cy="569071"/>
        </p:xfrm>
        <a:graphic>
          <a:graphicData uri="http://schemas.openxmlformats.org/presentationml/2006/ole">
            <mc:AlternateContent xmlns:mc="http://schemas.openxmlformats.org/markup-compatibility/2006">
              <mc:Choice xmlns:v="urn:schemas-microsoft-com:vml" Requires="v">
                <p:oleObj spid="_x0000_s22946" name="Equation" r:id="rId10" imgW="266400" imgH="368280" progId="Equation.DSMT4">
                  <p:embed/>
                </p:oleObj>
              </mc:Choice>
              <mc:Fallback>
                <p:oleObj name="Equation" r:id="rId10" imgW="266400" imgH="368280" progId="Equation.DSMT4">
                  <p:embed/>
                  <p:pic>
                    <p:nvPicPr>
                      <p:cNvPr id="8" name="Object 7"/>
                      <p:cNvPicPr/>
                      <p:nvPr/>
                    </p:nvPicPr>
                    <p:blipFill>
                      <a:blip r:embed="rId11"/>
                      <a:stretch>
                        <a:fillRect/>
                      </a:stretch>
                    </p:blipFill>
                    <p:spPr>
                      <a:xfrm>
                        <a:off x="4257964" y="585474"/>
                        <a:ext cx="369454" cy="569071"/>
                      </a:xfrm>
                      <a:prstGeom prst="rect">
                        <a:avLst/>
                      </a:prstGeom>
                    </p:spPr>
                  </p:pic>
                </p:oleObj>
              </mc:Fallback>
            </mc:AlternateContent>
          </a:graphicData>
        </a:graphic>
      </p:graphicFrame>
    </p:spTree>
    <p:extLst>
      <p:ext uri="{BB962C8B-B14F-4D97-AF65-F5344CB8AC3E}">
        <p14:creationId xmlns:p14="http://schemas.microsoft.com/office/powerpoint/2010/main" val="321379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11200"/>
                <a:ext cx="10515600" cy="5465763"/>
              </a:xfrm>
            </p:spPr>
            <p:txBody>
              <a:bodyPr>
                <a:normAutofit lnSpcReduction="1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2. Evaluate </a:t>
                </a:r>
                <a14:m>
                  <m:oMath xmlns:m="http://schemas.openxmlformats.org/officeDocument/2006/math">
                    <m:nary>
                      <m:naryPr>
                        <m:chr m:val="∬"/>
                        <m:limLoc m:val="undOvr"/>
                        <m:subHide m:val="on"/>
                        <m:supHide m:val="on"/>
                        <m:ctrlPr>
                          <a:rPr lang="en-US" sz="2000" i="1" smtClean="0">
                            <a:solidFill>
                              <a:srgbClr val="00B0F0"/>
                            </a:solidFill>
                            <a:latin typeface="Cambria Math" panose="02040503050406030204" pitchFamily="18" charset="0"/>
                            <a:cs typeface="Times New Roman" panose="02020603050405020304" pitchFamily="18" charset="0"/>
                          </a:rPr>
                        </m:ctrlPr>
                      </m:naryPr>
                      <m:sub/>
                      <m:sup/>
                      <m:e>
                        <m:sSup>
                          <m:sSupPr>
                            <m:ctrlPr>
                              <a:rPr lang="en-US"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𝑥</m:t>
                            </m:r>
                          </m:e>
                          <m:sup>
                            <m:r>
                              <a:rPr lang="en-US" sz="2000" b="0" i="1" smtClean="0">
                                <a:solidFill>
                                  <a:srgbClr val="00B0F0"/>
                                </a:solidFill>
                                <a:latin typeface="Cambria Math" panose="02040503050406030204" pitchFamily="18" charset="0"/>
                                <a:cs typeface="Times New Roman" panose="02020603050405020304" pitchFamily="18" charset="0"/>
                              </a:rPr>
                              <m:t>2</m:t>
                            </m:r>
                          </m:sup>
                        </m:sSup>
                        <m:r>
                          <a:rPr lang="en-US" sz="2000" b="0" i="1" smtClean="0">
                            <a:solidFill>
                              <a:srgbClr val="00B0F0"/>
                            </a:solidFill>
                            <a:latin typeface="Cambria Math" panose="02040503050406030204" pitchFamily="18" charset="0"/>
                            <a:cs typeface="Times New Roman" panose="02020603050405020304" pitchFamily="18" charset="0"/>
                          </a:rPr>
                          <m:t>𝑑𝑥𝑑𝑦</m:t>
                        </m:r>
                      </m:e>
                    </m:nary>
                  </m:oMath>
                </a14:m>
                <a:r>
                  <a:rPr lang="en-IN" sz="2000" dirty="0" smtClean="0">
                    <a:solidFill>
                      <a:srgbClr val="00B0F0"/>
                    </a:solidFill>
                    <a:latin typeface="Times New Roman" panose="02020603050405020304" pitchFamily="18" charset="0"/>
                    <a:cs typeface="Times New Roman" panose="02020603050405020304" pitchFamily="18" charset="0"/>
                  </a:rPr>
                  <a:t> over the region bounded by hyperbola xy=4, y=0,x=1,x=4</a:t>
                </a:r>
                <a:r>
                  <a:rPr lang="en-IN" sz="2000" i="1" dirty="0" smtClean="0">
                    <a:solidFill>
                      <a:srgbClr val="00B0F0"/>
                    </a:solidFill>
                    <a:latin typeface="Times New Roman" panose="02020603050405020304" pitchFamily="18" charset="0"/>
                    <a:cs typeface="Times New Roman" panose="02020603050405020304" pitchFamily="18" charset="0"/>
                  </a:rPr>
                  <a:t>.</a:t>
                </a:r>
              </a:p>
              <a:p>
                <a:pPr marL="0" lvl="0" indent="0">
                  <a:buNone/>
                </a:pPr>
                <a:r>
                  <a:rPr lang="en-US" sz="2000" dirty="0" smtClean="0">
                    <a:solidFill>
                      <a:srgbClr val="00B0F0"/>
                    </a:solidFill>
                    <a:latin typeface="Times New Roman" panose="02020603050405020304" pitchFamily="18" charset="0"/>
                    <a:cs typeface="Times New Roman" panose="02020603050405020304" pitchFamily="18" charset="0"/>
                  </a:rPr>
                  <a:t>Sol</a:t>
                </a:r>
                <a:r>
                  <a:rPr lang="en-US" sz="2000" i="1" dirty="0" smtClean="0">
                    <a:solidFill>
                      <a:srgbClr val="00B0F0"/>
                    </a:solidFill>
                    <a:latin typeface="Times New Roman" panose="02020603050405020304" pitchFamily="18" charset="0"/>
                    <a:cs typeface="Times New Roman" panose="02020603050405020304" pitchFamily="18" charset="0"/>
                  </a:rPr>
                  <a:t>. </a:t>
                </a:r>
                <a:r>
                  <a:rPr lang="en-US" sz="1900" dirty="0" smtClean="0">
                    <a:solidFill>
                      <a:prstClr val="black"/>
                    </a:solidFill>
                    <a:latin typeface="Times New Roman" panose="02020603050405020304" pitchFamily="18" charset="0"/>
                    <a:cs typeface="Times New Roman" panose="02020603050405020304" pitchFamily="18" charset="0"/>
                  </a:rPr>
                  <a:t>Given</a:t>
                </a:r>
                <a:r>
                  <a:rPr lang="en-US" sz="19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n-US" sz="2000" i="1" smtClean="0">
                            <a:solidFill>
                              <a:schemeClr val="tx1"/>
                            </a:solidFill>
                            <a:latin typeface="Cambria Math" panose="02040503050406030204" pitchFamily="18" charset="0"/>
                            <a:cs typeface="Times New Roman" panose="02020603050405020304" pitchFamily="18" charset="0"/>
                          </a:rPr>
                        </m:ctrlPr>
                      </m:naryPr>
                      <m:sub/>
                      <m:sup/>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𝑑𝑥𝑑𝑦</m:t>
                        </m:r>
                      </m:e>
                    </m:nary>
                  </m:oMath>
                </a14:m>
                <a:r>
                  <a:rPr lang="en-US" sz="1900" dirty="0">
                    <a:solidFill>
                      <a:srgbClr val="00B0F0"/>
                    </a:solidFill>
                    <a:latin typeface="Times New Roman" panose="02020603050405020304" pitchFamily="18" charset="0"/>
                    <a:cs typeface="Times New Roman" panose="02020603050405020304" pitchFamily="18" charset="0"/>
                  </a:rPr>
                  <a:t> </a:t>
                </a:r>
                <a:r>
                  <a:rPr lang="en-US" sz="1900" dirty="0" smtClean="0">
                    <a:solidFill>
                      <a:prstClr val="black"/>
                    </a:solidFill>
                    <a:latin typeface="Times New Roman" panose="02020603050405020304" pitchFamily="18" charset="0"/>
                    <a:cs typeface="Times New Roman" panose="02020603050405020304" pitchFamily="18" charset="0"/>
                  </a:rPr>
                  <a:t>where </a:t>
                </a:r>
                <a:r>
                  <a:rPr lang="en-US" sz="1900" dirty="0">
                    <a:solidFill>
                      <a:prstClr val="black"/>
                    </a:solidFill>
                    <a:latin typeface="Times New Roman" panose="02020603050405020304" pitchFamily="18" charset="0"/>
                    <a:cs typeface="Times New Roman" panose="02020603050405020304" pitchFamily="18" charset="0"/>
                  </a:rPr>
                  <a:t>R is the region bounded </a:t>
                </a:r>
                <a:r>
                  <a:rPr lang="en-US" sz="1900" dirty="0" smtClean="0">
                    <a:solidFill>
                      <a:prstClr val="black"/>
                    </a:solidFill>
                    <a:latin typeface="Times New Roman" panose="02020603050405020304" pitchFamily="18" charset="0"/>
                    <a:cs typeface="Times New Roman" panose="02020603050405020304" pitchFamily="18" charset="0"/>
                  </a:rPr>
                  <a:t>by </a:t>
                </a:r>
                <a:r>
                  <a:rPr lang="en-IN" sz="2000" dirty="0">
                    <a:latin typeface="Times New Roman" panose="02020603050405020304" pitchFamily="18" charset="0"/>
                    <a:cs typeface="Times New Roman" panose="02020603050405020304" pitchFamily="18" charset="0"/>
                  </a:rPr>
                  <a:t>hyperbola </a:t>
                </a:r>
                <a:r>
                  <a:rPr lang="en-IN" sz="2000" dirty="0" smtClean="0">
                    <a:latin typeface="Times New Roman" panose="02020603050405020304" pitchFamily="18" charset="0"/>
                    <a:cs typeface="Times New Roman" panose="02020603050405020304" pitchFamily="18" charset="0"/>
                  </a:rPr>
                  <a:t>xy=4</a:t>
                </a:r>
                <a:r>
                  <a:rPr lang="en-IN" sz="2000" dirty="0">
                    <a:latin typeface="Times New Roman" panose="02020603050405020304" pitchFamily="18" charset="0"/>
                    <a:cs typeface="Times New Roman" panose="02020603050405020304" pitchFamily="18" charset="0"/>
                  </a:rPr>
                  <a:t>, y=0,x=1,x=4</a:t>
                </a:r>
                <a:r>
                  <a:rPr lang="en-IN" sz="2000" i="1" dirty="0">
                    <a:latin typeface="Times New Roman" panose="02020603050405020304" pitchFamily="18" charset="0"/>
                    <a:cs typeface="Times New Roman" panose="02020603050405020304" pitchFamily="18" charset="0"/>
                  </a:rPr>
                  <a:t>.</a:t>
                </a:r>
              </a:p>
              <a:p>
                <a:pPr marL="0" lvl="0" indent="0">
                  <a:buNone/>
                </a:pPr>
                <a:r>
                  <a:rPr lang="en-US" sz="2000" dirty="0" smtClean="0">
                    <a:latin typeface="Times New Roman" panose="02020603050405020304" pitchFamily="18" charset="0"/>
                    <a:cs typeface="Times New Roman" panose="02020603050405020304" pitchFamily="18" charset="0"/>
                  </a:rPr>
                  <a:t>The</a:t>
                </a:r>
                <a:r>
                  <a:rPr lang="en-US" sz="2000" i="1" dirty="0" smtClean="0">
                    <a:solidFill>
                      <a:srgbClr val="00B0F0"/>
                    </a:solidFill>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limits for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are y = 0 to y =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m:t>
                        </m:r>
                      </m:num>
                      <m:den>
                        <m:r>
                          <a:rPr lang="en-US" sz="2000" b="0" i="1" smtClean="0">
                            <a:latin typeface="Cambria Math" panose="02040503050406030204" pitchFamily="18" charset="0"/>
                            <a:cs typeface="Times New Roman" panose="02020603050405020304" pitchFamily="18" charset="0"/>
                          </a:rPr>
                          <m:t>𝑥</m:t>
                        </m:r>
                      </m:den>
                    </m:f>
                    <m:r>
                      <a:rPr lang="en-US" sz="2000" b="0" i="1" smtClean="0">
                        <a:latin typeface="Cambria Math" panose="02040503050406030204" pitchFamily="18" charset="0"/>
                        <a:cs typeface="Times New Roman" panose="02020603050405020304" pitchFamily="18" charset="0"/>
                      </a:rPr>
                      <m:t> .</m:t>
                    </m:r>
                  </m:oMath>
                </a14:m>
                <a:r>
                  <a:rPr lang="en-US" sz="2000" b="0" dirty="0" smtClean="0">
                    <a:latin typeface="Times New Roman" panose="02020603050405020304" pitchFamily="18" charset="0"/>
                    <a:cs typeface="Times New Roman" panose="02020603050405020304" pitchFamily="18" charset="0"/>
                  </a:rPr>
                  <a:t>           </a:t>
                </a:r>
              </a:p>
              <a:p>
                <a:pPr marL="0" indent="0">
                  <a:buNone/>
                </a:pPr>
                <a:r>
                  <a:rPr lang="en-US" sz="2000" dirty="0" smtClean="0">
                    <a:solidFill>
                      <a:prstClr val="black"/>
                    </a:solidFill>
                    <a:latin typeface="Times New Roman" panose="02020603050405020304" pitchFamily="18" charset="0"/>
                    <a:cs typeface="Times New Roman" panose="02020603050405020304" pitchFamily="18" charset="0"/>
                  </a:rPr>
                  <a:t>       The</a:t>
                </a:r>
                <a:r>
                  <a:rPr lang="en-US" sz="2000" i="1" dirty="0" smtClean="0">
                    <a:solidFill>
                      <a:srgbClr val="00B0F0"/>
                    </a:solidFill>
                    <a:latin typeface="Times New Roman" panose="02020603050405020304" pitchFamily="18" charset="0"/>
                    <a:cs typeface="Times New Roman" panose="02020603050405020304" pitchFamily="18" charset="0"/>
                  </a:rPr>
                  <a:t> </a:t>
                </a:r>
                <a:r>
                  <a:rPr lang="en-US" sz="2000" dirty="0" smtClean="0">
                    <a:solidFill>
                      <a:prstClr val="black"/>
                    </a:solidFill>
                    <a:latin typeface="Times New Roman" panose="02020603050405020304" pitchFamily="18" charset="0"/>
                    <a:cs typeface="Times New Roman" panose="02020603050405020304" pitchFamily="18" charset="0"/>
                  </a:rPr>
                  <a:t>limits  </a:t>
                </a:r>
                <a:r>
                  <a:rPr lang="en-US" sz="2000" dirty="0">
                    <a:solidFill>
                      <a:prstClr val="black"/>
                    </a:solidFill>
                    <a:latin typeface="Times New Roman" panose="02020603050405020304" pitchFamily="18" charset="0"/>
                    <a:cs typeface="Times New Roman" panose="02020603050405020304" pitchFamily="18" charset="0"/>
                  </a:rPr>
                  <a:t>for </a:t>
                </a:r>
                <a:r>
                  <a:rPr lang="en-US" sz="2000" i="1" dirty="0" smtClean="0">
                    <a:solidFill>
                      <a:prstClr val="black"/>
                    </a:solidFill>
                    <a:latin typeface="Times New Roman" panose="02020603050405020304" pitchFamily="18" charset="0"/>
                    <a:cs typeface="Times New Roman" panose="02020603050405020304" pitchFamily="18" charset="0"/>
                  </a:rPr>
                  <a:t>x</a:t>
                </a:r>
                <a:r>
                  <a:rPr lang="en-US" sz="2000" dirty="0" smtClean="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are </a:t>
                </a:r>
                <a:r>
                  <a:rPr lang="en-US" sz="2000" dirty="0" smtClean="0">
                    <a:solidFill>
                      <a:prstClr val="black"/>
                    </a:solidFill>
                    <a:latin typeface="Times New Roman" panose="02020603050405020304" pitchFamily="18" charset="0"/>
                    <a:cs typeface="Times New Roman" panose="02020603050405020304" pitchFamily="18" charset="0"/>
                  </a:rPr>
                  <a:t>x = 1 to x = 4.</a:t>
                </a:r>
              </a:p>
              <a:p>
                <a:pPr marL="0" indent="0">
                  <a:buNone/>
                </a:pPr>
                <a:r>
                  <a:rPr lang="en-US" sz="2000" dirty="0" smtClean="0">
                    <a:solidFill>
                      <a:prstClr val="black"/>
                    </a:solidFill>
                    <a:cs typeface="Times New Roman" panose="02020603050405020304" pitchFamily="18" charset="0"/>
                  </a:rPr>
                  <a:t>       </a:t>
                </a:r>
                <a14:m>
                  <m:oMath xmlns:m="http://schemas.openxmlformats.org/officeDocument/2006/math">
                    <m:nary>
                      <m:naryPr>
                        <m:chr m:val="∬"/>
                        <m:limLoc m:val="undOvr"/>
                        <m:subHide m:val="on"/>
                        <m:supHide m:val="on"/>
                        <m:ctrlPr>
                          <a:rPr lang="en-US" sz="2000" i="1">
                            <a:solidFill>
                              <a:prstClr val="black"/>
                            </a:solidFill>
                            <a:latin typeface="Cambria Math" panose="02040503050406030204" pitchFamily="18" charset="0"/>
                            <a:cs typeface="Times New Roman" panose="02020603050405020304" pitchFamily="18" charset="0"/>
                          </a:rPr>
                        </m:ctrlPr>
                      </m:naryPr>
                      <m:sub/>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𝑑𝑥𝑑𝑦</m:t>
                        </m:r>
                      </m:e>
                    </m:nary>
                  </m:oMath>
                </a14:m>
                <a:r>
                  <a:rPr lang="en-IN" sz="2000" i="1" dirty="0" smtClean="0">
                    <a:latin typeface="Times New Roman" panose="02020603050405020304" pitchFamily="18" charset="0"/>
                    <a:cs typeface="Times New Roman" panose="02020603050405020304" pitchFamily="18" charset="0"/>
                  </a:rPr>
                  <a:t>=</a:t>
                </a:r>
                <a:r>
                  <a:rPr lang="en-IN" sz="2000" i="1"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1</m:t>
                        </m:r>
                      </m:sub>
                      <m:sup>
                        <m:r>
                          <a:rPr lang="en-US" sz="2000" b="0" i="1" smtClean="0">
                            <a:solidFill>
                              <a:prstClr val="black"/>
                            </a:solidFill>
                            <a:latin typeface="Cambria Math" panose="02040503050406030204" pitchFamily="18" charset="0"/>
                            <a:cs typeface="Times New Roman" panose="02020603050405020304" pitchFamily="18" charset="0"/>
                          </a:rPr>
                          <m:t>𝑥</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4</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4</m:t>
                                </m:r>
                              </m:num>
                              <m:den>
                                <m:r>
                                  <a:rPr lang="en-US" sz="2000" b="0" i="1" smtClean="0">
                                    <a:solidFill>
                                      <a:prstClr val="black"/>
                                    </a:solidFill>
                                    <a:latin typeface="Cambria Math" panose="02040503050406030204" pitchFamily="18" charset="0"/>
                                    <a:cs typeface="Times New Roman" panose="02020603050405020304" pitchFamily="18" charset="0"/>
                                  </a:rPr>
                                  <m:t>𝑥</m:t>
                                </m:r>
                              </m:den>
                            </m:f>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𝑑𝑦𝑑𝑥</m:t>
                            </m:r>
                          </m:e>
                        </m:nary>
                      </m:e>
                    </m:nary>
                  </m:oMath>
                </a14:m>
                <a:r>
                  <a:rPr lang="en-IN" sz="2000" i="1" dirty="0" smtClean="0">
                    <a:solidFill>
                      <a:srgbClr val="00B0F0"/>
                    </a:solidFill>
                    <a:latin typeface="Times New Roman" panose="02020603050405020304" pitchFamily="18" charset="0"/>
                    <a:cs typeface="Times New Roman" panose="02020603050405020304" pitchFamily="18" charset="0"/>
                  </a:rPr>
                  <a:t>                         </a:t>
                </a:r>
              </a:p>
              <a:p>
                <a:pPr marL="0" indent="0">
                  <a:buNone/>
                </a:pPr>
                <a:r>
                  <a:rPr lang="en-US" sz="2000" i="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1</m:t>
                        </m:r>
                      </m:sub>
                      <m:sup>
                        <m:r>
                          <a:rPr lang="en-US" sz="2000" i="1">
                            <a:solidFill>
                              <a:prstClr val="black"/>
                            </a:solidFill>
                            <a:latin typeface="Cambria Math" panose="02040503050406030204" pitchFamily="18" charset="0"/>
                            <a:cs typeface="Times New Roman" panose="02020603050405020304" pitchFamily="18" charset="0"/>
                          </a:rPr>
                          <m:t>4</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𝑦</m:t>
                                </m:r>
                              </m:e>
                            </m:d>
                          </m:e>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4</m:t>
                                </m:r>
                              </m:num>
                              <m:den>
                                <m:r>
                                  <a:rPr lang="en-US" sz="2000" i="1">
                                    <a:solidFill>
                                      <a:prstClr val="black"/>
                                    </a:solidFill>
                                    <a:latin typeface="Cambria Math" panose="02040503050406030204" pitchFamily="18" charset="0"/>
                                    <a:cs typeface="Times New Roman" panose="02020603050405020304" pitchFamily="18" charset="0"/>
                                  </a:rPr>
                                  <m:t>𝑥</m:t>
                                </m:r>
                              </m:den>
                            </m:f>
                          </m:sup>
                        </m:sSubSup>
                        <m:r>
                          <a:rPr lang="en-US" sz="2000" i="1">
                            <a:solidFill>
                              <a:prstClr val="black"/>
                            </a:solidFill>
                            <a:latin typeface="Cambria Math" panose="02040503050406030204" pitchFamily="18" charset="0"/>
                            <a:cs typeface="Times New Roman" panose="02020603050405020304" pitchFamily="18" charset="0"/>
                          </a:rPr>
                          <m:t>𝑑𝑥</m:t>
                        </m:r>
                        <m:r>
                          <a:rPr lang="en-US" sz="2000" i="1">
                            <a:solidFill>
                              <a:prstClr val="black"/>
                            </a:solidFill>
                            <a:latin typeface="Cambria Math" panose="02040503050406030204" pitchFamily="18" charset="0"/>
                            <a:cs typeface="Times New Roman" panose="02020603050405020304" pitchFamily="18" charset="0"/>
                          </a:rPr>
                          <m:t> </m:t>
                        </m:r>
                      </m:e>
                    </m:nary>
                  </m:oMath>
                </a14:m>
                <a:endParaRPr lang="en-US" sz="2000" i="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000" i="1" dirty="0">
                    <a:latin typeface="Times New Roman" panose="02020603050405020304" pitchFamily="18" charset="0"/>
                    <a:cs typeface="Times New Roman" panose="02020603050405020304" pitchFamily="18" charset="0"/>
                  </a:rPr>
                  <a:t> </a:t>
                </a:r>
                <a:r>
                  <a:rPr lang="en-US" sz="2000" i="1" dirty="0" smtClean="0">
                    <a:latin typeface="Times New Roman" panose="02020603050405020304" pitchFamily="18" charset="0"/>
                    <a:cs typeface="Times New Roman" panose="02020603050405020304" pitchFamily="18" charset="0"/>
                  </a:rPr>
                  <a:t>                       </a:t>
                </a:r>
                <a:r>
                  <a:rPr lang="en-US" sz="2000" i="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a:rPr lang="en-US" sz="2000" b="0" i="1" smtClean="0">
                            <a:solidFill>
                              <a:schemeClr val="tx1"/>
                            </a:solidFill>
                            <a:latin typeface="Cambria Math" panose="02040503050406030204" pitchFamily="18" charset="0"/>
                            <a:cs typeface="Times New Roman" panose="02020603050405020304" pitchFamily="18" charset="0"/>
                          </a:rPr>
                          <m:t>1</m:t>
                        </m:r>
                      </m:sub>
                      <m:sup>
                        <m:r>
                          <a:rPr lang="en-US" sz="2000" i="1">
                            <a:solidFill>
                              <a:schemeClr val="tx1"/>
                            </a:solidFill>
                            <a:latin typeface="Cambria Math" panose="02040503050406030204" pitchFamily="18" charset="0"/>
                            <a:cs typeface="Times New Roman" panose="02020603050405020304" pitchFamily="18" charset="0"/>
                          </a:rPr>
                          <m:t>4</m:t>
                        </m:r>
                      </m:sup>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d>
                          <m:dPr>
                            <m:ctrlPr>
                              <a:rPr lang="en-US" sz="2000" i="1" smtClean="0">
                                <a:solidFill>
                                  <a:schemeClr val="tx1"/>
                                </a:solidFill>
                                <a:latin typeface="Cambria Math" panose="02040503050406030204" pitchFamily="18" charset="0"/>
                                <a:cs typeface="Times New Roman" panose="02020603050405020304" pitchFamily="18" charset="0"/>
                              </a:rPr>
                            </m:ctrlPr>
                          </m:dPr>
                          <m:e>
                            <m:f>
                              <m:fPr>
                                <m:ctrlPr>
                                  <a:rPr lang="en-US" sz="2000" i="1">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4</m:t>
                                </m:r>
                              </m:num>
                              <m:den>
                                <m:r>
                                  <a:rPr lang="en-US" sz="2000" b="0" i="1" smtClean="0">
                                    <a:solidFill>
                                      <a:schemeClr val="tx1"/>
                                    </a:solidFill>
                                    <a:latin typeface="Cambria Math" panose="02040503050406030204" pitchFamily="18" charset="0"/>
                                    <a:cs typeface="Times New Roman" panose="02020603050405020304" pitchFamily="18" charset="0"/>
                                  </a:rPr>
                                  <m:t>𝑥</m:t>
                                </m:r>
                              </m:den>
                            </m:f>
                          </m:e>
                        </m:d>
                        <m:r>
                          <a:rPr lang="en-US" sz="2000" i="1">
                            <a:solidFill>
                              <a:schemeClr val="tx1"/>
                            </a:solidFill>
                            <a:latin typeface="Cambria Math" panose="02040503050406030204" pitchFamily="18" charset="0"/>
                            <a:cs typeface="Times New Roman" panose="02020603050405020304" pitchFamily="18" charset="0"/>
                          </a:rPr>
                          <m:t>𝑑𝑥</m:t>
                        </m:r>
                        <m:r>
                          <a:rPr lang="en-US" sz="2000" i="1">
                            <a:solidFill>
                              <a:schemeClr val="tx1"/>
                            </a:solidFill>
                            <a:latin typeface="Cambria Math" panose="02040503050406030204" pitchFamily="18" charset="0"/>
                            <a:cs typeface="Times New Roman" panose="02020603050405020304" pitchFamily="18" charset="0"/>
                          </a:rPr>
                          <m:t> </m:t>
                        </m:r>
                      </m:e>
                    </m:nary>
                  </m:oMath>
                </a14:m>
                <a:endParaRPr lang="en-IN" sz="2000" i="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IN" sz="2000" i="1"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a:rPr lang="en-US" sz="2000" i="1">
                            <a:solidFill>
                              <a:schemeClr val="tx1"/>
                            </a:solidFill>
                            <a:latin typeface="Cambria Math" panose="02040503050406030204" pitchFamily="18" charset="0"/>
                            <a:cs typeface="Times New Roman" panose="02020603050405020304" pitchFamily="18" charset="0"/>
                          </a:rPr>
                          <m:t>1</m:t>
                        </m:r>
                      </m:sub>
                      <m:sup>
                        <m:r>
                          <a:rPr lang="en-US" sz="2000" i="1">
                            <a:solidFill>
                              <a:schemeClr val="tx1"/>
                            </a:solidFill>
                            <a:latin typeface="Cambria Math" panose="02040503050406030204" pitchFamily="18" charset="0"/>
                            <a:cs typeface="Times New Roman" panose="02020603050405020304" pitchFamily="18" charset="0"/>
                          </a:rPr>
                          <m:t>4</m:t>
                        </m:r>
                      </m:sup>
                      <m:e>
                        <m:r>
                          <a:rPr lang="en-US" sz="2000" b="0" i="1" smtClean="0">
                            <a:solidFill>
                              <a:schemeClr val="tx1"/>
                            </a:solidFill>
                            <a:latin typeface="Cambria Math" panose="02040503050406030204" pitchFamily="18" charset="0"/>
                            <a:cs typeface="Times New Roman" panose="02020603050405020304" pitchFamily="18" charset="0"/>
                          </a:rPr>
                          <m:t>4</m:t>
                        </m:r>
                        <m:r>
                          <a:rPr lang="en-US" sz="2000" b="0" i="1" smtClean="0">
                            <a:solidFill>
                              <a:schemeClr val="tx1"/>
                            </a:solidFill>
                            <a:latin typeface="Cambria Math" panose="02040503050406030204" pitchFamily="18" charset="0"/>
                            <a:cs typeface="Times New Roman" panose="02020603050405020304" pitchFamily="18" charset="0"/>
                          </a:rPr>
                          <m:t>𝑥𝑑𝑥</m:t>
                        </m:r>
                        <m:r>
                          <a:rPr lang="en-US" sz="2000" i="1">
                            <a:solidFill>
                              <a:schemeClr val="tx1"/>
                            </a:solidFill>
                            <a:latin typeface="Cambria Math" panose="02040503050406030204" pitchFamily="18" charset="0"/>
                            <a:cs typeface="Times New Roman" panose="02020603050405020304" pitchFamily="18" charset="0"/>
                          </a:rPr>
                          <m:t> </m:t>
                        </m:r>
                      </m:e>
                    </m:nary>
                  </m:oMath>
                </a14:m>
                <a:endParaRPr lang="en-IN" sz="2000" i="1"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IN" sz="2000" i="1" dirty="0">
                    <a:latin typeface="Times New Roman" panose="02020603050405020304" pitchFamily="18" charset="0"/>
                    <a:cs typeface="Times New Roman" panose="02020603050405020304" pitchFamily="18" charset="0"/>
                  </a:rPr>
                  <a:t> </a:t>
                </a:r>
                <a:r>
                  <a:rPr lang="en-IN" sz="2000" i="1" dirty="0" smtClean="0">
                    <a:latin typeface="Times New Roman" panose="02020603050405020304" pitchFamily="18" charset="0"/>
                    <a:cs typeface="Times New Roman" panose="02020603050405020304" pitchFamily="18" charset="0"/>
                  </a:rPr>
                  <a:t>                       </a:t>
                </a:r>
                <a:r>
                  <a:rPr lang="en-IN" sz="2000" i="1" dirty="0" smtClean="0">
                    <a:solidFill>
                      <a:schemeClr val="tx1"/>
                    </a:solidFill>
                    <a:latin typeface="Times New Roman" panose="02020603050405020304" pitchFamily="18" charset="0"/>
                    <a:cs typeface="Times New Roman" panose="02020603050405020304" pitchFamily="18" charset="0"/>
                  </a:rPr>
                  <a:t>=</a:t>
                </a:r>
                <a:r>
                  <a:rPr lang="en-IN" sz="2000" dirty="0" smtClean="0">
                    <a:solidFill>
                      <a:schemeClr val="tx1"/>
                    </a:solidFill>
                    <a:latin typeface="Times New Roman" panose="02020603050405020304" pitchFamily="18" charset="0"/>
                    <a:cs typeface="Times New Roman" panose="02020603050405020304" pitchFamily="18" charset="0"/>
                  </a:rPr>
                  <a:t>4</a:t>
                </a:r>
                <a14:m>
                  <m:oMath xmlns:m="http://schemas.openxmlformats.org/officeDocument/2006/math">
                    <m:sSubSup>
                      <m:sSubSupPr>
                        <m:ctrlPr>
                          <a:rPr lang="en-US" sz="2000" i="1">
                            <a:solidFill>
                              <a:schemeClr val="tx1"/>
                            </a:solidFill>
                            <a:latin typeface="Cambria Math" panose="02040503050406030204" pitchFamily="18" charset="0"/>
                            <a:cs typeface="Times New Roman" panose="02020603050405020304" pitchFamily="18" charset="0"/>
                          </a:rPr>
                        </m:ctrlPr>
                      </m:sSubSupPr>
                      <m:e>
                        <m:d>
                          <m:dPr>
                            <m:ctrlPr>
                              <a:rPr lang="en-US" sz="2000" i="1" smtClean="0">
                                <a:solidFill>
                                  <a:schemeClr val="tx1"/>
                                </a:solidFill>
                                <a:latin typeface="Cambria Math" panose="02040503050406030204" pitchFamily="18" charset="0"/>
                                <a:cs typeface="Times New Roman" panose="02020603050405020304" pitchFamily="18" charset="0"/>
                              </a:rPr>
                            </m:ctrlPr>
                          </m:dPr>
                          <m:e>
                            <m:f>
                              <m:fPr>
                                <m:ctrlPr>
                                  <a:rPr lang="en-US" sz="2000" i="1" smtClean="0">
                                    <a:solidFill>
                                      <a:schemeClr val="tx1"/>
                                    </a:solidFill>
                                    <a:latin typeface="Cambria Math" panose="02040503050406030204" pitchFamily="18" charset="0"/>
                                    <a:cs typeface="Times New Roman" panose="02020603050405020304" pitchFamily="18" charset="0"/>
                                  </a:rPr>
                                </m:ctrlPr>
                              </m:fPr>
                              <m:num>
                                <m:sSup>
                                  <m:sSupPr>
                                    <m:ctrlPr>
                                      <a:rPr lang="en-US" sz="2000" i="1" smtClean="0">
                                        <a:solidFill>
                                          <a:schemeClr val="tx1"/>
                                        </a:solidFill>
                                        <a:latin typeface="Cambria Math" panose="02040503050406030204" pitchFamily="18" charset="0"/>
                                        <a:cs typeface="Times New Roman" panose="02020603050405020304" pitchFamily="18" charset="0"/>
                                      </a:rPr>
                                    </m:ctrlPr>
                                  </m:sSupPr>
                                  <m:e>
                                    <m:r>
                                      <a:rPr lang="en-US" sz="2000" b="0" i="1" smtClean="0">
                                        <a:solidFill>
                                          <a:schemeClr val="tx1"/>
                                        </a:solidFill>
                                        <a:latin typeface="Cambria Math" panose="02040503050406030204" pitchFamily="18" charset="0"/>
                                        <a:cs typeface="Times New Roman" panose="02020603050405020304" pitchFamily="18" charset="0"/>
                                      </a:rPr>
                                      <m:t>𝑥</m:t>
                                    </m:r>
                                  </m:e>
                                  <m:sup>
                                    <m:r>
                                      <a:rPr lang="en-US" sz="2000" b="0" i="1" smtClean="0">
                                        <a:solidFill>
                                          <a:schemeClr val="tx1"/>
                                        </a:solidFill>
                                        <a:latin typeface="Cambria Math" panose="02040503050406030204" pitchFamily="18" charset="0"/>
                                        <a:cs typeface="Times New Roman" panose="02020603050405020304" pitchFamily="18" charset="0"/>
                                      </a:rPr>
                                      <m:t>2</m:t>
                                    </m:r>
                                  </m:sup>
                                </m:sSup>
                              </m:num>
                              <m:den>
                                <m:r>
                                  <a:rPr lang="en-US" sz="2000" b="0" i="1" smtClean="0">
                                    <a:solidFill>
                                      <a:schemeClr val="tx1"/>
                                    </a:solidFill>
                                    <a:latin typeface="Cambria Math" panose="02040503050406030204" pitchFamily="18" charset="0"/>
                                    <a:cs typeface="Times New Roman" panose="02020603050405020304" pitchFamily="18" charset="0"/>
                                  </a:rPr>
                                  <m:t>2</m:t>
                                </m:r>
                              </m:den>
                            </m:f>
                          </m:e>
                        </m:d>
                      </m:e>
                      <m:sub>
                        <m:r>
                          <a:rPr lang="en-US" sz="2000" b="0" i="1" smtClean="0">
                            <a:solidFill>
                              <a:schemeClr val="tx1"/>
                            </a:solidFill>
                            <a:latin typeface="Cambria Math" panose="02040503050406030204" pitchFamily="18" charset="0"/>
                            <a:cs typeface="Times New Roman" panose="02020603050405020304" pitchFamily="18" charset="0"/>
                          </a:rPr>
                          <m:t>1</m:t>
                        </m:r>
                      </m:sub>
                      <m:sup>
                        <m:r>
                          <a:rPr lang="en-US" sz="2000" b="0" i="1" smtClean="0">
                            <a:solidFill>
                              <a:schemeClr val="tx1"/>
                            </a:solidFill>
                            <a:latin typeface="Cambria Math" panose="02040503050406030204" pitchFamily="18" charset="0"/>
                            <a:cs typeface="Times New Roman" panose="02020603050405020304" pitchFamily="18" charset="0"/>
                          </a:rPr>
                          <m:t>4</m:t>
                        </m:r>
                      </m:sup>
                    </m:sSubSup>
                  </m:oMath>
                </a14:m>
                <a:r>
                  <a:rPr lang="en-US" sz="2000" dirty="0" smtClean="0">
                    <a:solidFill>
                      <a:schemeClr val="tx1"/>
                    </a:solidFill>
                    <a:latin typeface="Times New Roman" panose="02020603050405020304" pitchFamily="18" charset="0"/>
                    <a:cs typeface="Times New Roman" panose="02020603050405020304" pitchFamily="18" charset="0"/>
                  </a:rPr>
                  <a:t>= 2</a:t>
                </a:r>
                <a14:m>
                  <m:oMath xmlns:m="http://schemas.openxmlformats.org/officeDocument/2006/math">
                    <m:d>
                      <m:dPr>
                        <m:ctrlPr>
                          <a:rPr lang="en-US" sz="2000" i="1" smtClean="0">
                            <a:solidFill>
                              <a:schemeClr val="tx1"/>
                            </a:solidFill>
                            <a:latin typeface="Cambria Math" panose="02040503050406030204" pitchFamily="18" charset="0"/>
                            <a:cs typeface="Times New Roman" panose="02020603050405020304" pitchFamily="18" charset="0"/>
                          </a:rPr>
                        </m:ctrlPr>
                      </m:dPr>
                      <m:e>
                        <m:sSup>
                          <m:sSupPr>
                            <m:ctrlPr>
                              <a:rPr lang="en-US" sz="2000" i="1" smtClean="0">
                                <a:solidFill>
                                  <a:schemeClr val="tx1"/>
                                </a:solidFill>
                                <a:latin typeface="Cambria Math" panose="02040503050406030204" pitchFamily="18" charset="0"/>
                                <a:cs typeface="Times New Roman" panose="02020603050405020304" pitchFamily="18" charset="0"/>
                              </a:rPr>
                            </m:ctrlPr>
                          </m:sSupPr>
                          <m:e>
                            <m:r>
                              <a:rPr lang="en-US" sz="2000" b="0" i="0" smtClean="0">
                                <a:solidFill>
                                  <a:schemeClr val="tx1"/>
                                </a:solidFill>
                                <a:latin typeface="Cambria Math" panose="02040503050406030204" pitchFamily="18" charset="0"/>
                                <a:cs typeface="Times New Roman" panose="02020603050405020304" pitchFamily="18" charset="0"/>
                              </a:rPr>
                              <m:t>4</m:t>
                            </m:r>
                          </m:e>
                          <m:sup>
                            <m:r>
                              <a:rPr lang="en-US" sz="2000" b="0" i="0" smtClean="0">
                                <a:solidFill>
                                  <a:schemeClr val="tx1"/>
                                </a:solidFill>
                                <a:latin typeface="Cambria Math" panose="02040503050406030204" pitchFamily="18" charset="0"/>
                                <a:cs typeface="Times New Roman" panose="02020603050405020304" pitchFamily="18" charset="0"/>
                              </a:rPr>
                              <m:t>2</m:t>
                            </m:r>
                          </m:sup>
                        </m:sSup>
                        <m:r>
                          <a:rPr lang="en-US" sz="2000" b="0" i="0" smtClean="0">
                            <a:solidFill>
                              <a:schemeClr val="tx1"/>
                            </a:solidFill>
                            <a:latin typeface="Cambria Math" panose="02040503050406030204" pitchFamily="18" charset="0"/>
                            <a:cs typeface="Times New Roman" panose="02020603050405020304" pitchFamily="18" charset="0"/>
                          </a:rPr>
                          <m:t>−</m:t>
                        </m:r>
                        <m:r>
                          <a:rPr lang="en-US" sz="2000" b="0" i="0" smtClean="0">
                            <a:solidFill>
                              <a:schemeClr val="tx1"/>
                            </a:solidFill>
                            <a:latin typeface="Cambria Math" panose="02040503050406030204" pitchFamily="18" charset="0"/>
                            <a:cs typeface="Times New Roman" panose="02020603050405020304" pitchFamily="18" charset="0"/>
                          </a:rPr>
                          <m:t>1</m:t>
                        </m:r>
                      </m:e>
                    </m:d>
                  </m:oMath>
                </a14:m>
                <a:endParaRPr lang="en-IN"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IN" sz="2000" dirty="0" smtClean="0">
                    <a:solidFill>
                      <a:schemeClr val="tx1"/>
                    </a:solidFill>
                    <a:latin typeface="Times New Roman" panose="02020603050405020304" pitchFamily="18" charset="0"/>
                    <a:cs typeface="Times New Roman" panose="02020603050405020304" pitchFamily="18" charset="0"/>
                  </a:rPr>
                  <a:t>= 2(16 -1)=30</a:t>
                </a:r>
                <a:endParaRPr lang="en-IN"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11200"/>
                <a:ext cx="10515600" cy="5465763"/>
              </a:xfrm>
              <a:blipFill>
                <a:blip r:embed="rId2"/>
                <a:stretch>
                  <a:fillRect l="-638" t="-12054"/>
                </a:stretch>
              </a:blipFill>
            </p:spPr>
            <p:txBody>
              <a:bodyPr/>
              <a:lstStyle/>
              <a:p>
                <a:r>
                  <a:rPr lang="en-US">
                    <a:noFill/>
                  </a:rPr>
                  <a:t> </a:t>
                </a:r>
              </a:p>
            </p:txBody>
          </p:sp>
        </mc:Fallback>
      </mc:AlternateContent>
    </p:spTree>
    <p:extLst>
      <p:ext uri="{BB962C8B-B14F-4D97-AF65-F5344CB8AC3E}">
        <p14:creationId xmlns:p14="http://schemas.microsoft.com/office/powerpoint/2010/main" val="183627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90419" y="581892"/>
                <a:ext cx="10515600" cy="5576599"/>
              </a:xfrm>
            </p:spPr>
            <p:txBody>
              <a:bodyPr/>
              <a:lstStyle/>
              <a:p>
                <a:pPr marL="0" indent="0">
                  <a:lnSpc>
                    <a:spcPct val="100000"/>
                  </a:lnSpc>
                  <a:buNone/>
                </a:pPr>
                <a:r>
                  <a:rPr lang="en-US" sz="1900" dirty="0" smtClean="0">
                    <a:solidFill>
                      <a:srgbClr val="00B0F0"/>
                    </a:solidFill>
                    <a:latin typeface="Times New Roman" panose="02020603050405020304" pitchFamily="18" charset="0"/>
                    <a:cs typeface="Times New Roman" panose="02020603050405020304" pitchFamily="18" charset="0"/>
                  </a:rPr>
                  <a:t>3.Evaluate </a:t>
                </a:r>
                <a14:m>
                  <m:oMath xmlns:m="http://schemas.openxmlformats.org/officeDocument/2006/math">
                    <m:r>
                      <a:rPr lang="en-US" sz="1900" b="0" i="0" smtClean="0">
                        <a:solidFill>
                          <a:srgbClr val="00B0F0"/>
                        </a:solidFill>
                        <a:latin typeface="Cambria Math" panose="02040503050406030204" pitchFamily="18" charset="0"/>
                        <a:cs typeface="Times New Roman" panose="02020603050405020304" pitchFamily="18" charset="0"/>
                      </a:rPr>
                      <m:t>   </m:t>
                    </m:r>
                    <m:r>
                      <a:rPr lang="en-US" sz="1900" i="1">
                        <a:solidFill>
                          <a:srgbClr val="00B0F0"/>
                        </a:solidFill>
                        <a:latin typeface="Cambria Math" panose="02040503050406030204" pitchFamily="18" charset="0"/>
                        <a:cs typeface="Times New Roman" panose="02020603050405020304" pitchFamily="18" charset="0"/>
                      </a:rPr>
                      <m:t>𝑥𝑦𝑑𝑥𝑑𝑦</m:t>
                    </m:r>
                  </m:oMath>
                </a14:m>
                <a:r>
                  <a:rPr lang="en-US" sz="1900" dirty="0" smtClean="0">
                    <a:solidFill>
                      <a:srgbClr val="00B0F0"/>
                    </a:solidFill>
                    <a:latin typeface="Times New Roman" panose="02020603050405020304" pitchFamily="18" charset="0"/>
                    <a:cs typeface="Times New Roman" panose="02020603050405020304" pitchFamily="18" charset="0"/>
                  </a:rPr>
                  <a:t> where </a:t>
                </a:r>
                <a:r>
                  <a:rPr lang="en-US" sz="1900" dirty="0">
                    <a:solidFill>
                      <a:srgbClr val="00B0F0"/>
                    </a:solidFill>
                    <a:latin typeface="Times New Roman" panose="02020603050405020304" pitchFamily="18" charset="0"/>
                    <a:cs typeface="Times New Roman" panose="02020603050405020304" pitchFamily="18" charset="0"/>
                  </a:rPr>
                  <a:t>R is the region bounded by </a:t>
                </a:r>
                <a:r>
                  <a:rPr lang="en-US" sz="1900" dirty="0" smtClean="0">
                    <a:solidFill>
                      <a:srgbClr val="00B0F0"/>
                    </a:solidFill>
                    <a:latin typeface="Times New Roman" panose="02020603050405020304" pitchFamily="18" charset="0"/>
                    <a:cs typeface="Times New Roman" panose="02020603050405020304" pitchFamily="18" charset="0"/>
                  </a:rPr>
                  <a:t>x-axis ordinate </a:t>
                </a:r>
                <a:r>
                  <a:rPr lang="en-IN" sz="1900" dirty="0" smtClean="0">
                    <a:solidFill>
                      <a:srgbClr val="00B0F0"/>
                    </a:solidFill>
                    <a:latin typeface="Times New Roman" panose="02020603050405020304" pitchFamily="18" charset="0"/>
                    <a:cs typeface="Times New Roman" panose="02020603050405020304" pitchFamily="18" charset="0"/>
                  </a:rPr>
                  <a:t>x=2a and the curve </a:t>
                </a:r>
                <a14:m>
                  <m:oMath xmlns:m="http://schemas.openxmlformats.org/officeDocument/2006/math">
                    <m:sSup>
                      <m:sSupPr>
                        <m:ctrlPr>
                          <a:rPr lang="en-US" sz="1900" i="1">
                            <a:solidFill>
                              <a:srgbClr val="00B0F0"/>
                            </a:solidFill>
                            <a:latin typeface="Cambria Math" panose="02040503050406030204" pitchFamily="18" charset="0"/>
                            <a:cs typeface="Times New Roman" panose="02020603050405020304" pitchFamily="18" charset="0"/>
                          </a:rPr>
                        </m:ctrlPr>
                      </m:sSupPr>
                      <m:e>
                        <m:r>
                          <a:rPr lang="en-US" sz="1900" i="1">
                            <a:solidFill>
                              <a:srgbClr val="00B0F0"/>
                            </a:solidFill>
                            <a:latin typeface="Cambria Math" panose="02040503050406030204" pitchFamily="18" charset="0"/>
                            <a:cs typeface="Times New Roman" panose="02020603050405020304" pitchFamily="18" charset="0"/>
                          </a:rPr>
                          <m:t>𝑥</m:t>
                        </m:r>
                      </m:e>
                      <m:sup>
                        <m:r>
                          <a:rPr lang="en-US" sz="1900" i="1">
                            <a:solidFill>
                              <a:srgbClr val="00B0F0"/>
                            </a:solidFill>
                            <a:latin typeface="Cambria Math" panose="02040503050406030204" pitchFamily="18" charset="0"/>
                            <a:cs typeface="Times New Roman" panose="02020603050405020304" pitchFamily="18" charset="0"/>
                          </a:rPr>
                          <m:t>2</m:t>
                        </m:r>
                      </m:sup>
                    </m:sSup>
                  </m:oMath>
                </a14:m>
                <a:r>
                  <a:rPr lang="en-IN" sz="1900" dirty="0">
                    <a:solidFill>
                      <a:srgbClr val="00B0F0"/>
                    </a:solidFill>
                    <a:latin typeface="Times New Roman" panose="02020603050405020304" pitchFamily="18" charset="0"/>
                    <a:cs typeface="Times New Roman" panose="02020603050405020304" pitchFamily="18" charset="0"/>
                  </a:rPr>
                  <a:t>= </a:t>
                </a:r>
                <a:r>
                  <a:rPr lang="en-IN" sz="1900" dirty="0" smtClean="0">
                    <a:solidFill>
                      <a:srgbClr val="00B0F0"/>
                    </a:solidFill>
                    <a:latin typeface="Times New Roman" panose="02020603050405020304" pitchFamily="18" charset="0"/>
                    <a:cs typeface="Times New Roman" panose="02020603050405020304" pitchFamily="18" charset="0"/>
                  </a:rPr>
                  <a:t>4ay.</a:t>
                </a:r>
                <a:endParaRPr lang="en-IN" sz="1900" dirty="0">
                  <a:solidFill>
                    <a:srgbClr val="00B0F0"/>
                  </a:solidFill>
                  <a:latin typeface="Times New Roman" panose="02020603050405020304" pitchFamily="18" charset="0"/>
                  <a:cs typeface="Times New Roman" panose="02020603050405020304" pitchFamily="18" charset="0"/>
                </a:endParaRPr>
              </a:p>
              <a:p>
                <a:pPr marL="0" lvl="0" indent="0">
                  <a:lnSpc>
                    <a:spcPct val="100000"/>
                  </a:lnSpc>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1900" dirty="0">
                    <a:solidFill>
                      <a:prstClr val="black"/>
                    </a:solidFill>
                    <a:latin typeface="Times New Roman" panose="02020603050405020304" pitchFamily="18" charset="0"/>
                    <a:cs typeface="Times New Roman" panose="02020603050405020304" pitchFamily="18" charset="0"/>
                  </a:rPr>
                  <a:t>Given</a:t>
                </a:r>
                <a:r>
                  <a:rPr lang="en-US" sz="1900" dirty="0">
                    <a:solidFill>
                      <a:srgbClr val="00B0F0"/>
                    </a:solidFill>
                    <a:latin typeface="Times New Roman" panose="02020603050405020304" pitchFamily="18" charset="0"/>
                    <a:cs typeface="Times New Roman" panose="02020603050405020304" pitchFamily="18" charset="0"/>
                  </a:rPr>
                  <a:t>                      </a:t>
                </a:r>
                <a:r>
                  <a:rPr lang="en-US" sz="1900" dirty="0">
                    <a:solidFill>
                      <a:prstClr val="black"/>
                    </a:solidFill>
                    <a:latin typeface="Times New Roman" panose="02020603050405020304" pitchFamily="18" charset="0"/>
                    <a:cs typeface="Times New Roman" panose="02020603050405020304" pitchFamily="18" charset="0"/>
                  </a:rPr>
                  <a:t>where R is the region bounded by two curves as shown in the figure. </a:t>
                </a:r>
              </a:p>
              <a:p>
                <a:pPr marL="0" lvl="0" indent="0">
                  <a:lnSpc>
                    <a:spcPct val="100000"/>
                  </a:lnSpc>
                  <a:buNone/>
                </a:pPr>
                <a:r>
                  <a:rPr lang="en-US" sz="1900" dirty="0">
                    <a:solidFill>
                      <a:prstClr val="black"/>
                    </a:solidFill>
                    <a:latin typeface="Times New Roman" panose="02020603050405020304" pitchFamily="18" charset="0"/>
                    <a:cs typeface="Times New Roman" panose="02020603050405020304" pitchFamily="18" charset="0"/>
                  </a:rPr>
                  <a:t>Let us fix the independent variable </a:t>
                </a:r>
                <a:r>
                  <a:rPr lang="en-US" sz="1900" i="1" dirty="0">
                    <a:solidFill>
                      <a:prstClr val="black"/>
                    </a:solidFill>
                    <a:latin typeface="Times New Roman" panose="02020603050405020304" pitchFamily="18" charset="0"/>
                    <a:cs typeface="Times New Roman" panose="02020603050405020304" pitchFamily="18" charset="0"/>
                  </a:rPr>
                  <a:t>x</a:t>
                </a:r>
                <a:r>
                  <a:rPr lang="en-US" sz="1900" dirty="0">
                    <a:solidFill>
                      <a:prstClr val="black"/>
                    </a:solidFill>
                    <a:latin typeface="Times New Roman" panose="02020603050405020304" pitchFamily="18" charset="0"/>
                    <a:cs typeface="Times New Roman" panose="02020603050405020304" pitchFamily="18" charset="0"/>
                  </a:rPr>
                  <a:t> for fixed values of </a:t>
                </a:r>
                <a:r>
                  <a:rPr lang="en-US" sz="1900" i="1" dirty="0">
                    <a:solidFill>
                      <a:prstClr val="black"/>
                    </a:solidFill>
                    <a:latin typeface="Times New Roman" panose="02020603050405020304" pitchFamily="18" charset="0"/>
                    <a:cs typeface="Times New Roman" panose="02020603050405020304" pitchFamily="18" charset="0"/>
                  </a:rPr>
                  <a:t>x</a:t>
                </a:r>
                <a:r>
                  <a:rPr lang="en-US" sz="1900" dirty="0">
                    <a:solidFill>
                      <a:prstClr val="black"/>
                    </a:solidFill>
                    <a:latin typeface="Times New Roman" panose="02020603050405020304" pitchFamily="18" charset="0"/>
                    <a:cs typeface="Times New Roman" panose="02020603050405020304" pitchFamily="18" charset="0"/>
                  </a:rPr>
                  <a:t> the other independent </a:t>
                </a:r>
              </a:p>
              <a:p>
                <a:pPr marL="0" lvl="0" indent="0">
                  <a:lnSpc>
                    <a:spcPct val="100000"/>
                  </a:lnSpc>
                  <a:buNone/>
                </a:pPr>
                <a:r>
                  <a:rPr lang="en-US" sz="1900" dirty="0">
                    <a:solidFill>
                      <a:prstClr val="black"/>
                    </a:solidFill>
                    <a:latin typeface="Times New Roman" panose="02020603050405020304" pitchFamily="18" charset="0"/>
                    <a:cs typeface="Times New Roman" panose="02020603050405020304" pitchFamily="18" charset="0"/>
                  </a:rPr>
                  <a:t>variable </a:t>
                </a:r>
                <a:r>
                  <a:rPr lang="en-US" sz="1900" i="1" dirty="0">
                    <a:solidFill>
                      <a:prstClr val="black"/>
                    </a:solidFill>
                    <a:latin typeface="Times New Roman" panose="02020603050405020304" pitchFamily="18" charset="0"/>
                    <a:cs typeface="Times New Roman" panose="02020603050405020304" pitchFamily="18" charset="0"/>
                  </a:rPr>
                  <a:t>y </a:t>
                </a:r>
                <a:r>
                  <a:rPr lang="en-US" sz="1900" dirty="0" smtClean="0">
                    <a:solidFill>
                      <a:prstClr val="black"/>
                    </a:solidFill>
                    <a:latin typeface="Times New Roman" panose="02020603050405020304" pitchFamily="18" charset="0"/>
                    <a:cs typeface="Times New Roman" panose="02020603050405020304" pitchFamily="18" charset="0"/>
                  </a:rPr>
                  <a:t>varies, y varies from 0 to </a:t>
                </a:r>
                <a14:m>
                  <m:oMath xmlns:m="http://schemas.openxmlformats.org/officeDocument/2006/math">
                    <m:f>
                      <m:fPr>
                        <m:ctrlPr>
                          <a:rPr lang="en-US" sz="1900" i="1">
                            <a:solidFill>
                              <a:prstClr val="black"/>
                            </a:solidFill>
                            <a:latin typeface="Cambria Math" panose="02040503050406030204" pitchFamily="18" charset="0"/>
                            <a:cs typeface="Times New Roman" panose="02020603050405020304" pitchFamily="18" charset="0"/>
                          </a:rPr>
                        </m:ctrlPr>
                      </m:fPr>
                      <m:num>
                        <m:sSup>
                          <m:sSupPr>
                            <m:ctrlPr>
                              <a:rPr lang="en-US" sz="1900" i="1">
                                <a:solidFill>
                                  <a:prstClr val="black"/>
                                </a:solidFill>
                                <a:latin typeface="Cambria Math" panose="02040503050406030204" pitchFamily="18" charset="0"/>
                                <a:cs typeface="Times New Roman" panose="02020603050405020304" pitchFamily="18" charset="0"/>
                              </a:rPr>
                            </m:ctrlPr>
                          </m:sSupPr>
                          <m:e>
                            <m:r>
                              <a:rPr lang="en-US" sz="1900" i="1">
                                <a:solidFill>
                                  <a:prstClr val="black"/>
                                </a:solidFill>
                                <a:latin typeface="Cambria Math" panose="02040503050406030204" pitchFamily="18" charset="0"/>
                                <a:cs typeface="Times New Roman" panose="02020603050405020304" pitchFamily="18" charset="0"/>
                              </a:rPr>
                              <m:t>𝑥</m:t>
                            </m:r>
                          </m:e>
                          <m:sup>
                            <m:r>
                              <a:rPr lang="en-US" sz="1900" i="1">
                                <a:solidFill>
                                  <a:prstClr val="black"/>
                                </a:solidFill>
                                <a:latin typeface="Cambria Math" panose="02040503050406030204" pitchFamily="18" charset="0"/>
                                <a:cs typeface="Times New Roman" panose="02020603050405020304" pitchFamily="18" charset="0"/>
                              </a:rPr>
                              <m:t>2</m:t>
                            </m:r>
                          </m:sup>
                        </m:sSup>
                      </m:num>
                      <m:den>
                        <m:r>
                          <a:rPr lang="en-US" sz="1900" i="1">
                            <a:solidFill>
                              <a:prstClr val="black"/>
                            </a:solidFill>
                            <a:latin typeface="Cambria Math" panose="02040503050406030204" pitchFamily="18" charset="0"/>
                            <a:cs typeface="Times New Roman" panose="02020603050405020304" pitchFamily="18" charset="0"/>
                          </a:rPr>
                          <m:t>4</m:t>
                        </m:r>
                        <m:r>
                          <a:rPr lang="en-US" sz="1900" i="1">
                            <a:solidFill>
                              <a:prstClr val="black"/>
                            </a:solidFill>
                            <a:latin typeface="Cambria Math" panose="02040503050406030204" pitchFamily="18" charset="0"/>
                            <a:cs typeface="Times New Roman" panose="02020603050405020304" pitchFamily="18" charset="0"/>
                          </a:rPr>
                          <m:t>𝑎</m:t>
                        </m:r>
                      </m:den>
                    </m:f>
                  </m:oMath>
                </a14:m>
                <a:endParaRPr lang="en-US" sz="1900" dirty="0" smtClean="0">
                  <a:solidFill>
                    <a:prstClr val="black"/>
                  </a:solidFill>
                  <a:latin typeface="Times New Roman" panose="02020603050405020304" pitchFamily="18" charset="0"/>
                  <a:cs typeface="Times New Roman" panose="02020603050405020304" pitchFamily="18" charset="0"/>
                </a:endParaRPr>
              </a:p>
              <a:p>
                <a:pPr marL="0" lvl="0" indent="0">
                  <a:lnSpc>
                    <a:spcPct val="100000"/>
                  </a:lnSpc>
                  <a:buNone/>
                </a:pPr>
                <a:r>
                  <a:rPr lang="en-US" sz="1900" dirty="0" smtClean="0">
                    <a:solidFill>
                      <a:prstClr val="black"/>
                    </a:solidFill>
                    <a:latin typeface="Times New Roman" panose="02020603050405020304" pitchFamily="18" charset="0"/>
                    <a:cs typeface="Times New Roman" panose="02020603050405020304" pitchFamily="18" charset="0"/>
                  </a:rPr>
                  <a:t>In </a:t>
                </a:r>
                <a:r>
                  <a:rPr lang="en-US" sz="1900" dirty="0">
                    <a:solidFill>
                      <a:prstClr val="black"/>
                    </a:solidFill>
                    <a:latin typeface="Times New Roman" panose="02020603050405020304" pitchFamily="18" charset="0"/>
                    <a:cs typeface="Times New Roman" panose="02020603050405020304" pitchFamily="18" charset="0"/>
                  </a:rPr>
                  <a:t>the region of integration minimum value of x is 0 &amp; maximum </a:t>
                </a:r>
                <a:r>
                  <a:rPr lang="en-US" sz="1900" dirty="0" smtClean="0">
                    <a:solidFill>
                      <a:prstClr val="black"/>
                    </a:solidFill>
                    <a:latin typeface="Times New Roman" panose="02020603050405020304" pitchFamily="18" charset="0"/>
                    <a:cs typeface="Times New Roman" panose="02020603050405020304" pitchFamily="18" charset="0"/>
                  </a:rPr>
                  <a:t>value </a:t>
                </a:r>
              </a:p>
              <a:p>
                <a:pPr marL="0" lvl="0" indent="0">
                  <a:lnSpc>
                    <a:spcPct val="100000"/>
                  </a:lnSpc>
                  <a:buNone/>
                </a:pPr>
                <a:r>
                  <a:rPr lang="en-US" sz="1900" dirty="0" smtClean="0">
                    <a:solidFill>
                      <a:prstClr val="black"/>
                    </a:solidFill>
                    <a:latin typeface="Times New Roman" panose="02020603050405020304" pitchFamily="18" charset="0"/>
                    <a:cs typeface="Times New Roman" panose="02020603050405020304" pitchFamily="18" charset="0"/>
                  </a:rPr>
                  <a:t>of </a:t>
                </a:r>
                <a:r>
                  <a:rPr lang="en-US" sz="1900" dirty="0">
                    <a:solidFill>
                      <a:prstClr val="black"/>
                    </a:solidFill>
                    <a:latin typeface="Times New Roman" panose="02020603050405020304" pitchFamily="18" charset="0"/>
                    <a:cs typeface="Times New Roman" panose="02020603050405020304" pitchFamily="18" charset="0"/>
                  </a:rPr>
                  <a:t>x is </a:t>
                </a:r>
                <a:r>
                  <a:rPr lang="en-US" sz="1900" dirty="0" smtClean="0">
                    <a:solidFill>
                      <a:prstClr val="black"/>
                    </a:solidFill>
                    <a:latin typeface="Times New Roman" panose="02020603050405020304" pitchFamily="18" charset="0"/>
                    <a:cs typeface="Times New Roman" panose="02020603050405020304" pitchFamily="18" charset="0"/>
                  </a:rPr>
                  <a:t>2a, </a:t>
                </a:r>
                <a:r>
                  <a:rPr lang="en-US" sz="1900" dirty="0">
                    <a:solidFill>
                      <a:prstClr val="black"/>
                    </a:solidFill>
                    <a:latin typeface="Times New Roman" panose="02020603050405020304" pitchFamily="18" charset="0"/>
                    <a:cs typeface="Times New Roman" panose="02020603050405020304" pitchFamily="18" charset="0"/>
                  </a:rPr>
                  <a:t>i.e., x: 0 to </a:t>
                </a:r>
                <a:r>
                  <a:rPr lang="en-US" sz="1900" dirty="0" smtClean="0">
                    <a:solidFill>
                      <a:prstClr val="black"/>
                    </a:solidFill>
                    <a:latin typeface="Times New Roman" panose="02020603050405020304" pitchFamily="18" charset="0"/>
                    <a:cs typeface="Times New Roman" panose="02020603050405020304" pitchFamily="18" charset="0"/>
                  </a:rPr>
                  <a:t>2a.</a:t>
                </a:r>
              </a:p>
              <a:p>
                <a:pPr marL="0" lvl="0" indent="0">
                  <a:lnSpc>
                    <a:spcPct val="100000"/>
                  </a:lnSpc>
                  <a:buNone/>
                </a:pPr>
                <a:r>
                  <a:rPr lang="en-US" sz="2000" dirty="0" smtClean="0"/>
                  <a:t>                                  </a:t>
                </a:r>
                <a14:m>
                  <m:oMath xmlns:m="http://schemas.openxmlformats.org/officeDocument/2006/math">
                    <m:r>
                      <a:rPr lang="en-US" sz="2000" i="1">
                        <a:solidFill>
                          <a:prstClr val="black"/>
                        </a:solidFill>
                        <a:latin typeface="Cambria Math" panose="02040503050406030204" pitchFamily="18" charset="0"/>
                      </a:rPr>
                      <m:t>= </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2</m:t>
                        </m:r>
                        <m:r>
                          <a:rPr lang="en-US" sz="2000" b="0" i="1" smtClean="0">
                            <a:solidFill>
                              <a:prstClr val="black"/>
                            </a:solidFill>
                            <a:latin typeface="Cambria Math" panose="02040503050406030204" pitchFamily="18" charset="0"/>
                            <a:cs typeface="Times New Roman" panose="02020603050405020304" pitchFamily="18" charset="0"/>
                          </a:rPr>
                          <m:t>𝑎</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2000" i="1">
                                    <a:solidFill>
                                      <a:prstClr val="black"/>
                                    </a:solidFill>
                                    <a:latin typeface="Cambria Math" panose="02040503050406030204" pitchFamily="18" charset="0"/>
                                    <a:cs typeface="Times New Roman" panose="02020603050405020304" pitchFamily="18" charset="0"/>
                                  </a:rPr>
                                  <m:t>4</m:t>
                                </m:r>
                                <m:r>
                                  <a:rPr lang="en-US" sz="2000" b="0" i="1" smtClean="0">
                                    <a:solidFill>
                                      <a:prstClr val="black"/>
                                    </a:solidFill>
                                    <a:latin typeface="Cambria Math" panose="02040503050406030204" pitchFamily="18" charset="0"/>
                                    <a:cs typeface="Times New Roman" panose="02020603050405020304" pitchFamily="18" charset="0"/>
                                  </a:rPr>
                                  <m:t>𝑎</m:t>
                                </m:r>
                              </m:den>
                            </m:f>
                          </m:sup>
                          <m:e>
                            <m:r>
                              <a:rPr lang="en-US" sz="2000" b="0" i="1" smtClean="0">
                                <a:solidFill>
                                  <a:prstClr val="black"/>
                                </a:solidFill>
                                <a:latin typeface="Cambria Math" panose="02040503050406030204" pitchFamily="18" charset="0"/>
                                <a:cs typeface="Times New Roman" panose="02020603050405020304" pitchFamily="18" charset="0"/>
                              </a:rPr>
                              <m:t>𝑥𝑦</m:t>
                            </m:r>
                            <m:r>
                              <a:rPr lang="en-US" sz="2000" i="1">
                                <a:solidFill>
                                  <a:prstClr val="black"/>
                                </a:solidFill>
                                <a:latin typeface="Cambria Math" panose="02040503050406030204" pitchFamily="18" charset="0"/>
                                <a:cs typeface="Times New Roman" panose="02020603050405020304" pitchFamily="18" charset="0"/>
                              </a:rPr>
                              <m:t>𝑑𝑦𝑑𝑥</m:t>
                            </m:r>
                            <m:r>
                              <a:rPr lang="en-US" sz="2000" i="1">
                                <a:solidFill>
                                  <a:prstClr val="black"/>
                                </a:solidFill>
                                <a:latin typeface="Cambria Math" panose="02040503050406030204" pitchFamily="18" charset="0"/>
                              </a:rPr>
                              <m:t>=</m:t>
                            </m:r>
                          </m:e>
                        </m:nary>
                      </m:e>
                    </m:nary>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2</m:t>
                        </m:r>
                        <m:r>
                          <a:rPr lang="en-US" sz="2000" b="0" i="1" smtClean="0">
                            <a:solidFill>
                              <a:prstClr val="black"/>
                            </a:solidFill>
                            <a:latin typeface="Cambria Math" panose="02040503050406030204" pitchFamily="18" charset="0"/>
                            <a:cs typeface="Times New Roman" panose="02020603050405020304" pitchFamily="18" charset="0"/>
                          </a:rPr>
                          <m:t>𝑎</m:t>
                        </m:r>
                      </m:sup>
                      <m:e>
                        <m:sSubSup>
                          <m:sSubSupPr>
                            <m:ctrlPr>
                              <a:rPr lang="en-US" sz="2000" i="1">
                                <a:solidFill>
                                  <a:prstClr val="black"/>
                                </a:solidFill>
                                <a:latin typeface="Cambria Math" panose="02040503050406030204" pitchFamily="18" charset="0"/>
                                <a:cs typeface="Times New Roman" panose="02020603050405020304" pitchFamily="18" charset="0"/>
                              </a:rPr>
                            </m:ctrlPr>
                          </m:sSubSupPr>
                          <m:e>
                            <m:r>
                              <a:rPr lang="en-US" sz="2000" i="1">
                                <a:solidFill>
                                  <a:prstClr val="black"/>
                                </a:solidFill>
                                <a:latin typeface="Cambria Math" panose="02040503050406030204" pitchFamily="18" charset="0"/>
                                <a:cs typeface="Times New Roman" panose="02020603050405020304" pitchFamily="18" charset="0"/>
                              </a:rPr>
                              <m:t>𝑥</m:t>
                            </m:r>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2000" i="1">
                                        <a:solidFill>
                                          <a:prstClr val="black"/>
                                        </a:solidFill>
                                        <a:latin typeface="Cambria Math" panose="02040503050406030204" pitchFamily="18" charset="0"/>
                                        <a:cs typeface="Times New Roman" panose="02020603050405020304" pitchFamily="18" charset="0"/>
                                      </a:rPr>
                                      <m:t>2</m:t>
                                    </m:r>
                                  </m:den>
                                </m:f>
                              </m:e>
                            </m:d>
                          </m:e>
                          <m:sub>
                            <m:r>
                              <a:rPr lang="en-US" sz="2000" b="0" i="1" smtClean="0">
                                <a:solidFill>
                                  <a:prstClr val="black"/>
                                </a:solidFill>
                                <a:latin typeface="Cambria Math" panose="02040503050406030204" pitchFamily="18" charset="0"/>
                                <a:cs typeface="Times New Roman" panose="02020603050405020304" pitchFamily="18" charset="0"/>
                              </a:rPr>
                              <m:t>0</m:t>
                            </m:r>
                          </m:sub>
                          <m:sup>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num>
                              <m:den>
                                <m:r>
                                  <a:rPr lang="en-US" sz="2000" i="1">
                                    <a:solidFill>
                                      <a:prstClr val="black"/>
                                    </a:solidFill>
                                    <a:latin typeface="Cambria Math" panose="02040503050406030204" pitchFamily="18" charset="0"/>
                                    <a:cs typeface="Times New Roman" panose="02020603050405020304" pitchFamily="18" charset="0"/>
                                  </a:rPr>
                                  <m:t>4</m:t>
                                </m:r>
                                <m:r>
                                  <a:rPr lang="en-US" sz="2000" i="1">
                                    <a:solidFill>
                                      <a:prstClr val="black"/>
                                    </a:solidFill>
                                    <a:latin typeface="Cambria Math" panose="02040503050406030204" pitchFamily="18" charset="0"/>
                                    <a:cs typeface="Times New Roman" panose="02020603050405020304" pitchFamily="18" charset="0"/>
                                  </a:rPr>
                                  <m:t>𝑎</m:t>
                                </m:r>
                              </m:den>
                            </m:f>
                          </m:sup>
                        </m:sSubSup>
                        <m:r>
                          <a:rPr lang="en-US" sz="2000" i="1">
                            <a:solidFill>
                              <a:prstClr val="black"/>
                            </a:solidFill>
                            <a:latin typeface="Cambria Math" panose="02040503050406030204" pitchFamily="18" charset="0"/>
                            <a:cs typeface="Times New Roman" panose="02020603050405020304" pitchFamily="18" charset="0"/>
                          </a:rPr>
                          <m:t>𝑑𝑥</m:t>
                        </m:r>
                        <m:r>
                          <a:rPr lang="en-US" sz="2000" i="1">
                            <a:solidFill>
                              <a:prstClr val="black"/>
                            </a:solidFill>
                            <a:latin typeface="Cambria Math" panose="02040503050406030204" pitchFamily="18" charset="0"/>
                            <a:cs typeface="Times New Roman" panose="02020603050405020304" pitchFamily="18" charset="0"/>
                          </a:rPr>
                          <m:t> </m:t>
                        </m:r>
                      </m:e>
                    </m:nary>
                  </m:oMath>
                </a14:m>
                <a:r>
                  <a:rPr lang="en-US" sz="2000" dirty="0">
                    <a:solidFill>
                      <a:prstClr val="black"/>
                    </a:solidFill>
                  </a:rPr>
                  <a:t> </a:t>
                </a:r>
                <a:endParaRPr lang="en-US" sz="2000" i="1" dirty="0">
                  <a:solidFill>
                    <a:prstClr val="black"/>
                  </a:solidFill>
                  <a:latin typeface="Cambria Math" panose="02040503050406030204" pitchFamily="18" charset="0"/>
                </a:endParaRPr>
              </a:p>
              <a:p>
                <a:pPr marL="0" lvl="0" indent="0">
                  <a:lnSpc>
                    <a:spcPct val="100000"/>
                  </a:lnSpc>
                  <a:buNone/>
                </a:pPr>
                <a:r>
                  <a:rPr lang="en-US" sz="2000" i="1" dirty="0">
                    <a:solidFill>
                      <a:prstClr val="black"/>
                    </a:solidFill>
                    <a:latin typeface="Cambria Math" panose="02040503050406030204" pitchFamily="18" charset="0"/>
                  </a:rPr>
                  <a:t>                                 </a:t>
                </a:r>
                <a:r>
                  <a:rPr lang="en-US" sz="2000" i="1" dirty="0" smtClean="0">
                    <a:solidFill>
                      <a:prstClr val="black"/>
                    </a:solidFill>
                    <a:latin typeface="Cambria Math" panose="02040503050406030204" pitchFamily="18" charset="0"/>
                  </a:rPr>
                  <a:t>   </a:t>
                </a:r>
                <a14:m>
                  <m:oMath xmlns:m="http://schemas.openxmlformats.org/officeDocument/2006/math">
                    <m:r>
                      <a:rPr lang="en-US" sz="2000" i="1">
                        <a:solidFill>
                          <a:prstClr val="black"/>
                        </a:solidFill>
                        <a:latin typeface="Cambria Math" panose="02040503050406030204" pitchFamily="18" charset="0"/>
                      </a:rPr>
                      <m:t>=</m:t>
                    </m:r>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rPr>
                          <m:t>2</m:t>
                        </m:r>
                      </m:den>
                    </m:f>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2</m:t>
                        </m:r>
                        <m:r>
                          <a:rPr lang="en-US" sz="2000" b="0" i="1" smtClean="0">
                            <a:solidFill>
                              <a:prstClr val="black"/>
                            </a:solidFill>
                            <a:latin typeface="Cambria Math" panose="02040503050406030204" pitchFamily="18" charset="0"/>
                            <a:cs typeface="Times New Roman" panose="02020603050405020304" pitchFamily="18" charset="0"/>
                          </a:rPr>
                          <m:t>𝑎</m:t>
                        </m:r>
                      </m:sup>
                      <m:e>
                        <m:r>
                          <a:rPr lang="en-US" sz="2000" i="1">
                            <a:solidFill>
                              <a:prstClr val="black"/>
                            </a:solidFill>
                            <a:latin typeface="Cambria Math" panose="02040503050406030204" pitchFamily="18" charset="0"/>
                            <a:cs typeface="Times New Roman" panose="02020603050405020304" pitchFamily="18" charset="0"/>
                          </a:rPr>
                          <m:t>𝑥</m:t>
                        </m:r>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4</m:t>
                                    </m:r>
                                  </m:sup>
                                </m:sSup>
                              </m:num>
                              <m:den>
                                <m:r>
                                  <a:rPr lang="en-US" sz="2000" i="1">
                                    <a:solidFill>
                                      <a:prstClr val="black"/>
                                    </a:solidFill>
                                    <a:latin typeface="Cambria Math" panose="02040503050406030204" pitchFamily="18" charset="0"/>
                                    <a:cs typeface="Times New Roman" panose="02020603050405020304" pitchFamily="18" charset="0"/>
                                  </a:rPr>
                                  <m:t>16</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𝑎</m:t>
                                    </m:r>
                                  </m:e>
                                  <m:sup>
                                    <m:r>
                                      <a:rPr lang="en-US" sz="2000" b="0" i="1" smtClean="0">
                                        <a:solidFill>
                                          <a:prstClr val="black"/>
                                        </a:solidFill>
                                        <a:latin typeface="Cambria Math" panose="02040503050406030204" pitchFamily="18" charset="0"/>
                                        <a:cs typeface="Times New Roman" panose="02020603050405020304" pitchFamily="18" charset="0"/>
                                      </a:rPr>
                                      <m:t>2</m:t>
                                    </m:r>
                                  </m:sup>
                                </m:sSup>
                              </m:den>
                            </m:f>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0</m:t>
                            </m:r>
                          </m:e>
                        </m:d>
                        <m:r>
                          <a:rPr lang="en-US" sz="2000" i="1">
                            <a:solidFill>
                              <a:prstClr val="black"/>
                            </a:solidFill>
                            <a:latin typeface="Cambria Math" panose="02040503050406030204" pitchFamily="18" charset="0"/>
                            <a:cs typeface="Times New Roman" panose="02020603050405020304" pitchFamily="18" charset="0"/>
                          </a:rPr>
                          <m:t>𝑑𝑥</m:t>
                        </m:r>
                      </m:e>
                    </m:nary>
                  </m:oMath>
                </a14:m>
                <a:r>
                  <a:rPr lang="en-US" sz="2000" dirty="0">
                    <a:solidFill>
                      <a:prstClr val="black"/>
                    </a:solidFill>
                  </a:rPr>
                  <a:t> </a:t>
                </a:r>
                <a14:m>
                  <m:oMath xmlns:m="http://schemas.openxmlformats.org/officeDocument/2006/math">
                    <m:r>
                      <a:rPr lang="en-US" sz="2000" i="1">
                        <a:solidFill>
                          <a:prstClr val="black"/>
                        </a:solidFill>
                        <a:latin typeface="Cambria Math" panose="02040503050406030204" pitchFamily="18" charset="0"/>
                      </a:rPr>
                      <m:t>=</m:t>
                    </m:r>
                  </m:oMath>
                </a14:m>
                <a:r>
                  <a:rPr lang="en-IN" sz="2000" dirty="0" smtClean="0"/>
                  <a:t> </a:t>
                </a:r>
                <a14:m>
                  <m:oMath xmlns:m="http://schemas.openxmlformats.org/officeDocument/2006/math">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b="0" i="1" smtClean="0">
                            <a:solidFill>
                              <a:prstClr val="black"/>
                            </a:solidFill>
                            <a:latin typeface="Cambria Math" panose="02040503050406030204" pitchFamily="18" charset="0"/>
                          </a:rPr>
                          <m:t>3</m:t>
                        </m:r>
                        <m:r>
                          <a:rPr lang="en-US" sz="2000" i="1">
                            <a:solidFill>
                              <a:prstClr val="black"/>
                            </a:solidFill>
                            <a:latin typeface="Cambria Math" panose="02040503050406030204" pitchFamily="18" charset="0"/>
                          </a:rPr>
                          <m:t>2</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den>
                    </m:f>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2</m:t>
                        </m:r>
                        <m:r>
                          <a:rPr lang="en-US" sz="2000" i="1">
                            <a:solidFill>
                              <a:prstClr val="black"/>
                            </a:solidFill>
                            <a:latin typeface="Cambria Math" panose="02040503050406030204" pitchFamily="18" charset="0"/>
                            <a:cs typeface="Times New Roman" panose="02020603050405020304" pitchFamily="18" charset="0"/>
                          </a:rPr>
                          <m:t>𝑎</m:t>
                        </m:r>
                      </m:sup>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b="0" i="1" smtClean="0">
                                    <a:solidFill>
                                      <a:prstClr val="black"/>
                                    </a:solidFill>
                                    <a:latin typeface="Cambria Math" panose="02040503050406030204" pitchFamily="18" charset="0"/>
                                    <a:cs typeface="Times New Roman" panose="02020603050405020304" pitchFamily="18" charset="0"/>
                                  </a:rPr>
                                  <m:t>5</m:t>
                                </m:r>
                              </m:sup>
                            </m:sSup>
                          </m:e>
                        </m:d>
                        <m:r>
                          <a:rPr lang="en-US" sz="2000" i="1">
                            <a:solidFill>
                              <a:prstClr val="black"/>
                            </a:solidFill>
                            <a:latin typeface="Cambria Math" panose="02040503050406030204" pitchFamily="18" charset="0"/>
                            <a:cs typeface="Times New Roman" panose="02020603050405020304" pitchFamily="18" charset="0"/>
                          </a:rPr>
                          <m:t>𝑑𝑥</m:t>
                        </m:r>
                      </m:e>
                    </m:nary>
                  </m:oMath>
                </a14:m>
                <a:endParaRPr lang="en-IN" sz="2000" dirty="0" smtClean="0"/>
              </a:p>
              <a:p>
                <a:pPr marL="0" lvl="0" indent="0">
                  <a:lnSpc>
                    <a:spcPct val="100000"/>
                  </a:lnSpc>
                  <a:buNone/>
                </a:pPr>
                <a:r>
                  <a:rPr lang="en-IN" sz="2000" dirty="0"/>
                  <a:t> </a:t>
                </a:r>
                <a14:m>
                  <m:oMath xmlns:m="http://schemas.openxmlformats.org/officeDocument/2006/math">
                    <m:r>
                      <a:rPr lang="en-US" sz="2000" b="0" i="0" smtClean="0">
                        <a:solidFill>
                          <a:prstClr val="black"/>
                        </a:solidFill>
                        <a:latin typeface="Cambria Math" panose="02040503050406030204" pitchFamily="18" charset="0"/>
                      </a:rPr>
                      <m:t>                                   </m:t>
                    </m:r>
                    <m:r>
                      <a:rPr lang="en-US" sz="2000" i="1">
                        <a:solidFill>
                          <a:prstClr val="black"/>
                        </a:solidFill>
                        <a:latin typeface="Cambria Math" panose="02040503050406030204" pitchFamily="18" charset="0"/>
                      </a:rPr>
                      <m:t>= </m:t>
                    </m:r>
                  </m:oMath>
                </a14:m>
                <a:r>
                  <a:rPr lang="en-IN" sz="2000" dirty="0" smtClean="0"/>
                  <a:t> </a:t>
                </a:r>
                <a14:m>
                  <m:oMath xmlns:m="http://schemas.openxmlformats.org/officeDocument/2006/math">
                    <m:f>
                      <m:fPr>
                        <m:ctrlPr>
                          <a:rPr lang="en-US" sz="2000" i="1">
                            <a:solidFill>
                              <a:prstClr val="black"/>
                            </a:solidFill>
                            <a:latin typeface="Cambria Math" panose="02040503050406030204" pitchFamily="18" charset="0"/>
                          </a:rPr>
                        </m:ctrlPr>
                      </m:fPr>
                      <m:num>
                        <m:r>
                          <a:rPr lang="en-US" sz="2000" i="1">
                            <a:solidFill>
                              <a:prstClr val="black"/>
                            </a:solidFill>
                            <a:latin typeface="Cambria Math" panose="02040503050406030204" pitchFamily="18" charset="0"/>
                          </a:rPr>
                          <m:t>1</m:t>
                        </m:r>
                      </m:num>
                      <m:den>
                        <m:r>
                          <a:rPr lang="en-US" sz="2000" i="1">
                            <a:solidFill>
                              <a:prstClr val="black"/>
                            </a:solidFill>
                            <a:latin typeface="Cambria Math" panose="02040503050406030204" pitchFamily="18" charset="0"/>
                          </a:rPr>
                          <m:t>32</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den>
                    </m:f>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𝑥</m:t>
                                    </m:r>
                                  </m:e>
                                  <m:sup>
                                    <m:r>
                                      <a:rPr lang="en-US" sz="2000" b="0" i="1" smtClean="0">
                                        <a:solidFill>
                                          <a:prstClr val="black"/>
                                        </a:solidFill>
                                        <a:latin typeface="Cambria Math" panose="02040503050406030204" pitchFamily="18" charset="0"/>
                                        <a:cs typeface="Times New Roman" panose="02020603050405020304" pitchFamily="18" charset="0"/>
                                      </a:rPr>
                                      <m:t>6</m:t>
                                    </m:r>
                                  </m:sup>
                                </m:sSup>
                              </m:num>
                              <m:den>
                                <m:r>
                                  <a:rPr lang="en-US" sz="2000" b="0" i="1" smtClean="0">
                                    <a:solidFill>
                                      <a:prstClr val="black"/>
                                    </a:solidFill>
                                    <a:latin typeface="Cambria Math" panose="02040503050406030204" pitchFamily="18" charset="0"/>
                                    <a:cs typeface="Times New Roman" panose="02020603050405020304" pitchFamily="18" charset="0"/>
                                  </a:rPr>
                                  <m:t>6</m:t>
                                </m:r>
                              </m:den>
                            </m:f>
                          </m:e>
                        </m:d>
                      </m:e>
                      <m:sub>
                        <m: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2</m:t>
                        </m:r>
                        <m:r>
                          <a:rPr lang="en-US" sz="2000" b="0" i="1" smtClean="0">
                            <a:solidFill>
                              <a:prstClr val="black"/>
                            </a:solidFill>
                            <a:latin typeface="Cambria Math" panose="02040503050406030204" pitchFamily="18" charset="0"/>
                            <a:cs typeface="Times New Roman" panose="02020603050405020304" pitchFamily="18" charset="0"/>
                          </a:rPr>
                          <m:t>𝑎</m:t>
                        </m:r>
                      </m:sup>
                    </m:sSubSup>
                  </m:oMath>
                </a14:m>
                <a:endParaRPr lang="en-IN" sz="2000" dirty="0" smtClean="0"/>
              </a:p>
              <a:p>
                <a:pPr marL="0" lvl="0" indent="0">
                  <a:lnSpc>
                    <a:spcPct val="100000"/>
                  </a:lnSpc>
                  <a:buNone/>
                </a:pPr>
                <a:r>
                  <a:rPr lang="en-US" sz="2000" dirty="0" smtClean="0"/>
                  <a:t>                                 </a:t>
                </a:r>
                <a14:m>
                  <m:oMath xmlns:m="http://schemas.openxmlformats.org/officeDocument/2006/math">
                    <m:r>
                      <a:rPr lang="en-US" sz="2000" i="1">
                        <a:solidFill>
                          <a:prstClr val="black"/>
                        </a:solidFill>
                        <a:latin typeface="Cambria Math" panose="02040503050406030204" pitchFamily="18" charset="0"/>
                      </a:rPr>
                      <m:t>= </m:t>
                    </m:r>
                  </m:oMath>
                </a14:m>
                <a:r>
                  <a:rPr lang="en-US" sz="2000" dirty="0" smtClean="0"/>
                  <a:t> </a:t>
                </a:r>
                <a14:m>
                  <m:oMath xmlns:m="http://schemas.openxmlformats.org/officeDocument/2006/math">
                    <m:f>
                      <m:fPr>
                        <m:ctrlPr>
                          <a:rPr lang="en-US" sz="2000" i="1">
                            <a:solidFill>
                              <a:prstClr val="black"/>
                            </a:solidFill>
                            <a:latin typeface="Cambria Math" panose="02040503050406030204" pitchFamily="18" charset="0"/>
                          </a:rPr>
                        </m:ctrlPr>
                      </m:fPr>
                      <m:num>
                        <m:r>
                          <a:rPr lang="en-US" sz="2000" b="0" i="1" smtClean="0">
                            <a:solidFill>
                              <a:prstClr val="black"/>
                            </a:solidFill>
                            <a:latin typeface="Cambria Math" panose="02040503050406030204" pitchFamily="18" charset="0"/>
                          </a:rPr>
                          <m:t>64</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b="0" i="1" smtClean="0">
                                <a:solidFill>
                                  <a:prstClr val="black"/>
                                </a:solidFill>
                                <a:latin typeface="Cambria Math" panose="02040503050406030204" pitchFamily="18" charset="0"/>
                                <a:cs typeface="Times New Roman" panose="02020603050405020304" pitchFamily="18" charset="0"/>
                              </a:rPr>
                              <m:t>6</m:t>
                            </m:r>
                          </m:sup>
                        </m:sSup>
                      </m:num>
                      <m:den>
                        <m:r>
                          <a:rPr lang="en-US" sz="2000" b="0" i="1" smtClean="0">
                            <a:solidFill>
                              <a:prstClr val="black"/>
                            </a:solidFill>
                            <a:latin typeface="Cambria Math" panose="02040503050406030204" pitchFamily="18" charset="0"/>
                          </a:rPr>
                          <m:t>19</m:t>
                        </m:r>
                        <m:r>
                          <a:rPr lang="en-US" sz="2000" i="1">
                            <a:solidFill>
                              <a:prstClr val="black"/>
                            </a:solidFill>
                            <a:latin typeface="Cambria Math" panose="02040503050406030204" pitchFamily="18" charset="0"/>
                          </a:rPr>
                          <m:t>2</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2</m:t>
                            </m:r>
                          </m:sup>
                        </m:sSup>
                      </m:den>
                    </m:f>
                  </m:oMath>
                </a14:m>
                <a:r>
                  <a:rPr lang="en-IN" sz="2000" dirty="0" smtClean="0"/>
                  <a:t> =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𝑎</m:t>
                            </m:r>
                          </m:e>
                          <m:sup>
                            <m:r>
                              <a:rPr lang="en-US" sz="2000" b="0" i="1" smtClean="0">
                                <a:solidFill>
                                  <a:prstClr val="black"/>
                                </a:solidFill>
                                <a:latin typeface="Cambria Math" panose="02040503050406030204" pitchFamily="18" charset="0"/>
                                <a:cs typeface="Times New Roman" panose="02020603050405020304" pitchFamily="18" charset="0"/>
                              </a:rPr>
                              <m:t>4</m:t>
                            </m:r>
                          </m:sup>
                        </m:sSup>
                      </m:num>
                      <m:den>
                        <m:r>
                          <a:rPr lang="en-US" sz="2000" b="0" i="1" smtClean="0">
                            <a:solidFill>
                              <a:prstClr val="black"/>
                            </a:solidFill>
                            <a:latin typeface="Cambria Math" panose="02040503050406030204" pitchFamily="18" charset="0"/>
                            <a:cs typeface="Times New Roman" panose="02020603050405020304" pitchFamily="18" charset="0"/>
                          </a:rPr>
                          <m:t>3</m:t>
                        </m:r>
                      </m:den>
                    </m:f>
                    <m:r>
                      <a:rPr lang="en-US" sz="2000" b="0" i="0" smtClean="0">
                        <a:solidFill>
                          <a:prstClr val="black"/>
                        </a:solidFill>
                        <a:latin typeface="Cambria Math" panose="02040503050406030204" pitchFamily="18" charset="0"/>
                        <a:cs typeface="Times New Roman" panose="02020603050405020304" pitchFamily="18" charset="0"/>
                      </a:rPr>
                      <m:t> .</m:t>
                    </m:r>
                  </m:oMath>
                </a14:m>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90419" y="581892"/>
                <a:ext cx="10515600" cy="5576599"/>
              </a:xfrm>
              <a:blipFill>
                <a:blip r:embed="rId3"/>
                <a:stretch>
                  <a:fillRect l="-580" t="-546"/>
                </a:stretch>
              </a:blipFill>
            </p:spPr>
            <p:txBody>
              <a:bodyPr/>
              <a:lstStyle/>
              <a:p>
                <a:r>
                  <a:rPr lang="en-IN">
                    <a:noFill/>
                  </a:rPr>
                  <a:t> </a:t>
                </a:r>
              </a:p>
            </p:txBody>
          </p:sp>
        </mc:Fallback>
      </mc:AlternateContent>
      <p:pic>
        <p:nvPicPr>
          <p:cNvPr id="13" name="Picture 12"/>
          <p:cNvPicPr>
            <a:picLocks noChangeAspect="1"/>
          </p:cNvPicPr>
          <p:nvPr/>
        </p:nvPicPr>
        <p:blipFill>
          <a:blip r:embed="rId4"/>
          <a:stretch>
            <a:fillRect/>
          </a:stretch>
        </p:blipFill>
        <p:spPr>
          <a:xfrm>
            <a:off x="8183418" y="1847273"/>
            <a:ext cx="3170382" cy="2124362"/>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2612467275"/>
              </p:ext>
            </p:extLst>
          </p:nvPr>
        </p:nvGraphicFramePr>
        <p:xfrm>
          <a:off x="1967346" y="1052945"/>
          <a:ext cx="1117600" cy="517237"/>
        </p:xfrm>
        <a:graphic>
          <a:graphicData uri="http://schemas.openxmlformats.org/presentationml/2006/ole">
            <mc:AlternateContent xmlns:mc="http://schemas.openxmlformats.org/markup-compatibility/2006">
              <mc:Choice xmlns:v="urn:schemas-microsoft-com:vml" Requires="v">
                <p:oleObj spid="_x0000_s7112" name="Equation" r:id="rId5" imgW="622080" imgH="368280" progId="Equation.DSMT4">
                  <p:embed/>
                </p:oleObj>
              </mc:Choice>
              <mc:Fallback>
                <p:oleObj name="Equation" r:id="rId5" imgW="622080" imgH="368280" progId="Equation.DSMT4">
                  <p:embed/>
                  <p:pic>
                    <p:nvPicPr>
                      <p:cNvPr id="0" name=""/>
                      <p:cNvPicPr/>
                      <p:nvPr/>
                    </p:nvPicPr>
                    <p:blipFill>
                      <a:blip r:embed="rId6"/>
                      <a:stretch>
                        <a:fillRect/>
                      </a:stretch>
                    </p:blipFill>
                    <p:spPr>
                      <a:xfrm>
                        <a:off x="1967346" y="1052945"/>
                        <a:ext cx="1117600" cy="517237"/>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405364163"/>
              </p:ext>
            </p:extLst>
          </p:nvPr>
        </p:nvGraphicFramePr>
        <p:xfrm>
          <a:off x="988291" y="3639126"/>
          <a:ext cx="1773382" cy="628073"/>
        </p:xfrm>
        <a:graphic>
          <a:graphicData uri="http://schemas.openxmlformats.org/presentationml/2006/ole">
            <mc:AlternateContent xmlns:mc="http://schemas.openxmlformats.org/markup-compatibility/2006">
              <mc:Choice xmlns:v="urn:schemas-microsoft-com:vml" Requires="v">
                <p:oleObj spid="_x0000_s7113" name="Equation" r:id="rId7" imgW="622080" imgH="368280" progId="Equation.DSMT4">
                  <p:embed/>
                </p:oleObj>
              </mc:Choice>
              <mc:Fallback>
                <p:oleObj name="Equation" r:id="rId7" imgW="622080" imgH="368280" progId="Equation.DSMT4">
                  <p:embed/>
                  <p:pic>
                    <p:nvPicPr>
                      <p:cNvPr id="14" name="Object 13"/>
                      <p:cNvPicPr/>
                      <p:nvPr/>
                    </p:nvPicPr>
                    <p:blipFill>
                      <a:blip r:embed="rId6"/>
                      <a:stretch>
                        <a:fillRect/>
                      </a:stretch>
                    </p:blipFill>
                    <p:spPr>
                      <a:xfrm>
                        <a:off x="988291" y="3639126"/>
                        <a:ext cx="1773382" cy="62807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53130010"/>
              </p:ext>
            </p:extLst>
          </p:nvPr>
        </p:nvGraphicFramePr>
        <p:xfrm>
          <a:off x="1819565" y="585474"/>
          <a:ext cx="323271" cy="569071"/>
        </p:xfrm>
        <a:graphic>
          <a:graphicData uri="http://schemas.openxmlformats.org/presentationml/2006/ole">
            <mc:AlternateContent xmlns:mc="http://schemas.openxmlformats.org/markup-compatibility/2006">
              <mc:Choice xmlns:v="urn:schemas-microsoft-com:vml" Requires="v">
                <p:oleObj spid="_x0000_s7114" name="Equation" r:id="rId8" imgW="266400" imgH="368280" progId="Equation.DSMT4">
                  <p:embed/>
                </p:oleObj>
              </mc:Choice>
              <mc:Fallback>
                <p:oleObj name="Equation" r:id="rId8" imgW="266400" imgH="368280" progId="Equation.DSMT4">
                  <p:embed/>
                  <p:pic>
                    <p:nvPicPr>
                      <p:cNvPr id="21" name="Object 20"/>
                      <p:cNvPicPr/>
                      <p:nvPr/>
                    </p:nvPicPr>
                    <p:blipFill>
                      <a:blip r:embed="rId9"/>
                      <a:stretch>
                        <a:fillRect/>
                      </a:stretch>
                    </p:blipFill>
                    <p:spPr>
                      <a:xfrm>
                        <a:off x="1819565" y="585474"/>
                        <a:ext cx="323271" cy="569071"/>
                      </a:xfrm>
                      <a:prstGeom prst="rect">
                        <a:avLst/>
                      </a:prstGeom>
                    </p:spPr>
                  </p:pic>
                </p:oleObj>
              </mc:Fallback>
            </mc:AlternateContent>
          </a:graphicData>
        </a:graphic>
      </p:graphicFrame>
    </p:spTree>
    <p:extLst>
      <p:ext uri="{BB962C8B-B14F-4D97-AF65-F5344CB8AC3E}">
        <p14:creationId xmlns:p14="http://schemas.microsoft.com/office/powerpoint/2010/main" val="40969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0800000" flipV="1">
            <a:off x="838200" y="2032461"/>
            <a:ext cx="10515600" cy="1662083"/>
          </a:xfrm>
        </p:spPr>
        <p:txBody>
          <a:bodyPr>
            <a:normAutofit fontScale="90000"/>
          </a:bodyPr>
          <a:lstStyle/>
          <a:p>
            <a:r>
              <a:rPr lang="en-US" dirty="0" smtClean="0"/>
              <a:t>                          </a:t>
            </a:r>
            <a:br>
              <a:rPr lang="en-US" dirty="0" smtClean="0"/>
            </a:br>
            <a:r>
              <a:rPr lang="en-US" dirty="0"/>
              <a:t/>
            </a:r>
            <a:br>
              <a:rPr lang="en-US" dirty="0"/>
            </a:br>
            <a:r>
              <a:rPr lang="en-US" dirty="0" smtClean="0"/>
              <a:t>                        </a:t>
            </a:r>
            <a:r>
              <a:rPr lang="en-US" sz="6000" dirty="0" smtClean="0">
                <a:solidFill>
                  <a:srgbClr val="00B0F0"/>
                </a:solidFill>
                <a:latin typeface="Times New Roman" panose="02020603050405020304" pitchFamily="18" charset="0"/>
                <a:cs typeface="Times New Roman" panose="02020603050405020304" pitchFamily="18" charset="0"/>
              </a:rPr>
              <a:t>Multiple </a:t>
            </a:r>
            <a:r>
              <a:rPr lang="en-US" sz="6000" dirty="0">
                <a:solidFill>
                  <a:srgbClr val="00B0F0"/>
                </a:solidFill>
                <a:latin typeface="Times New Roman" panose="02020603050405020304" pitchFamily="18" charset="0"/>
                <a:cs typeface="Times New Roman" panose="02020603050405020304" pitchFamily="18" charset="0"/>
              </a:rPr>
              <a:t>Integrals</a:t>
            </a:r>
            <a:r>
              <a:rPr lang="en-US" dirty="0" smtClean="0"/>
              <a:t/>
            </a:r>
            <a:br>
              <a:rPr lang="en-US" dirty="0" smtClean="0"/>
            </a:br>
            <a:r>
              <a:rPr lang="en-US" dirty="0"/>
              <a:t> </a:t>
            </a:r>
            <a:r>
              <a:rPr lang="en-US" dirty="0" smtClean="0"/>
              <a:t>                    </a:t>
            </a:r>
            <a:endParaRPr lang="en-IN" sz="60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1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886691"/>
                <a:ext cx="10515600" cy="5290272"/>
              </a:xfrm>
            </p:spPr>
            <p:txBody>
              <a:bodyPr>
                <a:normAutofit/>
              </a:bodyPr>
              <a:lstStyle/>
              <a:p>
                <a:pPr marL="0" lvl="0" indent="0" algn="just">
                  <a:buNone/>
                </a:pPr>
                <a:r>
                  <a:rPr lang="en-US" sz="2000" dirty="0" smtClean="0">
                    <a:solidFill>
                      <a:srgbClr val="00B0F0"/>
                    </a:solidFill>
                    <a:latin typeface="Times New Roman" panose="02020603050405020304" pitchFamily="18" charset="0"/>
                    <a:cs typeface="Times New Roman" panose="02020603050405020304" pitchFamily="18" charset="0"/>
                  </a:rPr>
                  <a:t>4</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smtClean="0">
                    <a:solidFill>
                      <a:srgbClr val="00B0F0"/>
                    </a:solidFill>
                    <a:latin typeface="Times New Roman" panose="02020603050405020304" pitchFamily="18" charset="0"/>
                    <a:cs typeface="Times New Roman" panose="02020603050405020304" pitchFamily="18" charset="0"/>
                  </a:rPr>
                  <a:t>Evaluate     </a:t>
                </a:r>
                <a14:m>
                  <m:oMath xmlns:m="http://schemas.openxmlformats.org/officeDocument/2006/math">
                    <m:r>
                      <a:rPr lang="en-US" sz="2000" i="1">
                        <a:solidFill>
                          <a:srgbClr val="00B0F0"/>
                        </a:solidFill>
                        <a:latin typeface="Cambria Math" panose="02040503050406030204" pitchFamily="18" charset="0"/>
                        <a:cs typeface="Times New Roman" panose="02020603050405020304" pitchFamily="18" charset="0"/>
                      </a:rPr>
                      <m:t>𝑦𝑑𝑥𝑑𝑦</m:t>
                    </m:r>
                    <m:r>
                      <a:rPr lang="en-US" sz="2000" i="1">
                        <a:solidFill>
                          <a:srgbClr val="00B0F0"/>
                        </a:solidFill>
                        <a:latin typeface="Cambria Math" panose="02040503050406030204" pitchFamily="18" charset="0"/>
                        <a:cs typeface="Times New Roman" panose="02020603050405020304" pitchFamily="18" charset="0"/>
                      </a:rPr>
                      <m:t> </m:t>
                    </m:r>
                  </m:oMath>
                </a14:m>
                <a:r>
                  <a:rPr lang="en-US" sz="2000" dirty="0" smtClean="0">
                    <a:solidFill>
                      <a:srgbClr val="00B0F0"/>
                    </a:solidFill>
                    <a:latin typeface="Times New Roman" panose="02020603050405020304" pitchFamily="18" charset="0"/>
                    <a:cs typeface="Times New Roman" panose="02020603050405020304" pitchFamily="18" charset="0"/>
                  </a:rPr>
                  <a:t>where </a:t>
                </a:r>
                <a:r>
                  <a:rPr lang="en-US" sz="2000" dirty="0">
                    <a:solidFill>
                      <a:srgbClr val="00B0F0"/>
                    </a:solidFill>
                    <a:latin typeface="Times New Roman" panose="02020603050405020304" pitchFamily="18" charset="0"/>
                    <a:cs typeface="Times New Roman" panose="02020603050405020304" pitchFamily="18" charset="0"/>
                  </a:rPr>
                  <a:t>R is the region bounded by y-axis, </a:t>
                </a:r>
                <a:r>
                  <a:rPr lang="en-IN" sz="2000" dirty="0">
                    <a:solidFill>
                      <a:srgbClr val="00B0F0"/>
                    </a:solidFill>
                    <a:latin typeface="Times New Roman" panose="02020603050405020304" pitchFamily="18" charset="0"/>
                    <a:cs typeface="Times New Roman" panose="02020603050405020304" pitchFamily="18" charset="0"/>
                  </a:rPr>
                  <a:t>y =</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oMath>
                </a14:m>
                <a:r>
                  <a:rPr lang="en-US" sz="2000" dirty="0">
                    <a:solidFill>
                      <a:srgbClr val="00B0F0"/>
                    </a:solidFill>
                    <a:latin typeface="Times New Roman" panose="02020603050405020304" pitchFamily="18" charset="0"/>
                    <a:cs typeface="Times New Roman" panose="02020603050405020304" pitchFamily="18" charset="0"/>
                  </a:rPr>
                  <a:t> and  </a:t>
                </a:r>
                <a:r>
                  <a:rPr lang="en-IN" sz="2000" dirty="0">
                    <a:solidFill>
                      <a:srgbClr val="00B0F0"/>
                    </a:solidFill>
                    <a:latin typeface="Times New Roman" panose="02020603050405020304" pitchFamily="18" charset="0"/>
                    <a:cs typeface="Times New Roman" panose="02020603050405020304" pitchFamily="18" charset="0"/>
                  </a:rPr>
                  <a:t>x+y=2.</a:t>
                </a:r>
              </a:p>
              <a:p>
                <a:pPr marL="0" indent="0" algn="just">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solidFill>
                      <a:prstClr val="black"/>
                    </a:solidFill>
                    <a:latin typeface="Times New Roman" panose="02020603050405020304" pitchFamily="18" charset="0"/>
                    <a:cs typeface="Times New Roman" panose="02020603050405020304" pitchFamily="18" charset="0"/>
                  </a:rPr>
                  <a:t>Given</a:t>
                </a:r>
                <a:r>
                  <a:rPr lang="en-US" sz="2000" dirty="0" smtClean="0">
                    <a:solidFill>
                      <a:srgbClr val="00B0F0"/>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where R is the region bounded by  curves </a:t>
                </a:r>
                <a:endParaRPr lang="en-US" sz="2000" dirty="0" smtClean="0">
                  <a:solidFill>
                    <a:prstClr val="black"/>
                  </a:solidFill>
                  <a:latin typeface="Times New Roman" panose="02020603050405020304" pitchFamily="18" charset="0"/>
                  <a:cs typeface="Times New Roman" panose="02020603050405020304" pitchFamily="18" charset="0"/>
                </a:endParaRPr>
              </a:p>
              <a:p>
                <a:pPr marL="0" indent="0" algn="just">
                  <a:buNone/>
                </a:pPr>
                <a:r>
                  <a:rPr lang="en-IN" sz="2000" dirty="0" smtClean="0">
                    <a:latin typeface="Times New Roman" panose="02020603050405020304" pitchFamily="18" charset="0"/>
                    <a:cs typeface="Times New Roman" panose="02020603050405020304" pitchFamily="18" charset="0"/>
                  </a:rPr>
                  <a:t>x=0 ----(1), y </a:t>
                </a:r>
                <a:r>
                  <a:rPr lang="en-IN"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 ----(2) and  </a:t>
                </a:r>
                <a:r>
                  <a:rPr lang="en-IN" sz="2000" dirty="0" err="1" smtClean="0">
                    <a:latin typeface="Times New Roman" panose="02020603050405020304" pitchFamily="18" charset="0"/>
                    <a:cs typeface="Times New Roman" panose="02020603050405020304" pitchFamily="18" charset="0"/>
                  </a:rPr>
                  <a:t>x+y</a:t>
                </a:r>
                <a:r>
                  <a:rPr lang="en-IN" sz="2000" dirty="0" smtClean="0">
                    <a:latin typeface="Times New Roman" panose="02020603050405020304" pitchFamily="18" charset="0"/>
                    <a:cs typeface="Times New Roman" panose="02020603050405020304" pitchFamily="18" charset="0"/>
                  </a:rPr>
                  <a:t>=2 ----(3) as </a:t>
                </a:r>
                <a:r>
                  <a:rPr lang="en-IN" sz="2000" dirty="0">
                    <a:latin typeface="Times New Roman" panose="02020603050405020304" pitchFamily="18" charset="0"/>
                    <a:cs typeface="Times New Roman" panose="02020603050405020304" pitchFamily="18" charset="0"/>
                  </a:rPr>
                  <a:t>shown in figure</a:t>
                </a:r>
                <a:r>
                  <a:rPr lang="en-IN"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For fixed </a:t>
                </a:r>
                <a:r>
                  <a:rPr lang="en-US" sz="2000" dirty="0" smtClean="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value the other independent </a:t>
                </a:r>
                <a:r>
                  <a:rPr lang="en-US" sz="2000" dirty="0" smtClean="0">
                    <a:latin typeface="Times New Roman" panose="02020603050405020304" pitchFamily="18" charset="0"/>
                    <a:cs typeface="Times New Roman" panose="02020603050405020304" pitchFamily="18" charset="0"/>
                  </a:rPr>
                  <a:t>variable y varies.</a:t>
                </a:r>
              </a:p>
              <a:p>
                <a:pPr marL="0" indent="0" algn="just">
                  <a:buNone/>
                </a:pPr>
                <a:r>
                  <a:rPr lang="en-US" sz="2000" dirty="0" smtClean="0">
                    <a:latin typeface="Times New Roman" panose="02020603050405020304" pitchFamily="18" charset="0"/>
                    <a:cs typeface="Times New Roman" panose="02020603050405020304" pitchFamily="18" charset="0"/>
                  </a:rPr>
                  <a:t>To find the points of intersection of the given curves, solve (1), (2) and (3).</a:t>
                </a:r>
              </a:p>
              <a:p>
                <a:pPr marL="0" indent="0" algn="just">
                  <a:buNone/>
                </a:pPr>
                <a:r>
                  <a:rPr lang="en-US" sz="2000" dirty="0" smtClean="0">
                    <a:latin typeface="Times New Roman" panose="02020603050405020304" pitchFamily="18" charset="0"/>
                    <a:cs typeface="Times New Roman" panose="02020603050405020304" pitchFamily="18" charset="0"/>
                  </a:rPr>
                  <a:t>Substitute (2) in (3), we get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2</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oMath>
                </a14:m>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rPr>
                  <a:t>                                             (x+2)(x-1)=0         x= </a:t>
                </a:r>
                <a14:m>
                  <m:oMath xmlns:m="http://schemas.openxmlformats.org/officeDocument/2006/math">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oMath>
                </a14:m>
                <a:r>
                  <a:rPr lang="en-US" sz="2000" dirty="0" smtClean="0">
                    <a:latin typeface="Times New Roman" panose="02020603050405020304" pitchFamily="18" charset="0"/>
                    <a:cs typeface="Times New Roman" panose="02020603050405020304" pitchFamily="18" charset="0"/>
                  </a:rPr>
                  <a:t> or x=1.</a:t>
                </a:r>
              </a:p>
              <a:p>
                <a:pPr marL="0" indent="0" algn="just">
                  <a:buNone/>
                </a:pPr>
                <a:r>
                  <a:rPr lang="en-US" sz="2000" dirty="0" smtClean="0">
                    <a:latin typeface="Times New Roman" panose="02020603050405020304" pitchFamily="18" charset="0"/>
                    <a:cs typeface="Times New Roman" panose="02020603050405020304" pitchFamily="18" charset="0"/>
                  </a:rPr>
                  <a:t>When x=1, y=1 </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using (2)] , </a:t>
                </a:r>
                <a:r>
                  <a:rPr lang="en-US" sz="2000" dirty="0">
                    <a:latin typeface="Times New Roman" panose="02020603050405020304" pitchFamily="18" charset="0"/>
                    <a:cs typeface="Times New Roman" panose="02020603050405020304" pitchFamily="18" charset="0"/>
                  </a:rPr>
                  <a:t>When </a:t>
                </a:r>
                <a:r>
                  <a:rPr lang="en-US" sz="2000" dirty="0" smtClean="0">
                    <a:latin typeface="Times New Roman" panose="02020603050405020304" pitchFamily="18" charset="0"/>
                    <a:cs typeface="Times New Roman" panose="02020603050405020304" pitchFamily="18" charset="0"/>
                  </a:rPr>
                  <a:t>x=0, y=0 </a:t>
                </a:r>
                <a:r>
                  <a:rPr lang="en-US" sz="2000" dirty="0">
                    <a:latin typeface="Times New Roman" panose="02020603050405020304" pitchFamily="18" charset="0"/>
                    <a:cs typeface="Times New Roman" panose="02020603050405020304" pitchFamily="18" charset="0"/>
                  </a:rPr>
                  <a:t>[using (2)] , When </a:t>
                </a:r>
                <a:r>
                  <a:rPr lang="en-US" sz="2000" dirty="0" smtClean="0">
                    <a:latin typeface="Times New Roman" panose="02020603050405020304" pitchFamily="18" charset="0"/>
                    <a:cs typeface="Times New Roman" panose="02020603050405020304" pitchFamily="18" charset="0"/>
                  </a:rPr>
                  <a:t>x=0, y=2 </a:t>
                </a:r>
                <a:r>
                  <a:rPr lang="en-US" sz="2000" dirty="0">
                    <a:latin typeface="Times New Roman" panose="02020603050405020304" pitchFamily="18" charset="0"/>
                    <a:cs typeface="Times New Roman" panose="02020603050405020304" pitchFamily="18" charset="0"/>
                  </a:rPr>
                  <a:t>[using </a:t>
                </a:r>
                <a:r>
                  <a:rPr lang="en-US" sz="2000" dirty="0" smtClean="0">
                    <a:latin typeface="Times New Roman" panose="02020603050405020304" pitchFamily="18" charset="0"/>
                    <a:cs typeface="Times New Roman" panose="02020603050405020304" pitchFamily="18" charset="0"/>
                  </a:rPr>
                  <a:t>(3)] .</a:t>
                </a:r>
              </a:p>
              <a:p>
                <a:pPr marL="0" indent="0" algn="just">
                  <a:buNone/>
                </a:pPr>
                <a:r>
                  <a:rPr lang="en-US" sz="2000" dirty="0" smtClean="0">
                    <a:latin typeface="Times New Roman" panose="02020603050405020304" pitchFamily="18" charset="0"/>
                    <a:cs typeface="Times New Roman" panose="02020603050405020304" pitchFamily="18" charset="0"/>
                  </a:rPr>
                  <a:t>⸫ The given curves intersect at the points O(0,0), A(1,1), B(0,2).</a:t>
                </a:r>
              </a:p>
              <a:p>
                <a:pPr marL="0" indent="0" algn="just">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b="0" i="1" smtClean="0">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𝑥</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1</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b="0" i="1" smtClean="0">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sub>
                          <m:sup>
                            <m:r>
                              <a:rPr lang="en-US" sz="2000" b="0" i="1" smtClean="0">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2</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𝑥</m:t>
                            </m:r>
                          </m:sup>
                          <m:e>
                            <m:r>
                              <a:rPr lang="en-US" sz="2000" i="1">
                                <a:solidFill>
                                  <a:prstClr val="black"/>
                                </a:solidFill>
                                <a:latin typeface="Cambria Math" panose="02040503050406030204" pitchFamily="18" charset="0"/>
                                <a:cs typeface="Times New Roman" panose="02020603050405020304" pitchFamily="18" charset="0"/>
                              </a:rPr>
                              <m:t>𝑦𝑑𝑥𝑑𝑦</m:t>
                            </m:r>
                            <m:r>
                              <a:rPr lang="en-US" sz="2000" i="1">
                                <a:solidFill>
                                  <a:prstClr val="black"/>
                                </a:solidFill>
                                <a:latin typeface="Cambria Math" panose="02040503050406030204" pitchFamily="18" charset="0"/>
                              </a:rPr>
                              <m:t>=</m:t>
                            </m:r>
                          </m:e>
                        </m:nary>
                      </m:e>
                    </m:nary>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1</m:t>
                        </m:r>
                      </m:sup>
                      <m:e>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smtClean="0">
                                    <a:solidFill>
                                      <a:prstClr val="black"/>
                                    </a:solidFill>
                                    <a:latin typeface="Cambria Math" panose="02040503050406030204" pitchFamily="18" charset="0"/>
                                    <a:cs typeface="Times New Roman" panose="02020603050405020304" pitchFamily="18" charset="0"/>
                                  </a:rPr>
                                </m:ctrlPr>
                              </m:dPr>
                              <m:e>
                                <m:f>
                                  <m:fPr>
                                    <m:ctrlPr>
                                      <a:rPr lang="en-US" sz="2000" i="1" smtClean="0">
                                        <a:solidFill>
                                          <a:prstClr val="black"/>
                                        </a:solidFill>
                                        <a:latin typeface="Cambria Math" panose="02040503050406030204" pitchFamily="18" charset="0"/>
                                        <a:cs typeface="Times New Roman" panose="02020603050405020304" pitchFamily="18" charset="0"/>
                                      </a:rPr>
                                    </m:ctrlPr>
                                  </m:fPr>
                                  <m:num>
                                    <m:sSup>
                                      <m:sSupPr>
                                        <m:ctrlPr>
                                          <a:rPr lang="en-US" sz="2000" i="1" smtClean="0">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𝑦</m:t>
                                        </m:r>
                                      </m:e>
                                      <m:sup>
                                        <m:r>
                                          <a:rPr lang="en-US" sz="2000" b="0" i="1" smtClean="0">
                                            <a:solidFill>
                                              <a:prstClr val="black"/>
                                            </a:solidFill>
                                            <a:latin typeface="Cambria Math" panose="02040503050406030204" pitchFamily="18" charset="0"/>
                                            <a:cs typeface="Times New Roman" panose="02020603050405020304" pitchFamily="18" charset="0"/>
                                          </a:rPr>
                                          <m:t>2</m:t>
                                        </m:r>
                                      </m:sup>
                                    </m:sSup>
                                  </m:num>
                                  <m:den>
                                    <m:r>
                                      <a:rPr lang="en-US" sz="2000" b="0" i="1" smtClean="0">
                                        <a:solidFill>
                                          <a:prstClr val="black"/>
                                        </a:solidFill>
                                        <a:latin typeface="Cambria Math" panose="02040503050406030204" pitchFamily="18" charset="0"/>
                                        <a:cs typeface="Times New Roman" panose="02020603050405020304" pitchFamily="18" charset="0"/>
                                      </a:rPr>
                                      <m:t>2</m:t>
                                    </m:r>
                                  </m:den>
                                </m:f>
                              </m:e>
                            </m:d>
                          </m:e>
                          <m:sub>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sub>
                          <m:sup>
                            <m:r>
                              <a:rPr lang="en-US" sz="2000" i="1">
                                <a:solidFill>
                                  <a:prstClr val="black"/>
                                </a:solidFill>
                                <a:latin typeface="Cambria Math" panose="02040503050406030204" pitchFamily="18" charset="0"/>
                                <a:cs typeface="Times New Roman" panose="02020603050405020304" pitchFamily="18" charset="0"/>
                              </a:rPr>
                              <m:t>2</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𝑥</m:t>
                            </m:r>
                          </m:sup>
                        </m:sSubSup>
                        <m:r>
                          <a:rPr lang="en-US" sz="2000" i="1">
                            <a:solidFill>
                              <a:prstClr val="black"/>
                            </a:solidFill>
                            <a:latin typeface="Cambria Math" panose="02040503050406030204" pitchFamily="18" charset="0"/>
                            <a:cs typeface="Times New Roman" panose="02020603050405020304" pitchFamily="18" charset="0"/>
                          </a:rPr>
                          <m:t>𝑑</m:t>
                        </m:r>
                        <m:r>
                          <a:rPr lang="en-US" sz="2000" b="0" i="1" smtClean="0">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 </m:t>
                        </m:r>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b="0" dirty="0" smtClean="0">
                    <a:solidFill>
                      <a:prstClr val="black"/>
                    </a:solidFill>
                  </a:rPr>
                  <a:t>                                         </a:t>
                </a:r>
                <a14:m>
                  <m:oMath xmlns:m="http://schemas.openxmlformats.org/officeDocument/2006/math">
                    <m:r>
                      <a:rPr lang="en-US" sz="2000" b="0" i="1" smtClean="0">
                        <a:solidFill>
                          <a:prstClr val="black"/>
                        </a:solidFill>
                        <a:latin typeface="Cambria Math" panose="02040503050406030204" pitchFamily="18" charset="0"/>
                      </a:rPr>
                      <m:t> </m:t>
                    </m:r>
                    <m:r>
                      <a:rPr lang="en-US" sz="2000" i="1">
                        <a:solidFill>
                          <a:prstClr val="black"/>
                        </a:solidFill>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2</m:t>
                        </m:r>
                      </m:den>
                    </m:f>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1</m:t>
                        </m:r>
                      </m:sup>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2</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𝑥</m:t>
                                    </m:r>
                                  </m:e>
                                </m:d>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4</m:t>
                                </m:r>
                              </m:sup>
                            </m:sSup>
                          </m:e>
                        </m:d>
                        <m:r>
                          <a:rPr lang="en-US" sz="2000" i="1">
                            <a:solidFill>
                              <a:prstClr val="black"/>
                            </a:solidFill>
                            <a:latin typeface="Cambria Math" panose="02040503050406030204" pitchFamily="18" charset="0"/>
                            <a:cs typeface="Times New Roman" panose="02020603050405020304" pitchFamily="18" charset="0"/>
                          </a:rPr>
                          <m:t>𝑑𝑥</m:t>
                        </m:r>
                      </m:e>
                    </m:nary>
                  </m:oMath>
                </a14:m>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886691"/>
                <a:ext cx="10515600" cy="5290272"/>
              </a:xfrm>
              <a:blipFill>
                <a:blip r:embed="rId3"/>
                <a:stretch>
                  <a:fillRect l="-638" t="-1152"/>
                </a:stretch>
              </a:blipFill>
            </p:spPr>
            <p:txBody>
              <a:bodyPr/>
              <a:lstStyle/>
              <a:p>
                <a:r>
                  <a:rPr lang="en-IN">
                    <a:noFill/>
                  </a:rPr>
                  <a:t> </a:t>
                </a:r>
              </a:p>
            </p:txBody>
          </p:sp>
        </mc:Fallback>
      </mc:AlternateContent>
      <p:pic>
        <p:nvPicPr>
          <p:cNvPr id="4" name="Picture 3"/>
          <p:cNvPicPr>
            <a:picLocks noChangeAspect="1"/>
          </p:cNvPicPr>
          <p:nvPr/>
        </p:nvPicPr>
        <p:blipFill>
          <a:blip r:embed="rId4"/>
          <a:stretch>
            <a:fillRect/>
          </a:stretch>
        </p:blipFill>
        <p:spPr>
          <a:xfrm>
            <a:off x="8913090" y="1699491"/>
            <a:ext cx="2512291" cy="205970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1902007128"/>
              </p:ext>
            </p:extLst>
          </p:nvPr>
        </p:nvGraphicFramePr>
        <p:xfrm>
          <a:off x="2013526" y="1262743"/>
          <a:ext cx="1348509" cy="548640"/>
        </p:xfrm>
        <a:graphic>
          <a:graphicData uri="http://schemas.openxmlformats.org/presentationml/2006/ole">
            <mc:AlternateContent xmlns:mc="http://schemas.openxmlformats.org/markup-compatibility/2006">
              <mc:Choice xmlns:v="urn:schemas-microsoft-com:vml" Requires="v">
                <p:oleObj spid="_x0000_s12093" name="Equation" r:id="rId5" imgW="571320" imgH="368280" progId="Equation.DSMT4">
                  <p:embed/>
                </p:oleObj>
              </mc:Choice>
              <mc:Fallback>
                <p:oleObj name="Equation" r:id="rId5" imgW="571320" imgH="368280" progId="Equation.DSMT4">
                  <p:embed/>
                  <p:pic>
                    <p:nvPicPr>
                      <p:cNvPr id="7" name="Object 6"/>
                      <p:cNvPicPr/>
                      <p:nvPr/>
                    </p:nvPicPr>
                    <p:blipFill>
                      <a:blip r:embed="rId6"/>
                      <a:stretch>
                        <a:fillRect/>
                      </a:stretch>
                    </p:blipFill>
                    <p:spPr>
                      <a:xfrm>
                        <a:off x="2013526" y="1262743"/>
                        <a:ext cx="1348509" cy="548640"/>
                      </a:xfrm>
                      <a:prstGeom prst="rect">
                        <a:avLst/>
                      </a:prstGeom>
                    </p:spPr>
                  </p:pic>
                </p:oleObj>
              </mc:Fallback>
            </mc:AlternateContent>
          </a:graphicData>
        </a:graphic>
      </p:graphicFrame>
      <p:sp>
        <p:nvSpPr>
          <p:cNvPr id="6" name="Right Arrow 5"/>
          <p:cNvSpPr/>
          <p:nvPr/>
        </p:nvSpPr>
        <p:spPr>
          <a:xfrm>
            <a:off x="5223164" y="3396343"/>
            <a:ext cx="385155" cy="1654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482929188"/>
              </p:ext>
            </p:extLst>
          </p:nvPr>
        </p:nvGraphicFramePr>
        <p:xfrm>
          <a:off x="1487056" y="4519749"/>
          <a:ext cx="1874979" cy="740228"/>
        </p:xfrm>
        <a:graphic>
          <a:graphicData uri="http://schemas.openxmlformats.org/presentationml/2006/ole">
            <mc:AlternateContent xmlns:mc="http://schemas.openxmlformats.org/markup-compatibility/2006">
              <mc:Choice xmlns:v="urn:schemas-microsoft-com:vml" Requires="v">
                <p:oleObj spid="_x0000_s12094" name="Equation" r:id="rId5" imgW="571320" imgH="368280" progId="Equation.DSMT4">
                  <p:embed/>
                </p:oleObj>
              </mc:Choice>
              <mc:Fallback>
                <p:oleObj name="Equation" r:id="rId5" imgW="571320" imgH="368280" progId="Equation.DSMT4">
                  <p:embed/>
                  <p:pic>
                    <p:nvPicPr>
                      <p:cNvPr id="5" name="Object 4"/>
                      <p:cNvPicPr/>
                      <p:nvPr/>
                    </p:nvPicPr>
                    <p:blipFill>
                      <a:blip r:embed="rId6"/>
                      <a:stretch>
                        <a:fillRect/>
                      </a:stretch>
                    </p:blipFill>
                    <p:spPr>
                      <a:xfrm>
                        <a:off x="1487056" y="4519749"/>
                        <a:ext cx="1874979" cy="74022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903188950"/>
              </p:ext>
            </p:extLst>
          </p:nvPr>
        </p:nvGraphicFramePr>
        <p:xfrm>
          <a:off x="2096656" y="886692"/>
          <a:ext cx="424872" cy="437012"/>
        </p:xfrm>
        <a:graphic>
          <a:graphicData uri="http://schemas.openxmlformats.org/presentationml/2006/ole">
            <mc:AlternateContent xmlns:mc="http://schemas.openxmlformats.org/markup-compatibility/2006">
              <mc:Choice xmlns:v="urn:schemas-microsoft-com:vml" Requires="v">
                <p:oleObj spid="_x0000_s12095" name="Equation" r:id="rId7" imgW="266400" imgH="368280" progId="Equation.DSMT4">
                  <p:embed/>
                </p:oleObj>
              </mc:Choice>
              <mc:Fallback>
                <p:oleObj name="Equation" r:id="rId7" imgW="266400" imgH="368280" progId="Equation.DSMT4">
                  <p:embed/>
                  <p:pic>
                    <p:nvPicPr>
                      <p:cNvPr id="9" name="Object 8"/>
                      <p:cNvPicPr/>
                      <p:nvPr/>
                    </p:nvPicPr>
                    <p:blipFill>
                      <a:blip r:embed="rId8"/>
                      <a:stretch>
                        <a:fillRect/>
                      </a:stretch>
                    </p:blipFill>
                    <p:spPr>
                      <a:xfrm>
                        <a:off x="2096656" y="886692"/>
                        <a:ext cx="424872" cy="437012"/>
                      </a:xfrm>
                      <a:prstGeom prst="rect">
                        <a:avLst/>
                      </a:prstGeom>
                    </p:spPr>
                  </p:pic>
                </p:oleObj>
              </mc:Fallback>
            </mc:AlternateContent>
          </a:graphicData>
        </a:graphic>
      </p:graphicFrame>
    </p:spTree>
    <p:extLst>
      <p:ext uri="{BB962C8B-B14F-4D97-AF65-F5344CB8AC3E}">
        <p14:creationId xmlns:p14="http://schemas.microsoft.com/office/powerpoint/2010/main" val="25675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812800"/>
                <a:ext cx="10515600" cy="5364163"/>
              </a:xfrm>
            </p:spPr>
            <p:txBody>
              <a:bodyPr>
                <a:normAutofit/>
              </a:bodyPr>
              <a:lstStyle/>
              <a:p>
                <a:pPr marL="0" indent="0">
                  <a:lnSpc>
                    <a:spcPct val="150000"/>
                  </a:lnSpc>
                  <a:buNone/>
                </a:pPr>
                <a:r>
                  <a:rPr lang="en-US" sz="2000" dirty="0" smtClean="0">
                    <a:latin typeface="Times New Roman" panose="02020603050405020304" pitchFamily="18" charset="0"/>
                    <a:cs typeface="Times New Roman" panose="02020603050405020304" pitchFamily="18" charset="0"/>
                  </a:rPr>
                  <a:t>                                </a:t>
                </a:r>
                <a:r>
                  <a:rPr lang="en-US" sz="2000" dirty="0" smtClean="0">
                    <a:solidFill>
                      <a:prstClr val="black"/>
                    </a:solidFill>
                  </a:rPr>
                  <a:t> </a:t>
                </a:r>
                <a14:m>
                  <m:oMath xmlns:m="http://schemas.openxmlformats.org/officeDocument/2006/math">
                    <m:r>
                      <a:rPr lang="en-US" sz="2000" i="1">
                        <a:solidFill>
                          <a:prstClr val="black"/>
                        </a:solidFill>
                        <a:latin typeface="Cambria Math" panose="02040503050406030204" pitchFamily="18" charset="0"/>
                      </a:rPr>
                      <m:t>=</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2</m:t>
                        </m:r>
                      </m:den>
                    </m:f>
                    <m:sSubSup>
                      <m:sSubSupPr>
                        <m:ctrlPr>
                          <a:rPr lang="en-US" sz="2000" i="1" dirty="0" smtClean="0">
                            <a:latin typeface="Cambria Math" panose="02040503050406030204" pitchFamily="18" charset="0"/>
                            <a:cs typeface="Times New Roman" panose="02020603050405020304" pitchFamily="18" charset="0"/>
                          </a:rPr>
                        </m:ctrlPr>
                      </m:sSubSupPr>
                      <m:e>
                        <m:d>
                          <m:dPr>
                            <m:begChr m:val="["/>
                            <m:endChr m:val="]"/>
                            <m:ctrlPr>
                              <a:rPr lang="en-US" sz="2000" i="1" dirty="0" smtClean="0">
                                <a:latin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m:t>
                            </m:r>
                            <m:sSup>
                              <m:sSupPr>
                                <m:ctrlPr>
                                  <a:rPr lang="en-US" sz="2000" b="0" i="1" dirty="0" smtClean="0">
                                    <a:latin typeface="Cambria Math" panose="02040503050406030204" pitchFamily="18" charset="0"/>
                                    <a:cs typeface="Times New Roman" panose="02020603050405020304" pitchFamily="18" charset="0"/>
                                  </a:rPr>
                                </m:ctrlPr>
                              </m:sSupPr>
                              <m:e>
                                <m:f>
                                  <m:fPr>
                                    <m:ctrlPr>
                                      <a:rPr lang="en-US" sz="2000" b="0" i="1" dirty="0" smtClean="0">
                                        <a:latin typeface="Cambria Math" panose="02040503050406030204" pitchFamily="18" charset="0"/>
                                        <a:cs typeface="Times New Roman" panose="02020603050405020304" pitchFamily="18" charset="0"/>
                                      </a:rPr>
                                    </m:ctrlPr>
                                  </m:fPr>
                                  <m:num>
                                    <m:d>
                                      <m:dPr>
                                        <m:ctrlPr>
                                          <a:rPr lang="en-US" sz="2000" b="0" i="1" dirty="0" smtClean="0">
                                            <a:latin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2−</m:t>
                                        </m:r>
                                        <m:r>
                                          <a:rPr lang="en-US" sz="2000" b="0" i="1" dirty="0" smtClean="0">
                                            <a:latin typeface="Cambria Math" panose="02040503050406030204" pitchFamily="18" charset="0"/>
                                            <a:cs typeface="Times New Roman" panose="02020603050405020304" pitchFamily="18" charset="0"/>
                                          </a:rPr>
                                          <m:t>𝑥</m:t>
                                        </m:r>
                                      </m:e>
                                    </m:d>
                                  </m:num>
                                  <m:den>
                                    <m:r>
                                      <a:rPr lang="en-US" sz="2000" b="0" i="1" dirty="0" smtClean="0">
                                        <a:latin typeface="Cambria Math" panose="02040503050406030204" pitchFamily="18" charset="0"/>
                                        <a:cs typeface="Times New Roman" panose="02020603050405020304" pitchFamily="18" charset="0"/>
                                      </a:rPr>
                                      <m:t>3</m:t>
                                    </m:r>
                                  </m:den>
                                </m:f>
                              </m:e>
                              <m:sup>
                                <m:r>
                                  <a:rPr lang="en-US" sz="2000" b="0" i="1" dirty="0" smtClean="0">
                                    <a:latin typeface="Cambria Math" panose="02040503050406030204" pitchFamily="18" charset="0"/>
                                    <a:cs typeface="Times New Roman" panose="02020603050405020304" pitchFamily="18" charset="0"/>
                                  </a:rPr>
                                  <m:t>3</m:t>
                                </m:r>
                              </m:sup>
                            </m:sSup>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sSup>
                                  <m:sSupPr>
                                    <m:ctrlPr>
                                      <a:rPr lang="en-US" sz="2000" b="0" i="1" dirty="0" smtClean="0">
                                        <a:latin typeface="Cambria Math" panose="02040503050406030204" pitchFamily="18" charset="0"/>
                                        <a:cs typeface="Times New Roman" panose="02020603050405020304" pitchFamily="18" charset="0"/>
                                      </a:rPr>
                                    </m:ctrlPr>
                                  </m:sSupPr>
                                  <m:e>
                                    <m:r>
                                      <a:rPr lang="en-US" sz="2000" b="0" i="1" dirty="0" smtClean="0">
                                        <a:latin typeface="Cambria Math" panose="02040503050406030204" pitchFamily="18" charset="0"/>
                                        <a:cs typeface="Times New Roman" panose="02020603050405020304" pitchFamily="18" charset="0"/>
                                      </a:rPr>
                                      <m:t>𝑥</m:t>
                                    </m:r>
                                  </m:e>
                                  <m:sup>
                                    <m:r>
                                      <a:rPr lang="en-US" sz="2000" b="0" i="1" dirty="0" smtClean="0">
                                        <a:latin typeface="Cambria Math" panose="02040503050406030204" pitchFamily="18" charset="0"/>
                                        <a:cs typeface="Times New Roman" panose="02020603050405020304" pitchFamily="18" charset="0"/>
                                      </a:rPr>
                                      <m:t>5</m:t>
                                    </m:r>
                                  </m:sup>
                                </m:sSup>
                              </m:num>
                              <m:den>
                                <m:r>
                                  <a:rPr lang="en-US" sz="2000" b="0" i="1" dirty="0" smtClean="0">
                                    <a:latin typeface="Cambria Math" panose="02040503050406030204" pitchFamily="18" charset="0"/>
                                    <a:cs typeface="Times New Roman" panose="02020603050405020304" pitchFamily="18" charset="0"/>
                                  </a:rPr>
                                  <m:t>5</m:t>
                                </m:r>
                              </m:den>
                            </m:f>
                          </m:e>
                        </m:d>
                      </m:e>
                      <m:sub>
                        <m:r>
                          <a:rPr lang="en-US" sz="2000" b="0" i="1" dirty="0" smtClean="0">
                            <a:latin typeface="Cambria Math" panose="02040503050406030204" pitchFamily="18" charset="0"/>
                            <a:cs typeface="Times New Roman" panose="02020603050405020304" pitchFamily="18" charset="0"/>
                          </a:rPr>
                          <m:t>0</m:t>
                        </m:r>
                      </m:sub>
                      <m:sup>
                        <m:r>
                          <a:rPr lang="en-US" sz="2000" b="0" i="1" dirty="0" smtClean="0">
                            <a:latin typeface="Cambria Math" panose="02040503050406030204" pitchFamily="18" charset="0"/>
                            <a:cs typeface="Times New Roman" panose="02020603050405020304" pitchFamily="18" charset="0"/>
                          </a:rPr>
                          <m:t>1</m:t>
                        </m:r>
                      </m:sup>
                    </m:sSubSup>
                  </m:oMath>
                </a14:m>
                <a:endParaRPr lang="en-IN" sz="2000" dirty="0" smtClean="0">
                  <a:latin typeface="Times New Roman" panose="02020603050405020304" pitchFamily="18" charset="0"/>
                  <a:cs typeface="Times New Roman" panose="02020603050405020304" pitchFamily="18" charset="0"/>
                </a:endParaRPr>
              </a:p>
              <a:p>
                <a:pPr marL="0" lvl="0" indent="0">
                  <a:lnSpc>
                    <a:spcPct val="150000"/>
                  </a:lnSpc>
                  <a:buNone/>
                </a:pPr>
                <a:r>
                  <a:rPr lang="en-US" sz="2000" dirty="0" smtClean="0">
                    <a:latin typeface="Times New Roman" panose="02020603050405020304" pitchFamily="18" charset="0"/>
                    <a:cs typeface="Times New Roman" panose="02020603050405020304" pitchFamily="18" charset="0"/>
                  </a:rPr>
                  <a:t>                               </a:t>
                </a:r>
                <a:r>
                  <a:rPr lang="en-US" sz="2000" dirty="0" smtClean="0">
                    <a:solidFill>
                      <a:prstClr val="black"/>
                    </a:solidFill>
                  </a:rPr>
                  <a:t>  </a:t>
                </a:r>
                <a14:m>
                  <m:oMath xmlns:m="http://schemas.openxmlformats.org/officeDocument/2006/math">
                    <m:r>
                      <a:rPr lang="en-US" sz="2000" i="1">
                        <a:solidFill>
                          <a:prstClr val="black"/>
                        </a:solidFill>
                        <a:latin typeface="Cambria Math" panose="02040503050406030204" pitchFamily="18" charset="0"/>
                      </a:rPr>
                      <m:t>=</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2</m:t>
                        </m:r>
                      </m:den>
                    </m:f>
                    <m:d>
                      <m:dPr>
                        <m:ctrlPr>
                          <a:rPr lang="en-US" sz="2000" i="1" dirty="0" smtClean="0">
                            <a:latin typeface="Cambria Math" panose="02040503050406030204" pitchFamily="18" charset="0"/>
                            <a:cs typeface="Times New Roman" panose="02020603050405020304" pitchFamily="18" charset="0"/>
                          </a:rPr>
                        </m:ctrlPr>
                      </m:dPr>
                      <m:e>
                        <m:d>
                          <m:dPr>
                            <m:ctrlPr>
                              <a:rPr lang="en-US" sz="2000" i="1" dirty="0">
                                <a:latin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m:t>
                            </m:r>
                            <m:f>
                              <m:fPr>
                                <m:ctrlPr>
                                  <a:rPr lang="en-US" sz="2000" b="0" i="1" dirty="0" smtClean="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1</m:t>
                                </m:r>
                              </m:num>
                              <m:den>
                                <m:r>
                                  <a:rPr lang="en-US" sz="2000" b="0" i="1" dirty="0" smtClean="0">
                                    <a:latin typeface="Cambria Math" panose="02040503050406030204" pitchFamily="18" charset="0"/>
                                    <a:cs typeface="Times New Roman" panose="02020603050405020304" pitchFamily="18" charset="0"/>
                                  </a:rPr>
                                  <m:t>3</m:t>
                                </m:r>
                              </m:den>
                            </m:f>
                            <m:r>
                              <a:rPr lang="en-US" sz="2000" i="1" dirty="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5</m:t>
                                </m:r>
                              </m:den>
                            </m:f>
                          </m:e>
                        </m:d>
                        <m:r>
                          <a:rPr lang="en-US" sz="2000" i="1" dirty="0">
                            <a:latin typeface="Cambria Math" panose="02040503050406030204" pitchFamily="18" charset="0"/>
                            <a:cs typeface="Times New Roman" panose="02020603050405020304" pitchFamily="18" charset="0"/>
                          </a:rPr>
                          <m:t>−</m:t>
                        </m:r>
                        <m:d>
                          <m:dPr>
                            <m:ctrlPr>
                              <a:rPr lang="en-US" sz="2000" i="1" dirty="0">
                                <a:latin typeface="Cambria Math" panose="02040503050406030204" pitchFamily="18" charset="0"/>
                                <a:cs typeface="Times New Roman" panose="02020603050405020304" pitchFamily="18" charset="0"/>
                              </a:rPr>
                            </m:ctrlPr>
                          </m:dPr>
                          <m:e>
                            <m:r>
                              <a:rPr lang="en-US" sz="2000" i="1" dirty="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8</m:t>
                                </m:r>
                              </m:num>
                              <m:den>
                                <m:r>
                                  <a:rPr lang="en-US" sz="2000" i="1" dirty="0">
                                    <a:latin typeface="Cambria Math" panose="02040503050406030204" pitchFamily="18" charset="0"/>
                                    <a:cs typeface="Times New Roman" panose="02020603050405020304" pitchFamily="18" charset="0"/>
                                  </a:rPr>
                                  <m:t>3</m:t>
                                </m:r>
                              </m:den>
                            </m:f>
                            <m:r>
                              <a:rPr lang="en-US" sz="2000" i="1" dirty="0">
                                <a:latin typeface="Cambria Math" panose="02040503050406030204" pitchFamily="18" charset="0"/>
                                <a:cs typeface="Times New Roman" panose="02020603050405020304" pitchFamily="18" charset="0"/>
                              </a:rPr>
                              <m:t>−</m:t>
                            </m:r>
                            <m:r>
                              <a:rPr lang="en-US" sz="2000" b="0" i="1" dirty="0" smtClean="0">
                                <a:latin typeface="Cambria Math" panose="02040503050406030204" pitchFamily="18" charset="0"/>
                                <a:cs typeface="Times New Roman" panose="02020603050405020304" pitchFamily="18" charset="0"/>
                              </a:rPr>
                              <m:t>0</m:t>
                            </m:r>
                          </m:e>
                        </m:d>
                      </m:e>
                    </m:d>
                  </m:oMath>
                </a14:m>
                <a:r>
                  <a:rPr lang="en-IN" sz="2000" dirty="0" smtClean="0">
                    <a:latin typeface="Times New Roman" panose="02020603050405020304" pitchFamily="18" charset="0"/>
                    <a:cs typeface="Times New Roman" panose="02020603050405020304" pitchFamily="18" charset="0"/>
                  </a:rPr>
                  <a:t> </a:t>
                </a:r>
              </a:p>
              <a:p>
                <a:pPr marL="0" lvl="0" indent="0">
                  <a:lnSpc>
                    <a:spcPct val="150000"/>
                  </a:lnSpc>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prstClr val="black"/>
                        </a:solidFill>
                        <a:latin typeface="Cambria Math" panose="020405030504060302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2</m:t>
                        </m:r>
                      </m:den>
                    </m:f>
                    <m:d>
                      <m:dPr>
                        <m:ctrlPr>
                          <a:rPr lang="en-US" sz="2000" i="1" dirty="0">
                            <a:latin typeface="Cambria Math" panose="02040503050406030204" pitchFamily="18" charset="0"/>
                            <a:cs typeface="Times New Roman" panose="02020603050405020304" pitchFamily="18" charset="0"/>
                          </a:rPr>
                        </m:ctrlPr>
                      </m:dPr>
                      <m:e>
                        <m:f>
                          <m:fPr>
                            <m:ctrlPr>
                              <a:rPr lang="en-US" sz="2000" i="1" dirty="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7</m:t>
                            </m:r>
                          </m:num>
                          <m:den>
                            <m:r>
                              <a:rPr lang="en-US" sz="2000" i="1" dirty="0">
                                <a:latin typeface="Cambria Math" panose="02040503050406030204" pitchFamily="18" charset="0"/>
                                <a:cs typeface="Times New Roman" panose="02020603050405020304" pitchFamily="18" charset="0"/>
                              </a:rPr>
                              <m:t>3</m:t>
                            </m:r>
                          </m:den>
                        </m:f>
                        <m:r>
                          <a:rPr lang="en-US" sz="2000" i="1" dirty="0">
                            <a:latin typeface="Cambria Math" panose="02040503050406030204" pitchFamily="18" charset="0"/>
                            <a:cs typeface="Times New Roman" panose="02020603050405020304" pitchFamily="18" charset="0"/>
                          </a:rPr>
                          <m:t>−</m:t>
                        </m:r>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5</m:t>
                            </m:r>
                          </m:den>
                        </m:f>
                      </m:e>
                    </m:d>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dirty="0">
                            <a:latin typeface="Cambria Math" panose="02040503050406030204" pitchFamily="18" charset="0"/>
                            <a:cs typeface="Times New Roman" panose="02020603050405020304" pitchFamily="18" charset="0"/>
                          </a:rPr>
                        </m:ctrlPr>
                      </m:dPr>
                      <m:e>
                        <m:f>
                          <m:fPr>
                            <m:ctrlPr>
                              <a:rPr lang="en-US" sz="2000" i="1" dirty="0">
                                <a:latin typeface="Cambria Math" panose="02040503050406030204" pitchFamily="18" charset="0"/>
                                <a:cs typeface="Times New Roman" panose="02020603050405020304" pitchFamily="18" charset="0"/>
                              </a:rPr>
                            </m:ctrlPr>
                          </m:fPr>
                          <m:num>
                            <m:r>
                              <a:rPr lang="en-US" sz="2000" b="0" i="1" dirty="0" smtClean="0">
                                <a:latin typeface="Cambria Math" panose="02040503050406030204" pitchFamily="18" charset="0"/>
                                <a:cs typeface="Times New Roman" panose="02020603050405020304" pitchFamily="18" charset="0"/>
                              </a:rPr>
                              <m:t>32</m:t>
                            </m:r>
                          </m:num>
                          <m:den>
                            <m:r>
                              <a:rPr lang="en-US" sz="2000" b="0" i="1" dirty="0" smtClean="0">
                                <a:latin typeface="Cambria Math" panose="02040503050406030204" pitchFamily="18" charset="0"/>
                                <a:cs typeface="Times New Roman" panose="02020603050405020304" pitchFamily="18" charset="0"/>
                              </a:rPr>
                              <m:t>1</m:t>
                            </m:r>
                            <m:r>
                              <a:rPr lang="en-US" sz="2000" i="1" dirty="0">
                                <a:latin typeface="Cambria Math" panose="02040503050406030204" pitchFamily="18" charset="0"/>
                                <a:cs typeface="Times New Roman" panose="02020603050405020304" pitchFamily="18" charset="0"/>
                              </a:rPr>
                              <m:t>5</m:t>
                            </m:r>
                          </m:den>
                        </m:f>
                      </m:e>
                    </m:d>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16</m:t>
                        </m:r>
                      </m:num>
                      <m:den>
                        <m:r>
                          <a:rPr lang="en-US" sz="2000" i="1">
                            <a:solidFill>
                              <a:prstClr val="black"/>
                            </a:solidFill>
                            <a:latin typeface="Cambria Math" panose="02040503050406030204" pitchFamily="18" charset="0"/>
                            <a:cs typeface="Times New Roman" panose="02020603050405020304" pitchFamily="18" charset="0"/>
                          </a:rPr>
                          <m:t>15</m:t>
                        </m:r>
                      </m:den>
                    </m:f>
                  </m:oMath>
                </a14:m>
                <a:r>
                  <a:rPr lang="en-IN" sz="2000" dirty="0">
                    <a:latin typeface="Times New Roman" panose="02020603050405020304" pitchFamily="18" charset="0"/>
                    <a:cs typeface="Times New Roman" panose="02020603050405020304" pitchFamily="18" charset="0"/>
                  </a:rPr>
                  <a:t> .</a:t>
                </a: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812800"/>
                <a:ext cx="10515600" cy="5364163"/>
              </a:xfrm>
              <a:blipFill>
                <a:blip r:embed="rId3"/>
                <a:stretch>
                  <a:fillRect/>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206955208"/>
              </p:ext>
            </p:extLst>
          </p:nvPr>
        </p:nvGraphicFramePr>
        <p:xfrm>
          <a:off x="1182255" y="1071154"/>
          <a:ext cx="1828799" cy="775062"/>
        </p:xfrm>
        <a:graphic>
          <a:graphicData uri="http://schemas.openxmlformats.org/presentationml/2006/ole">
            <mc:AlternateContent xmlns:mc="http://schemas.openxmlformats.org/markup-compatibility/2006">
              <mc:Choice xmlns:v="urn:schemas-microsoft-com:vml" Requires="v">
                <p:oleObj spid="_x0000_s12573" name="Equation" r:id="rId4" imgW="571320" imgH="368280" progId="Equation.DSMT4">
                  <p:embed/>
                </p:oleObj>
              </mc:Choice>
              <mc:Fallback>
                <p:oleObj name="Equation" r:id="rId4" imgW="571320" imgH="368280" progId="Equation.DSMT4">
                  <p:embed/>
                  <p:pic>
                    <p:nvPicPr>
                      <p:cNvPr id="7" name="Object 6"/>
                      <p:cNvPicPr/>
                      <p:nvPr/>
                    </p:nvPicPr>
                    <p:blipFill>
                      <a:blip r:embed="rId5"/>
                      <a:stretch>
                        <a:fillRect/>
                      </a:stretch>
                    </p:blipFill>
                    <p:spPr>
                      <a:xfrm>
                        <a:off x="1182255" y="1071154"/>
                        <a:ext cx="1828799" cy="775062"/>
                      </a:xfrm>
                      <a:prstGeom prst="rect">
                        <a:avLst/>
                      </a:prstGeom>
                    </p:spPr>
                  </p:pic>
                </p:oleObj>
              </mc:Fallback>
            </mc:AlternateContent>
          </a:graphicData>
        </a:graphic>
      </p:graphicFrame>
    </p:spTree>
    <p:extLst>
      <p:ext uri="{BB962C8B-B14F-4D97-AF65-F5344CB8AC3E}">
        <p14:creationId xmlns:p14="http://schemas.microsoft.com/office/powerpoint/2010/main" val="204586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54182"/>
                <a:ext cx="10515600" cy="5745017"/>
              </a:xfrm>
            </p:spPr>
            <p:txBody>
              <a:bodyPr>
                <a:normAutofit/>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5. </a:t>
                </a:r>
                <a:r>
                  <a:rPr lang="en-US" sz="2000" dirty="0">
                    <a:solidFill>
                      <a:srgbClr val="00B0F0"/>
                    </a:solidFill>
                    <a:latin typeface="Times New Roman" panose="02020603050405020304" pitchFamily="18" charset="0"/>
                    <a:cs typeface="Times New Roman" panose="02020603050405020304" pitchFamily="18" charset="0"/>
                  </a:rPr>
                  <a:t>Evaluate </a:t>
                </a:r>
                <a:r>
                  <a:rPr lang="en-US" sz="20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𝑥</m:t>
                        </m:r>
                        <m:r>
                          <a:rPr lang="en-US" sz="2000" i="1">
                            <a:solidFill>
                              <a:srgbClr val="00B0F0"/>
                            </a:solidFill>
                            <a:latin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𝑦</m:t>
                        </m:r>
                        <m:r>
                          <a:rPr lang="en-US" sz="2000" i="1">
                            <a:solidFill>
                              <a:srgbClr val="00B0F0"/>
                            </a:solidFill>
                            <a:latin typeface="Cambria Math" panose="02040503050406030204" pitchFamily="18" charset="0"/>
                            <a:cs typeface="Times New Roman" panose="02020603050405020304" pitchFamily="18" charset="0"/>
                          </a:rPr>
                          <m:t>)</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𝑑𝑥𝑑𝑦</m:t>
                    </m:r>
                  </m:oMath>
                </a14:m>
                <a:r>
                  <a:rPr lang="en-IN" sz="2000" dirty="0" smtClean="0">
                    <a:solidFill>
                      <a:srgbClr val="00B0F0"/>
                    </a:solidFill>
                    <a:latin typeface="Times New Roman" panose="02020603050405020304" pitchFamily="18" charset="0"/>
                    <a:cs typeface="Times New Roman" panose="02020603050405020304" pitchFamily="18" charset="0"/>
                  </a:rPr>
                  <a:t>where R is </a:t>
                </a:r>
                <a:r>
                  <a:rPr lang="en-IN" sz="2000" dirty="0">
                    <a:solidFill>
                      <a:srgbClr val="00B0F0"/>
                    </a:solidFill>
                    <a:latin typeface="Times New Roman" panose="02020603050405020304" pitchFamily="18" charset="0"/>
                    <a:cs typeface="Times New Roman" panose="02020603050405020304" pitchFamily="18" charset="0"/>
                  </a:rPr>
                  <a:t>the region </a:t>
                </a:r>
                <a:r>
                  <a:rPr lang="en-IN" sz="2000" dirty="0" smtClean="0">
                    <a:solidFill>
                      <a:srgbClr val="00B0F0"/>
                    </a:solidFill>
                    <a:latin typeface="Times New Roman" panose="02020603050405020304" pitchFamily="18" charset="0"/>
                    <a:cs typeface="Times New Roman" panose="02020603050405020304" pitchFamily="18" charset="0"/>
                  </a:rPr>
                  <a:t>bounded by the ellipse </a:t>
                </a:r>
                <a14:m>
                  <m:oMath xmlns:m="http://schemas.openxmlformats.org/officeDocument/2006/math">
                    <m:f>
                      <m:fPr>
                        <m:ctrlPr>
                          <a:rPr lang="en-IN" sz="2000" i="1" smtClean="0">
                            <a:solidFill>
                              <a:srgbClr val="00B0F0"/>
                            </a:solidFill>
                            <a:latin typeface="Cambria Math" panose="02040503050406030204" pitchFamily="18" charset="0"/>
                            <a:cs typeface="Times New Roman" panose="02020603050405020304" pitchFamily="18" charset="0"/>
                          </a:rPr>
                        </m:ctrlPr>
                      </m:fPr>
                      <m:num>
                        <m:sSup>
                          <m:sSupPr>
                            <m:ctrlPr>
                              <a:rPr lang="en-IN"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𝑥</m:t>
                            </m:r>
                          </m:e>
                          <m:sup>
                            <m:r>
                              <a:rPr lang="en-US" sz="2000" b="0" i="1" smtClean="0">
                                <a:solidFill>
                                  <a:srgbClr val="00B0F0"/>
                                </a:solidFill>
                                <a:latin typeface="Cambria Math" panose="02040503050406030204" pitchFamily="18" charset="0"/>
                                <a:cs typeface="Times New Roman" panose="02020603050405020304" pitchFamily="18" charset="0"/>
                              </a:rPr>
                              <m:t>2</m:t>
                            </m:r>
                          </m:sup>
                        </m:sSup>
                      </m:num>
                      <m:den>
                        <m:sSup>
                          <m:sSupPr>
                            <m:ctrlPr>
                              <a:rPr lang="en-IN"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𝑎</m:t>
                            </m:r>
                          </m:e>
                          <m:sup>
                            <m:r>
                              <a:rPr lang="en-US" sz="2000" b="0" i="1" smtClean="0">
                                <a:solidFill>
                                  <a:srgbClr val="00B0F0"/>
                                </a:solidFill>
                                <a:latin typeface="Cambria Math" panose="02040503050406030204" pitchFamily="18" charset="0"/>
                                <a:cs typeface="Times New Roman" panose="02020603050405020304" pitchFamily="18" charset="0"/>
                              </a:rPr>
                              <m:t>2</m:t>
                            </m:r>
                          </m:sup>
                        </m:sSup>
                      </m:den>
                    </m:f>
                    <m:r>
                      <a:rPr lang="en-US" sz="2000" b="0" i="1" smtClean="0">
                        <a:solidFill>
                          <a:srgbClr val="00B0F0"/>
                        </a:solidFill>
                        <a:latin typeface="Cambria Math" panose="02040503050406030204" pitchFamily="18" charset="0"/>
                        <a:cs typeface="Times New Roman" panose="02020603050405020304" pitchFamily="18" charset="0"/>
                      </a:rPr>
                      <m:t>+</m:t>
                    </m:r>
                    <m:f>
                      <m:fPr>
                        <m:ctrlPr>
                          <a:rPr lang="en-US" sz="2000" b="0" i="1" smtClean="0">
                            <a:solidFill>
                              <a:srgbClr val="00B0F0"/>
                            </a:solidFill>
                            <a:latin typeface="Cambria Math" panose="02040503050406030204" pitchFamily="18" charset="0"/>
                            <a:cs typeface="Times New Roman" panose="02020603050405020304" pitchFamily="18" charset="0"/>
                          </a:rPr>
                        </m:ctrlPr>
                      </m:fPr>
                      <m:num>
                        <m:sSup>
                          <m:sSupPr>
                            <m:ctrlPr>
                              <a:rPr lang="en-US" sz="2000" b="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𝑦</m:t>
                            </m:r>
                          </m:e>
                          <m:sup>
                            <m:r>
                              <a:rPr lang="en-US" sz="2000" b="0" i="1" smtClean="0">
                                <a:solidFill>
                                  <a:srgbClr val="00B0F0"/>
                                </a:solidFill>
                                <a:latin typeface="Cambria Math" panose="02040503050406030204" pitchFamily="18" charset="0"/>
                                <a:cs typeface="Times New Roman" panose="02020603050405020304" pitchFamily="18" charset="0"/>
                              </a:rPr>
                              <m:t>2</m:t>
                            </m:r>
                          </m:sup>
                        </m:sSup>
                      </m:num>
                      <m:den>
                        <m:sSup>
                          <m:sSupPr>
                            <m:ctrlPr>
                              <a:rPr lang="en-US" sz="2000" b="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𝑏</m:t>
                            </m:r>
                          </m:e>
                          <m:sup>
                            <m:r>
                              <a:rPr lang="en-US" sz="2000" b="0" i="1" smtClean="0">
                                <a:solidFill>
                                  <a:srgbClr val="00B0F0"/>
                                </a:solidFill>
                                <a:latin typeface="Cambria Math" panose="02040503050406030204" pitchFamily="18" charset="0"/>
                                <a:cs typeface="Times New Roman" panose="02020603050405020304" pitchFamily="18" charset="0"/>
                              </a:rPr>
                              <m:t>2</m:t>
                            </m:r>
                          </m:sup>
                        </m:sSup>
                      </m:den>
                    </m:f>
                    <m:r>
                      <a:rPr lang="en-US" sz="2000" b="0" i="1" smtClean="0">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1</m:t>
                    </m:r>
                    <m:r>
                      <a:rPr lang="en-US" sz="2000" b="0" i="1" smtClean="0">
                        <a:solidFill>
                          <a:srgbClr val="00B0F0"/>
                        </a:solidFill>
                        <a:latin typeface="Cambria Math" panose="02040503050406030204" pitchFamily="18" charset="0"/>
                        <a:cs typeface="Times New Roman" panose="02020603050405020304" pitchFamily="18" charset="0"/>
                      </a:rPr>
                      <m:t>.</m:t>
                    </m:r>
                  </m:oMath>
                </a14:m>
                <a:endParaRPr lang="en-IN" sz="2000" dirty="0" smtClean="0">
                  <a:latin typeface="Times New Roman" panose="02020603050405020304" pitchFamily="18" charset="0"/>
                  <a:cs typeface="Times New Roman" panose="02020603050405020304" pitchFamily="18" charset="0"/>
                </a:endParaRPr>
              </a:p>
              <a:p>
                <a:pPr marL="0" lv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latin typeface="Times New Roman" panose="02020603050405020304" pitchFamily="18" charset="0"/>
                    <a:cs typeface="Times New Roman" panose="02020603050405020304" pitchFamily="18" charset="0"/>
                  </a:rPr>
                  <a:t>Given                                </a:t>
                </a:r>
                <a:r>
                  <a:rPr lang="en-IN" sz="2000" dirty="0" smtClean="0">
                    <a:solidFill>
                      <a:schemeClr val="tx1"/>
                    </a:solidFill>
                    <a:latin typeface="Times New Roman" panose="02020603050405020304" pitchFamily="18" charset="0"/>
                    <a:cs typeface="Times New Roman" panose="02020603050405020304" pitchFamily="18" charset="0"/>
                  </a:rPr>
                  <a:t>where R is </a:t>
                </a:r>
                <a:r>
                  <a:rPr lang="en-IN" sz="2000" dirty="0">
                    <a:solidFill>
                      <a:schemeClr val="tx1"/>
                    </a:solidFill>
                    <a:latin typeface="Times New Roman" panose="02020603050405020304" pitchFamily="18" charset="0"/>
                    <a:cs typeface="Times New Roman" panose="02020603050405020304" pitchFamily="18" charset="0"/>
                  </a:rPr>
                  <a:t>the region bounded by the ellipse </a:t>
                </a:r>
                <a14:m>
                  <m:oMath xmlns:m="http://schemas.openxmlformats.org/officeDocument/2006/math">
                    <m:f>
                      <m:fPr>
                        <m:ctrlPr>
                          <a:rPr lang="en-IN" sz="2000" i="1">
                            <a:solidFill>
                              <a:schemeClr val="tx1"/>
                            </a:solidFill>
                            <a:latin typeface="Cambria Math" panose="02040503050406030204" pitchFamily="18" charset="0"/>
                            <a:cs typeface="Times New Roman" panose="02020603050405020304" pitchFamily="18" charset="0"/>
                          </a:rPr>
                        </m:ctrlPr>
                      </m:fPr>
                      <m:num>
                        <m:sSup>
                          <m:sSupPr>
                            <m:ctrlPr>
                              <a:rPr lang="en-IN"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num>
                      <m:den>
                        <m:sSup>
                          <m:sSupPr>
                            <m:ctrlPr>
                              <a:rPr lang="en-IN"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𝑎</m:t>
                            </m:r>
                          </m:e>
                          <m:sup>
                            <m:r>
                              <a:rPr lang="en-US" sz="2000" i="1">
                                <a:solidFill>
                                  <a:schemeClr val="tx1"/>
                                </a:solidFill>
                                <a:latin typeface="Cambria Math" panose="02040503050406030204" pitchFamily="18" charset="0"/>
                                <a:cs typeface="Times New Roman" panose="02020603050405020304" pitchFamily="18" charset="0"/>
                              </a:rPr>
                              <m:t>2</m:t>
                            </m:r>
                          </m:sup>
                        </m:sSup>
                      </m:den>
                    </m:f>
                    <m:r>
                      <a:rPr lang="en-US" sz="2000" i="1">
                        <a:solidFill>
                          <a:schemeClr val="tx1"/>
                        </a:solidFill>
                        <a:latin typeface="Cambria Math" panose="02040503050406030204" pitchFamily="18" charset="0"/>
                        <a:cs typeface="Times New Roman" panose="02020603050405020304" pitchFamily="18" charset="0"/>
                      </a:rPr>
                      <m:t>+</m:t>
                    </m:r>
                    <m:f>
                      <m:fPr>
                        <m:ctrlPr>
                          <a:rPr lang="en-US" sz="2000" i="1">
                            <a:solidFill>
                              <a:schemeClr val="tx1"/>
                            </a:solidFill>
                            <a:latin typeface="Cambria Math" panose="02040503050406030204" pitchFamily="18" charset="0"/>
                            <a:cs typeface="Times New Roman" panose="02020603050405020304" pitchFamily="18" charset="0"/>
                          </a:rPr>
                        </m:ctrlPr>
                      </m:fPr>
                      <m:num>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num>
                      <m:den>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𝑏</m:t>
                            </m:r>
                          </m:e>
                          <m:sup>
                            <m:r>
                              <a:rPr lang="en-US" sz="2000" i="1">
                                <a:solidFill>
                                  <a:schemeClr val="tx1"/>
                                </a:solidFill>
                                <a:latin typeface="Cambria Math" panose="02040503050406030204" pitchFamily="18" charset="0"/>
                                <a:cs typeface="Times New Roman" panose="02020603050405020304" pitchFamily="18" charset="0"/>
                              </a:rPr>
                              <m:t>2</m:t>
                            </m:r>
                          </m:sup>
                        </m:sSup>
                      </m:den>
                    </m:f>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1</m:t>
                    </m:r>
                    <m:r>
                      <a:rPr lang="en-US" sz="2000" b="0" i="1" smtClean="0">
                        <a:solidFill>
                          <a:schemeClr val="tx1"/>
                        </a:solidFill>
                        <a:latin typeface="Cambria Math" panose="02040503050406030204" pitchFamily="18" charset="0"/>
                        <a:cs typeface="Times New Roman" panose="02020603050405020304" pitchFamily="18" charset="0"/>
                      </a:rPr>
                      <m:t> </m:t>
                    </m:r>
                  </m:oMath>
                </a14:m>
                <a:r>
                  <a:rPr lang="en-IN" sz="2000" dirty="0" smtClean="0">
                    <a:solidFill>
                      <a:schemeClr val="tx1"/>
                    </a:solidFill>
                    <a:latin typeface="Times New Roman" panose="02020603050405020304" pitchFamily="18" charset="0"/>
                    <a:cs typeface="Times New Roman" panose="02020603050405020304" pitchFamily="18" charset="0"/>
                  </a:rPr>
                  <a:t>as shown in figure.</a:t>
                </a:r>
                <a:endParaRPr lang="en-IN" sz="2000" dirty="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For fixed value of y the other independent variable x varies.</a:t>
                </a:r>
              </a:p>
              <a:p>
                <a:pPr marL="0" indent="0">
                  <a:buNone/>
                </a:pPr>
                <a:r>
                  <a:rPr lang="en-US" sz="2000" dirty="0" smtClean="0">
                    <a:latin typeface="Times New Roman" panose="02020603050405020304" pitchFamily="18" charset="0"/>
                    <a:cs typeface="Times New Roman" panose="02020603050405020304" pitchFamily="18" charset="0"/>
                  </a:rPr>
                  <a:t>i.e., lower limit of x is </a:t>
                </a:r>
                <a14:m>
                  <m:oMath xmlns:m="http://schemas.openxmlformats.org/officeDocument/2006/math">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𝑎</m:t>
                        </m:r>
                      </m:num>
                      <m:den>
                        <m:r>
                          <a:rPr lang="en-US" sz="2000" b="0" i="1" smtClean="0">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smtClean="0">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b="0" i="1" smtClean="0">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oMath>
                </a14:m>
                <a:r>
                  <a:rPr lang="en-IN" sz="2000" dirty="0" smtClean="0">
                    <a:latin typeface="Times New Roman" panose="02020603050405020304" pitchFamily="18" charset="0"/>
                    <a:cs typeface="Times New Roman" panose="02020603050405020304" pitchFamily="18" charset="0"/>
                  </a:rPr>
                  <a:t> &amp; upper limit of x is </a:t>
                </a:r>
                <a14:m>
                  <m:oMath xmlns:m="http://schemas.openxmlformats.org/officeDocument/2006/math">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oMath>
                </a14:m>
                <a:r>
                  <a:rPr lang="en-IN"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i.e., x: </a:t>
                </a:r>
                <a14:m>
                  <m:oMath xmlns:m="http://schemas.openxmlformats.org/officeDocument/2006/math">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oMath>
                </a14:m>
                <a:r>
                  <a:rPr lang="en-IN" sz="2000" dirty="0" smtClean="0">
                    <a:latin typeface="Times New Roman" panose="02020603050405020304" pitchFamily="18" charset="0"/>
                    <a:cs typeface="Times New Roman" panose="02020603050405020304" pitchFamily="18" charset="0"/>
                  </a:rPr>
                  <a:t> to </a:t>
                </a:r>
                <a14:m>
                  <m:oMath xmlns:m="http://schemas.openxmlformats.org/officeDocument/2006/math">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rad>
                  </m:oMath>
                </a14:m>
                <a:endParaRPr lang="en-IN" sz="2000" dirty="0" smtClean="0">
                  <a:latin typeface="Times New Roman" panose="02020603050405020304" pitchFamily="18" charset="0"/>
                  <a:cs typeface="Times New Roman" panose="02020603050405020304" pitchFamily="18" charset="0"/>
                </a:endParaRPr>
              </a:p>
              <a:p>
                <a:pPr marL="0" lvl="0" indent="0">
                  <a:buNone/>
                </a:pPr>
                <a:r>
                  <a:rPr lang="en-IN" sz="2000" dirty="0">
                    <a:solidFill>
                      <a:prstClr val="black"/>
                    </a:solidFill>
                    <a:latin typeface="Times New Roman" panose="02020603050405020304" pitchFamily="18" charset="0"/>
                    <a:cs typeface="Times New Roman" panose="02020603050405020304" pitchFamily="18" charset="0"/>
                  </a:rPr>
                  <a:t>The</a:t>
                </a:r>
                <a:r>
                  <a:rPr lang="en-US" sz="1900" dirty="0">
                    <a:solidFill>
                      <a:prstClr val="black"/>
                    </a:solidFill>
                    <a:latin typeface="Times New Roman" panose="02020603050405020304" pitchFamily="18" charset="0"/>
                    <a:cs typeface="Times New Roman" panose="02020603050405020304" pitchFamily="18" charset="0"/>
                  </a:rPr>
                  <a:t> minimum value of y is </a:t>
                </a:r>
                <a14:m>
                  <m:oMath xmlns:m="http://schemas.openxmlformats.org/officeDocument/2006/math">
                    <m:r>
                      <a:rPr lang="en-US" sz="2000" i="1">
                        <a:solidFill>
                          <a:prstClr val="black"/>
                        </a:solidFill>
                        <a:latin typeface="Cambria Math" panose="02040503050406030204" pitchFamily="18" charset="0"/>
                        <a:cs typeface="Times New Roman" panose="02020603050405020304" pitchFamily="18" charset="0"/>
                      </a:rPr>
                      <m:t>−</m:t>
                    </m:r>
                  </m:oMath>
                </a14:m>
                <a:r>
                  <a:rPr lang="en-US" sz="1900" dirty="0" smtClean="0">
                    <a:solidFill>
                      <a:prstClr val="black"/>
                    </a:solidFill>
                    <a:latin typeface="Times New Roman" panose="02020603050405020304" pitchFamily="18" charset="0"/>
                    <a:cs typeface="Times New Roman" panose="02020603050405020304" pitchFamily="18" charset="0"/>
                  </a:rPr>
                  <a:t>b </a:t>
                </a:r>
                <a:r>
                  <a:rPr lang="en-US" sz="1900" dirty="0">
                    <a:solidFill>
                      <a:prstClr val="black"/>
                    </a:solidFill>
                    <a:latin typeface="Times New Roman" panose="02020603050405020304" pitchFamily="18" charset="0"/>
                    <a:cs typeface="Times New Roman" panose="02020603050405020304" pitchFamily="18" charset="0"/>
                  </a:rPr>
                  <a:t>&amp; maximum value of y is </a:t>
                </a:r>
                <a:r>
                  <a:rPr lang="en-US" sz="1900" dirty="0" smtClean="0">
                    <a:solidFill>
                      <a:prstClr val="black"/>
                    </a:solidFill>
                    <a:latin typeface="Times New Roman" panose="02020603050405020304" pitchFamily="18" charset="0"/>
                    <a:cs typeface="Times New Roman" panose="02020603050405020304" pitchFamily="18" charset="0"/>
                  </a:rPr>
                  <a:t>b, </a:t>
                </a:r>
                <a:r>
                  <a:rPr lang="en-US" sz="1900" dirty="0">
                    <a:solidFill>
                      <a:prstClr val="black"/>
                    </a:solidFill>
                    <a:latin typeface="Times New Roman" panose="02020603050405020304" pitchFamily="18" charset="0"/>
                    <a:cs typeface="Times New Roman" panose="02020603050405020304" pitchFamily="18" charset="0"/>
                  </a:rPr>
                  <a:t>i.e., y: </a:t>
                </a:r>
                <a14:m>
                  <m:oMath xmlns:m="http://schemas.openxmlformats.org/officeDocument/2006/math">
                    <m:r>
                      <a:rPr lang="en-US" sz="1800" i="1">
                        <a:solidFill>
                          <a:prstClr val="black"/>
                        </a:solidFill>
                        <a:latin typeface="Cambria Math" panose="02040503050406030204" pitchFamily="18" charset="0"/>
                        <a:cs typeface="Times New Roman" panose="02020603050405020304" pitchFamily="18" charset="0"/>
                      </a:rPr>
                      <m:t>−</m:t>
                    </m:r>
                  </m:oMath>
                </a14:m>
                <a:r>
                  <a:rPr lang="en-US" sz="1900" dirty="0" smtClean="0">
                    <a:solidFill>
                      <a:prstClr val="black"/>
                    </a:solidFill>
                    <a:latin typeface="Times New Roman" panose="02020603050405020304" pitchFamily="18" charset="0"/>
                    <a:cs typeface="Times New Roman" panose="02020603050405020304" pitchFamily="18" charset="0"/>
                  </a:rPr>
                  <a:t> b </a:t>
                </a:r>
                <a:r>
                  <a:rPr lang="en-US" sz="1900" dirty="0">
                    <a:solidFill>
                      <a:prstClr val="black"/>
                    </a:solidFill>
                    <a:latin typeface="Times New Roman" panose="02020603050405020304" pitchFamily="18" charset="0"/>
                    <a:cs typeface="Times New Roman" panose="02020603050405020304" pitchFamily="18" charset="0"/>
                  </a:rPr>
                  <a:t>to </a:t>
                </a:r>
                <a:r>
                  <a:rPr lang="en-US" sz="1900" dirty="0" smtClean="0">
                    <a:solidFill>
                      <a:prstClr val="black"/>
                    </a:solidFill>
                    <a:latin typeface="Times New Roman" panose="02020603050405020304" pitchFamily="18" charset="0"/>
                    <a:cs typeface="Times New Roman" panose="02020603050405020304" pitchFamily="18" charset="0"/>
                  </a:rPr>
                  <a:t>b.</a:t>
                </a:r>
                <a:endParaRPr lang="en-US" sz="1900" dirty="0">
                  <a:solidFill>
                    <a:prstClr val="black"/>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 </a:t>
                </a:r>
                <a14:m>
                  <m:oMath xmlns:m="http://schemas.openxmlformats.org/officeDocument/2006/math">
                    <m:nary>
                      <m:naryPr>
                        <m:limLoc m:val="undOvr"/>
                        <m:ctrlPr>
                          <a:rPr lang="en-US" sz="1900" i="1">
                            <a:solidFill>
                              <a:prstClr val="black"/>
                            </a:solidFill>
                            <a:latin typeface="Cambria Math" panose="02040503050406030204" pitchFamily="18" charset="0"/>
                            <a:cs typeface="Times New Roman" panose="02020603050405020304" pitchFamily="18" charset="0"/>
                          </a:rPr>
                        </m:ctrlPr>
                      </m:naryPr>
                      <m:sub>
                        <m:r>
                          <m:rPr>
                            <m:brk/>
                          </m:rPr>
                          <a:rPr lang="en-US" sz="1900" b="0" i="1" smtClean="0">
                            <a:solidFill>
                              <a:prstClr val="black"/>
                            </a:solidFill>
                            <a:latin typeface="Cambria Math" panose="02040503050406030204" pitchFamily="18" charset="0"/>
                            <a:cs typeface="Times New Roman" panose="02020603050405020304" pitchFamily="18" charset="0"/>
                          </a:rPr>
                          <m:t>𝑦</m:t>
                        </m:r>
                        <m:r>
                          <a:rPr lang="en-US" sz="1900" i="1">
                            <a:solidFill>
                              <a:prstClr val="black"/>
                            </a:solidFill>
                            <a:latin typeface="Cambria Math" panose="02040503050406030204" pitchFamily="18" charset="0"/>
                            <a:cs typeface="Times New Roman" panose="02020603050405020304" pitchFamily="18" charset="0"/>
                          </a:rPr>
                          <m:t>=</m:t>
                        </m:r>
                        <m:r>
                          <a:rPr lang="en-US" sz="1900" b="0" i="1" smtClean="0">
                            <a:solidFill>
                              <a:prstClr val="black"/>
                            </a:solidFill>
                            <a:latin typeface="Cambria Math" panose="02040503050406030204" pitchFamily="18" charset="0"/>
                            <a:cs typeface="Times New Roman" panose="02020603050405020304" pitchFamily="18" charset="0"/>
                          </a:rPr>
                          <m:t>−</m:t>
                        </m:r>
                        <m:r>
                          <a:rPr lang="en-US" sz="1900" b="0" i="1" smtClean="0">
                            <a:solidFill>
                              <a:prstClr val="black"/>
                            </a:solidFill>
                            <a:latin typeface="Cambria Math" panose="02040503050406030204" pitchFamily="18" charset="0"/>
                            <a:cs typeface="Times New Roman" panose="02020603050405020304" pitchFamily="18" charset="0"/>
                          </a:rPr>
                          <m:t>𝑏</m:t>
                        </m:r>
                      </m:sub>
                      <m:sup>
                        <m:r>
                          <a:rPr lang="en-US" sz="1900" i="1">
                            <a:solidFill>
                              <a:prstClr val="black"/>
                            </a:solidFill>
                            <a:latin typeface="Cambria Math" panose="02040503050406030204" pitchFamily="18" charset="0"/>
                            <a:cs typeface="Times New Roman" panose="02020603050405020304" pitchFamily="18" charset="0"/>
                          </a:rPr>
                          <m:t>𝑦</m:t>
                        </m:r>
                        <m:r>
                          <a:rPr lang="en-US" sz="1900" i="1">
                            <a:solidFill>
                              <a:prstClr val="black"/>
                            </a:solidFill>
                            <a:latin typeface="Cambria Math" panose="02040503050406030204" pitchFamily="18" charset="0"/>
                            <a:cs typeface="Times New Roman" panose="02020603050405020304" pitchFamily="18" charset="0"/>
                          </a:rPr>
                          <m:t>=</m:t>
                        </m:r>
                        <m:r>
                          <a:rPr lang="en-US" sz="1900" b="0" i="1" smtClean="0">
                            <a:solidFill>
                              <a:prstClr val="black"/>
                            </a:solidFill>
                            <a:latin typeface="Cambria Math" panose="02040503050406030204" pitchFamily="18" charset="0"/>
                            <a:cs typeface="Times New Roman" panose="02020603050405020304" pitchFamily="18" charset="0"/>
                          </a:rPr>
                          <m:t>𝑏</m:t>
                        </m:r>
                      </m:sup>
                      <m:e>
                        <m:nary>
                          <m:naryPr>
                            <m:limLoc m:val="undOvr"/>
                            <m:ctrlPr>
                              <a:rPr lang="en-US" sz="1900" i="1">
                                <a:solidFill>
                                  <a:prstClr val="black"/>
                                </a:solidFill>
                                <a:latin typeface="Cambria Math" panose="02040503050406030204" pitchFamily="18" charset="0"/>
                                <a:cs typeface="Times New Roman" panose="02020603050405020304" pitchFamily="18" charset="0"/>
                              </a:rPr>
                            </m:ctrlPr>
                          </m:naryPr>
                          <m:sub>
                            <m:r>
                              <m:rPr>
                                <m:brk/>
                              </m:rPr>
                              <a:rPr lang="en-US" sz="1900" i="1">
                                <a:solidFill>
                                  <a:prstClr val="black"/>
                                </a:solidFill>
                                <a:latin typeface="Cambria Math" panose="02040503050406030204" pitchFamily="18" charset="0"/>
                                <a:cs typeface="Times New Roman" panose="02020603050405020304" pitchFamily="18" charset="0"/>
                              </a:rPr>
                              <m:t>𝑥</m:t>
                            </m:r>
                            <m:r>
                              <a:rPr lang="en-US" sz="1900" i="1" smtClean="0">
                                <a:solidFill>
                                  <a:prstClr val="black"/>
                                </a:solidFill>
                                <a:latin typeface="Cambria Math" panose="02040503050406030204" pitchFamily="18" charset="0"/>
                                <a:cs typeface="Times New Roman" panose="02020603050405020304" pitchFamily="18" charset="0"/>
                              </a:rPr>
                              <m:t>=</m:t>
                            </m:r>
                            <m:f>
                              <m:fPr>
                                <m:ctrlPr>
                                  <a:rPr lang="en-IN" sz="1800" i="1">
                                    <a:solidFill>
                                      <a:prstClr val="black"/>
                                    </a:solidFill>
                                    <a:latin typeface="Cambria Math" panose="02040503050406030204" pitchFamily="18" charset="0"/>
                                    <a:cs typeface="Times New Roman" panose="02020603050405020304" pitchFamily="18" charset="0"/>
                                  </a:rPr>
                                </m:ctrlPr>
                              </m:fPr>
                              <m:num>
                                <m:r>
                                  <a:rPr lang="en-US" sz="1800" i="1">
                                    <a:solidFill>
                                      <a:prstClr val="black"/>
                                    </a:solidFill>
                                    <a:latin typeface="Cambria Math" panose="02040503050406030204" pitchFamily="18" charset="0"/>
                                    <a:cs typeface="Times New Roman" panose="02020603050405020304" pitchFamily="18" charset="0"/>
                                  </a:rPr>
                                  <m:t>−</m:t>
                                </m:r>
                                <m:r>
                                  <a:rPr lang="en-US" sz="1800" i="1">
                                    <a:solidFill>
                                      <a:prstClr val="black"/>
                                    </a:solidFill>
                                    <a:latin typeface="Cambria Math" panose="02040503050406030204" pitchFamily="18" charset="0"/>
                                    <a:cs typeface="Times New Roman" panose="02020603050405020304" pitchFamily="18" charset="0"/>
                                  </a:rPr>
                                  <m:t>𝑎</m:t>
                                </m:r>
                              </m:num>
                              <m:den>
                                <m:r>
                                  <a:rPr lang="en-US" sz="1800" i="1">
                                    <a:solidFill>
                                      <a:prstClr val="black"/>
                                    </a:solidFill>
                                    <a:latin typeface="Cambria Math" panose="02040503050406030204" pitchFamily="18" charset="0"/>
                                    <a:cs typeface="Times New Roman" panose="02020603050405020304" pitchFamily="18" charset="0"/>
                                  </a:rPr>
                                  <m:t>𝑏</m:t>
                                </m:r>
                              </m:den>
                            </m:f>
                            <m:rad>
                              <m:radPr>
                                <m:degHide m:val="on"/>
                                <m:ctrlPr>
                                  <a:rPr lang="en-US" sz="1800" i="1">
                                    <a:solidFill>
                                      <a:prstClr val="black"/>
                                    </a:solidFill>
                                    <a:latin typeface="Cambria Math" panose="02040503050406030204" pitchFamily="18" charset="0"/>
                                    <a:cs typeface="Times New Roman" panose="02020603050405020304" pitchFamily="18" charset="0"/>
                                  </a:rPr>
                                </m:ctrlPr>
                              </m:radPr>
                              <m:deg/>
                              <m:e>
                                <m:sSup>
                                  <m:sSupPr>
                                    <m:ctrlPr>
                                      <a:rPr lang="en-US" sz="1800" i="1">
                                        <a:solidFill>
                                          <a:prstClr val="black"/>
                                        </a:solidFill>
                                        <a:latin typeface="Cambria Math" panose="02040503050406030204" pitchFamily="18" charset="0"/>
                                        <a:cs typeface="Times New Roman" panose="02020603050405020304" pitchFamily="18" charset="0"/>
                                      </a:rPr>
                                    </m:ctrlPr>
                                  </m:sSupPr>
                                  <m:e>
                                    <m:r>
                                      <a:rPr lang="en-US" sz="1800" i="1">
                                        <a:solidFill>
                                          <a:prstClr val="black"/>
                                        </a:solidFill>
                                        <a:latin typeface="Cambria Math" panose="02040503050406030204" pitchFamily="18" charset="0"/>
                                        <a:cs typeface="Times New Roman" panose="02020603050405020304" pitchFamily="18" charset="0"/>
                                      </a:rPr>
                                      <m:t>𝑏</m:t>
                                    </m:r>
                                  </m:e>
                                  <m:sup>
                                    <m:r>
                                      <a:rPr lang="en-US" sz="1800" i="1">
                                        <a:solidFill>
                                          <a:prstClr val="black"/>
                                        </a:solidFill>
                                        <a:latin typeface="Cambria Math" panose="02040503050406030204" pitchFamily="18" charset="0"/>
                                        <a:cs typeface="Times New Roman" panose="02020603050405020304" pitchFamily="18" charset="0"/>
                                      </a:rPr>
                                      <m:t>2</m:t>
                                    </m:r>
                                  </m:sup>
                                </m:sSup>
                                <m:r>
                                  <a:rPr lang="en-US" sz="1800" i="1">
                                    <a:solidFill>
                                      <a:prstClr val="black"/>
                                    </a:solidFill>
                                    <a:latin typeface="Cambria Math" panose="02040503050406030204" pitchFamily="18" charset="0"/>
                                    <a:cs typeface="Times New Roman" panose="02020603050405020304" pitchFamily="18" charset="0"/>
                                  </a:rPr>
                                  <m:t>−</m:t>
                                </m:r>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𝑦</m:t>
                                    </m:r>
                                  </m:e>
                                  <m:sup>
                                    <m:r>
                                      <a:rPr lang="en-US" sz="1800" i="1">
                                        <a:latin typeface="Cambria Math" panose="02040503050406030204" pitchFamily="18" charset="0"/>
                                        <a:cs typeface="Times New Roman" panose="02020603050405020304" pitchFamily="18" charset="0"/>
                                      </a:rPr>
                                      <m:t>2</m:t>
                                    </m:r>
                                  </m:sup>
                                </m:sSup>
                              </m:e>
                            </m:rad>
                          </m:sub>
                          <m:sup>
                            <m:r>
                              <a:rPr lang="en-US" sz="1900" i="1">
                                <a:solidFill>
                                  <a:prstClr val="black"/>
                                </a:solidFill>
                                <a:latin typeface="Cambria Math" panose="02040503050406030204" pitchFamily="18" charset="0"/>
                                <a:cs typeface="Times New Roman" panose="02020603050405020304" pitchFamily="18" charset="0"/>
                              </a:rPr>
                              <m:t>𝑥</m:t>
                            </m:r>
                            <m:r>
                              <a:rPr lang="en-US" sz="1900" i="1">
                                <a:solidFill>
                                  <a:prstClr val="black"/>
                                </a:solidFill>
                                <a:latin typeface="Cambria Math" panose="02040503050406030204" pitchFamily="18" charset="0"/>
                                <a:cs typeface="Times New Roman" panose="02020603050405020304" pitchFamily="18" charset="0"/>
                              </a:rPr>
                              <m:t>=</m:t>
                            </m:r>
                            <m:f>
                              <m:fPr>
                                <m:ctrlPr>
                                  <a:rPr lang="en-IN" sz="1800" i="1">
                                    <a:solidFill>
                                      <a:prstClr val="black"/>
                                    </a:solidFill>
                                    <a:latin typeface="Cambria Math" panose="02040503050406030204" pitchFamily="18" charset="0"/>
                                    <a:cs typeface="Times New Roman" panose="02020603050405020304" pitchFamily="18" charset="0"/>
                                  </a:rPr>
                                </m:ctrlPr>
                              </m:fPr>
                              <m:num>
                                <m:r>
                                  <a:rPr lang="en-US" sz="1800" i="1">
                                    <a:solidFill>
                                      <a:prstClr val="black"/>
                                    </a:solidFill>
                                    <a:latin typeface="Cambria Math" panose="02040503050406030204" pitchFamily="18" charset="0"/>
                                    <a:cs typeface="Times New Roman" panose="02020603050405020304" pitchFamily="18" charset="0"/>
                                  </a:rPr>
                                  <m:t>𝑎</m:t>
                                </m:r>
                              </m:num>
                              <m:den>
                                <m:r>
                                  <a:rPr lang="en-US" sz="1800" i="1">
                                    <a:solidFill>
                                      <a:prstClr val="black"/>
                                    </a:solidFill>
                                    <a:latin typeface="Cambria Math" panose="02040503050406030204" pitchFamily="18" charset="0"/>
                                    <a:cs typeface="Times New Roman" panose="02020603050405020304" pitchFamily="18" charset="0"/>
                                  </a:rPr>
                                  <m:t>𝑏</m:t>
                                </m:r>
                              </m:den>
                            </m:f>
                            <m:rad>
                              <m:radPr>
                                <m:degHide m:val="on"/>
                                <m:ctrlPr>
                                  <a:rPr lang="en-US" sz="1800" i="1">
                                    <a:solidFill>
                                      <a:prstClr val="black"/>
                                    </a:solidFill>
                                    <a:latin typeface="Cambria Math" panose="02040503050406030204" pitchFamily="18" charset="0"/>
                                    <a:cs typeface="Times New Roman" panose="02020603050405020304" pitchFamily="18" charset="0"/>
                                  </a:rPr>
                                </m:ctrlPr>
                              </m:radPr>
                              <m:deg/>
                              <m:e>
                                <m:sSup>
                                  <m:sSupPr>
                                    <m:ctrlPr>
                                      <a:rPr lang="en-US" sz="1800" i="1">
                                        <a:solidFill>
                                          <a:prstClr val="black"/>
                                        </a:solidFill>
                                        <a:latin typeface="Cambria Math" panose="02040503050406030204" pitchFamily="18" charset="0"/>
                                        <a:cs typeface="Times New Roman" panose="02020603050405020304" pitchFamily="18" charset="0"/>
                                      </a:rPr>
                                    </m:ctrlPr>
                                  </m:sSupPr>
                                  <m:e>
                                    <m:r>
                                      <a:rPr lang="en-US" sz="1800" i="1">
                                        <a:solidFill>
                                          <a:prstClr val="black"/>
                                        </a:solidFill>
                                        <a:latin typeface="Cambria Math" panose="02040503050406030204" pitchFamily="18" charset="0"/>
                                        <a:cs typeface="Times New Roman" panose="02020603050405020304" pitchFamily="18" charset="0"/>
                                      </a:rPr>
                                      <m:t>𝑏</m:t>
                                    </m:r>
                                  </m:e>
                                  <m:sup>
                                    <m:r>
                                      <a:rPr lang="en-US" sz="1800" i="1">
                                        <a:solidFill>
                                          <a:prstClr val="black"/>
                                        </a:solidFill>
                                        <a:latin typeface="Cambria Math" panose="02040503050406030204" pitchFamily="18" charset="0"/>
                                        <a:cs typeface="Times New Roman" panose="02020603050405020304" pitchFamily="18" charset="0"/>
                                      </a:rPr>
                                      <m:t>2</m:t>
                                    </m:r>
                                  </m:sup>
                                </m:sSup>
                                <m:r>
                                  <a:rPr lang="en-US" sz="1800" i="1">
                                    <a:solidFill>
                                      <a:prstClr val="black"/>
                                    </a:solidFill>
                                    <a:latin typeface="Cambria Math" panose="02040503050406030204" pitchFamily="18" charset="0"/>
                                    <a:cs typeface="Times New Roman" panose="02020603050405020304" pitchFamily="18" charset="0"/>
                                  </a:rPr>
                                  <m:t>−</m:t>
                                </m:r>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𝑦</m:t>
                                    </m:r>
                                  </m:e>
                                  <m:sup>
                                    <m:r>
                                      <a:rPr lang="en-US" sz="1800" i="1">
                                        <a:latin typeface="Cambria Math" panose="02040503050406030204" pitchFamily="18" charset="0"/>
                                        <a:cs typeface="Times New Roman" panose="02020603050405020304" pitchFamily="18" charset="0"/>
                                      </a:rPr>
                                      <m:t>2</m:t>
                                    </m:r>
                                  </m:sup>
                                </m:sSup>
                              </m:e>
                            </m:rad>
                          </m:sup>
                          <m:e>
                            <m:r>
                              <a:rPr lang="en-US" sz="1900" b="0" i="1" smtClean="0">
                                <a:solidFill>
                                  <a:prstClr val="black"/>
                                </a:solidFill>
                                <a:latin typeface="Cambria Math" panose="02040503050406030204" pitchFamily="18" charset="0"/>
                                <a:cs typeface="Times New Roman" panose="02020603050405020304" pitchFamily="18" charset="0"/>
                              </a:rPr>
                              <m:t>(</m:t>
                            </m:r>
                            <m:sSup>
                              <m:sSupPr>
                                <m:ctrlPr>
                                  <a:rPr lang="en-IN"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𝑥</m:t>
                                </m:r>
                              </m:e>
                              <m:sup>
                                <m:r>
                                  <a:rPr lang="en-US" sz="1800" i="1">
                                    <a:latin typeface="Cambria Math" panose="02040503050406030204" pitchFamily="18" charset="0"/>
                                    <a:cs typeface="Times New Roman" panose="02020603050405020304" pitchFamily="18" charset="0"/>
                                  </a:rPr>
                                  <m:t>2</m:t>
                                </m:r>
                              </m:sup>
                            </m:sSup>
                            <m:r>
                              <a:rPr lang="en-US" sz="1800" b="0" i="1" smtClean="0">
                                <a:latin typeface="Cambria Math" panose="02040503050406030204" pitchFamily="18" charset="0"/>
                                <a:cs typeface="Times New Roman" panose="02020603050405020304" pitchFamily="18" charset="0"/>
                              </a:rPr>
                              <m:t>+</m:t>
                            </m:r>
                            <m:sSup>
                              <m:sSupPr>
                                <m:ctrlPr>
                                  <a:rPr lang="en-IN" sz="1800" i="1">
                                    <a:latin typeface="Cambria Math" panose="02040503050406030204" pitchFamily="18" charset="0"/>
                                    <a:cs typeface="Times New Roman" panose="02020603050405020304" pitchFamily="18" charset="0"/>
                                  </a:rPr>
                                </m:ctrlPr>
                              </m:sSupPr>
                              <m:e>
                                <m:r>
                                  <a:rPr lang="en-US" sz="1800" b="0" i="1" smtClean="0">
                                    <a:latin typeface="Cambria Math" panose="02040503050406030204" pitchFamily="18" charset="0"/>
                                    <a:cs typeface="Times New Roman" panose="02020603050405020304" pitchFamily="18" charset="0"/>
                                  </a:rPr>
                                  <m:t>𝑦</m:t>
                                </m:r>
                              </m:e>
                              <m:sup>
                                <m:r>
                                  <a:rPr lang="en-US" sz="1800" i="1">
                                    <a:latin typeface="Cambria Math" panose="02040503050406030204" pitchFamily="18" charset="0"/>
                                    <a:cs typeface="Times New Roman" panose="02020603050405020304" pitchFamily="18" charset="0"/>
                                  </a:rPr>
                                  <m:t>2</m:t>
                                </m:r>
                              </m:sup>
                            </m:sSup>
                            <m:r>
                              <a:rPr lang="en-US" sz="1800" b="0" i="1" smtClean="0">
                                <a:latin typeface="Cambria Math" panose="02040503050406030204" pitchFamily="18" charset="0"/>
                                <a:cs typeface="Times New Roman" panose="02020603050405020304" pitchFamily="18" charset="0"/>
                              </a:rPr>
                              <m:t>+</m:t>
                            </m:r>
                            <m:r>
                              <a:rPr lang="en-US" sz="1900" b="0" i="1" smtClean="0">
                                <a:solidFill>
                                  <a:prstClr val="black"/>
                                </a:solidFill>
                                <a:latin typeface="Cambria Math" panose="02040503050406030204" pitchFamily="18" charset="0"/>
                                <a:cs typeface="Times New Roman" panose="02020603050405020304" pitchFamily="18" charset="0"/>
                              </a:rPr>
                              <m:t>2</m:t>
                            </m:r>
                            <m:r>
                              <a:rPr lang="en-US" sz="1900" b="0" i="1" smtClean="0">
                                <a:solidFill>
                                  <a:prstClr val="black"/>
                                </a:solidFill>
                                <a:latin typeface="Cambria Math" panose="02040503050406030204" pitchFamily="18" charset="0"/>
                                <a:cs typeface="Times New Roman" panose="02020603050405020304" pitchFamily="18" charset="0"/>
                              </a:rPr>
                              <m:t>𝑥𝑦</m:t>
                            </m:r>
                            <m:r>
                              <a:rPr lang="en-US" sz="1900" b="0" i="1" smtClean="0">
                                <a:solidFill>
                                  <a:prstClr val="black"/>
                                </a:solidFill>
                                <a:latin typeface="Cambria Math" panose="02040503050406030204" pitchFamily="18" charset="0"/>
                                <a:cs typeface="Times New Roman" panose="02020603050405020304" pitchFamily="18" charset="0"/>
                              </a:rPr>
                              <m:t>)</m:t>
                            </m:r>
                            <m:r>
                              <a:rPr lang="en-US" sz="1900" i="1">
                                <a:solidFill>
                                  <a:prstClr val="black"/>
                                </a:solidFill>
                                <a:latin typeface="Cambria Math" panose="02040503050406030204" pitchFamily="18" charset="0"/>
                                <a:cs typeface="Times New Roman" panose="02020603050405020304" pitchFamily="18" charset="0"/>
                              </a:rPr>
                              <m:t>𝑑𝑥𝑑𝑦</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𝑏</m:t>
                        </m:r>
                      </m:sub>
                      <m:sup>
                        <m:r>
                          <a:rPr lang="en-US" sz="2000" i="1">
                            <a:solidFill>
                              <a:prstClr val="black"/>
                            </a:solidFill>
                            <a:latin typeface="Cambria Math" panose="02040503050406030204" pitchFamily="18" charset="0"/>
                            <a:cs typeface="Times New Roman" panose="02020603050405020304" pitchFamily="18" charset="0"/>
                          </a:rPr>
                          <m:t>𝑏</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b>
                          <m:sup>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e>
                            <m:r>
                              <a:rPr lang="en-US" sz="2000" i="1">
                                <a:solidFill>
                                  <a:prstClr val="black"/>
                                </a:solidFill>
                                <a:latin typeface="Cambria Math" panose="02040503050406030204" pitchFamily="18" charset="0"/>
                                <a:cs typeface="Times New Roman" panose="02020603050405020304" pitchFamily="18" charset="0"/>
                              </a:rPr>
                              <m:t>(</m:t>
                            </m:r>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𝑑𝑥𝑑𝑦</m:t>
                            </m:r>
                            <m:r>
                              <a:rPr lang="en-US" sz="2000" i="1">
                                <a:latin typeface="Cambria Math" panose="02040503050406030204" pitchFamily="18" charset="0"/>
                                <a:cs typeface="Times New Roman" panose="02020603050405020304" pitchFamily="18" charset="0"/>
                              </a:rPr>
                              <m:t>+</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𝑏</m:t>
                                </m:r>
                              </m:sub>
                              <m:sup>
                                <m:r>
                                  <a:rPr lang="en-US" sz="2000" i="1">
                                    <a:solidFill>
                                      <a:prstClr val="black"/>
                                    </a:solidFill>
                                    <a:latin typeface="Cambria Math" panose="02040503050406030204" pitchFamily="18" charset="0"/>
                                    <a:cs typeface="Times New Roman" panose="02020603050405020304" pitchFamily="18" charset="0"/>
                                  </a:rPr>
                                  <m:t>𝑏</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b>
                                  <m:sup>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e>
                                    <m:r>
                                      <a:rPr lang="en-US" sz="2000" i="1">
                                        <a:solidFill>
                                          <a:prstClr val="black"/>
                                        </a:solidFill>
                                        <a:latin typeface="Cambria Math" panose="02040503050406030204" pitchFamily="18" charset="0"/>
                                        <a:cs typeface="Times New Roman" panose="02020603050405020304" pitchFamily="18" charset="0"/>
                                      </a:rPr>
                                      <m:t>2</m:t>
                                    </m:r>
                                    <m:r>
                                      <a:rPr lang="en-US" sz="2000" i="1">
                                        <a:solidFill>
                                          <a:prstClr val="black"/>
                                        </a:solidFill>
                                        <a:latin typeface="Cambria Math" panose="02040503050406030204" pitchFamily="18" charset="0"/>
                                        <a:cs typeface="Times New Roman" panose="02020603050405020304" pitchFamily="18" charset="0"/>
                                      </a:rPr>
                                      <m:t>𝑥𝑦𝑑𝑥𝑑𝑦</m:t>
                                    </m:r>
                                  </m:e>
                                </m:nary>
                              </m:e>
                            </m:nary>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2</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𝑏</m:t>
                        </m:r>
                      </m:sub>
                      <m:sup>
                        <m:r>
                          <a:rPr lang="en-US" sz="2000" i="1">
                            <a:solidFill>
                              <a:prstClr val="black"/>
                            </a:solidFill>
                            <a:latin typeface="Cambria Math" panose="02040503050406030204" pitchFamily="18" charset="0"/>
                            <a:cs typeface="Times New Roman" panose="02020603050405020304" pitchFamily="18" charset="0"/>
                          </a:rPr>
                          <m:t>𝑏</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b="0" i="1" smtClean="0">
                                <a:solidFill>
                                  <a:prstClr val="black"/>
                                </a:solidFill>
                                <a:latin typeface="Cambria Math" panose="02040503050406030204" pitchFamily="18" charset="0"/>
                                <a:cs typeface="Times New Roman" panose="02020603050405020304" pitchFamily="18" charset="0"/>
                              </a:rPr>
                              <m:t>0</m:t>
                            </m:r>
                          </m:sub>
                          <m:sup>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e>
                            <m:r>
                              <a:rPr lang="en-US" sz="2000" i="1">
                                <a:solidFill>
                                  <a:prstClr val="black"/>
                                </a:solidFill>
                                <a:latin typeface="Cambria Math" panose="02040503050406030204" pitchFamily="18" charset="0"/>
                                <a:cs typeface="Times New Roman" panose="02020603050405020304" pitchFamily="18" charset="0"/>
                              </a:rPr>
                              <m:t>(</m:t>
                            </m:r>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𝑑𝑥𝑑𝑦</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e>
                        </m:nary>
                      </m:e>
                    </m:nary>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IN" sz="2000" i="1" dirty="0">
                            <a:latin typeface="Cambria Math" panose="02040503050406030204" pitchFamily="18" charset="0"/>
                            <a:cs typeface="Times New Roman" panose="02020603050405020304" pitchFamily="18" charset="0"/>
                          </a:rPr>
                        </m:ctrlPr>
                      </m:dPr>
                      <m:e>
                        <m:eqArr>
                          <m:eqArrPr>
                            <m:ctrlPr>
                              <a:rPr lang="en-IN" sz="2000" i="1" dirty="0">
                                <a:latin typeface="Cambria Math" panose="02040503050406030204" pitchFamily="18" charset="0"/>
                                <a:cs typeface="Times New Roman" panose="02020603050405020304" pitchFamily="18" charset="0"/>
                              </a:rPr>
                            </m:ctrlPr>
                          </m:eqArrPr>
                          <m:e>
                            <m:r>
                              <a:rPr lang="en-IN" sz="2000" i="1" dirty="0">
                                <a:latin typeface="Cambria Math" panose="02040503050406030204" pitchFamily="18" charset="0"/>
                                <a:cs typeface="Times New Roman" panose="02020603050405020304" pitchFamily="18" charset="0"/>
                              </a:rPr>
                              <m:t>∵</m:t>
                            </m:r>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d>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𝑖𝑠</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𝑒𝑣𝑒𝑛</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𝑓𝑢𝑛𝑐𝑡𝑖𝑜𝑛</m:t>
                            </m:r>
                          </m:e>
                          <m:e>
                            <m:r>
                              <a:rPr lang="en-US" sz="2000" i="1">
                                <a:latin typeface="Cambria Math" panose="02040503050406030204" pitchFamily="18" charset="0"/>
                                <a:cs typeface="Times New Roman" panose="02020603050405020304" pitchFamily="18" charset="0"/>
                              </a:rPr>
                              <m:t> &amp;</m:t>
                            </m:r>
                            <m:r>
                              <a:rPr lang="en-US" sz="2000" i="1">
                                <a:latin typeface="Cambria Math" panose="02040503050406030204" pitchFamily="18" charset="0"/>
                                <a:cs typeface="Times New Roman" panose="02020603050405020304" pitchFamily="18" charset="0"/>
                              </a:rPr>
                              <m:t>𝑥𝑦</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𝑖𝑠</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𝑎𝑛</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𝑜𝑑𝑑</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𝑓𝑢𝑛𝑐𝑡𝑖𝑜𝑛</m:t>
                            </m:r>
                          </m:e>
                        </m:eqArr>
                      </m:e>
                    </m:d>
                  </m:oMath>
                </a14:m>
                <a:r>
                  <a:rPr lang="en-IN" sz="2000" dirty="0" smtClean="0">
                    <a:latin typeface="Times New Roman" panose="02020603050405020304" pitchFamily="18" charset="0"/>
                    <a:cs typeface="Times New Roman" panose="02020603050405020304" pitchFamily="18" charset="0"/>
                  </a:rPr>
                  <a:t>    </a:t>
                </a: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54182"/>
                <a:ext cx="10515600" cy="5745017"/>
              </a:xfrm>
              <a:blipFill>
                <a:blip r:embed="rId3"/>
                <a:stretch>
                  <a:fillRect l="-638"/>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109683400"/>
              </p:ext>
            </p:extLst>
          </p:nvPr>
        </p:nvGraphicFramePr>
        <p:xfrm>
          <a:off x="2170546" y="1089892"/>
          <a:ext cx="1865746" cy="591126"/>
        </p:xfrm>
        <a:graphic>
          <a:graphicData uri="http://schemas.openxmlformats.org/presentationml/2006/ole">
            <mc:AlternateContent xmlns:mc="http://schemas.openxmlformats.org/markup-compatibility/2006">
              <mc:Choice xmlns:v="urn:schemas-microsoft-com:vml" Requires="v">
                <p:oleObj spid="_x0000_s21075" name="Equation" r:id="rId4" imgW="965160" imgH="406080" progId="Equation.DSMT4">
                  <p:embed/>
                </p:oleObj>
              </mc:Choice>
              <mc:Fallback>
                <p:oleObj name="Equation" r:id="rId4" imgW="965160" imgH="406080" progId="Equation.DSMT4">
                  <p:embed/>
                  <p:pic>
                    <p:nvPicPr>
                      <p:cNvPr id="0" name=""/>
                      <p:cNvPicPr/>
                      <p:nvPr/>
                    </p:nvPicPr>
                    <p:blipFill>
                      <a:blip r:embed="rId5"/>
                      <a:stretch>
                        <a:fillRect/>
                      </a:stretch>
                    </p:blipFill>
                    <p:spPr>
                      <a:xfrm>
                        <a:off x="2170546" y="1089892"/>
                        <a:ext cx="1865746" cy="591126"/>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a:off x="8460508" y="1681018"/>
            <a:ext cx="3269673" cy="175490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983467786"/>
              </p:ext>
            </p:extLst>
          </p:nvPr>
        </p:nvGraphicFramePr>
        <p:xfrm>
          <a:off x="1006765" y="3796145"/>
          <a:ext cx="2697017" cy="655782"/>
        </p:xfrm>
        <a:graphic>
          <a:graphicData uri="http://schemas.openxmlformats.org/presentationml/2006/ole">
            <mc:AlternateContent xmlns:mc="http://schemas.openxmlformats.org/markup-compatibility/2006">
              <mc:Choice xmlns:v="urn:schemas-microsoft-com:vml" Requires="v">
                <p:oleObj spid="_x0000_s21076" name="Equation" r:id="rId7" imgW="965160" imgH="406080" progId="Equation.DSMT4">
                  <p:embed/>
                </p:oleObj>
              </mc:Choice>
              <mc:Fallback>
                <p:oleObj name="Equation" r:id="rId7" imgW="965160" imgH="406080" progId="Equation.DSMT4">
                  <p:embed/>
                  <p:pic>
                    <p:nvPicPr>
                      <p:cNvPr id="4" name="Object 3"/>
                      <p:cNvPicPr/>
                      <p:nvPr/>
                    </p:nvPicPr>
                    <p:blipFill>
                      <a:blip r:embed="rId5"/>
                      <a:stretch>
                        <a:fillRect/>
                      </a:stretch>
                    </p:blipFill>
                    <p:spPr>
                      <a:xfrm>
                        <a:off x="1006765" y="3796145"/>
                        <a:ext cx="2697017" cy="65578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11931868"/>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1077"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927600" y="2667000"/>
                        <a:ext cx="914400" cy="1984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58962166"/>
              </p:ext>
            </p:extLst>
          </p:nvPr>
        </p:nvGraphicFramePr>
        <p:xfrm>
          <a:off x="3805382" y="3793836"/>
          <a:ext cx="2382982" cy="658091"/>
        </p:xfrm>
        <a:graphic>
          <a:graphicData uri="http://schemas.openxmlformats.org/presentationml/2006/ole">
            <mc:AlternateContent xmlns:mc="http://schemas.openxmlformats.org/markup-compatibility/2006">
              <mc:Choice xmlns:v="urn:schemas-microsoft-com:vml" Requires="v">
                <p:oleObj spid="_x0000_s21078" name="Equation" r:id="rId10" imgW="1371600" imgH="368280" progId="Equation.DSMT4">
                  <p:embed/>
                </p:oleObj>
              </mc:Choice>
              <mc:Fallback>
                <p:oleObj name="Equation" r:id="rId10" imgW="1371600" imgH="368280" progId="Equation.DSMT4">
                  <p:embed/>
                  <p:pic>
                    <p:nvPicPr>
                      <p:cNvPr id="0" name=""/>
                      <p:cNvPicPr/>
                      <p:nvPr/>
                    </p:nvPicPr>
                    <p:blipFill>
                      <a:blip r:embed="rId11"/>
                      <a:stretch>
                        <a:fillRect/>
                      </a:stretch>
                    </p:blipFill>
                    <p:spPr>
                      <a:xfrm>
                        <a:off x="3805382" y="3793836"/>
                        <a:ext cx="2382982" cy="65809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17363722"/>
              </p:ext>
            </p:extLst>
          </p:nvPr>
        </p:nvGraphicFramePr>
        <p:xfrm>
          <a:off x="2096655" y="554182"/>
          <a:ext cx="544945" cy="628073"/>
        </p:xfrm>
        <a:graphic>
          <a:graphicData uri="http://schemas.openxmlformats.org/presentationml/2006/ole">
            <mc:AlternateContent xmlns:mc="http://schemas.openxmlformats.org/markup-compatibility/2006">
              <mc:Choice xmlns:v="urn:schemas-microsoft-com:vml" Requires="v">
                <p:oleObj spid="_x0000_s21079" name="Equation" r:id="rId12" imgW="266400" imgH="368280" progId="Equation.DSMT4">
                  <p:embed/>
                </p:oleObj>
              </mc:Choice>
              <mc:Fallback>
                <p:oleObj name="Equation" r:id="rId12" imgW="266400" imgH="368280" progId="Equation.DSMT4">
                  <p:embed/>
                  <p:pic>
                    <p:nvPicPr>
                      <p:cNvPr id="7" name="Object 6"/>
                      <p:cNvPicPr/>
                      <p:nvPr/>
                    </p:nvPicPr>
                    <p:blipFill>
                      <a:blip r:embed="rId13"/>
                      <a:stretch>
                        <a:fillRect/>
                      </a:stretch>
                    </p:blipFill>
                    <p:spPr>
                      <a:xfrm>
                        <a:off x="2096655" y="554182"/>
                        <a:ext cx="544945" cy="628073"/>
                      </a:xfrm>
                      <a:prstGeom prst="rect">
                        <a:avLst/>
                      </a:prstGeom>
                    </p:spPr>
                  </p:pic>
                </p:oleObj>
              </mc:Fallback>
            </mc:AlternateContent>
          </a:graphicData>
        </a:graphic>
      </p:graphicFrame>
    </p:spTree>
    <p:extLst>
      <p:ext uri="{BB962C8B-B14F-4D97-AF65-F5344CB8AC3E}">
        <p14:creationId xmlns:p14="http://schemas.microsoft.com/office/powerpoint/2010/main" val="254583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81890"/>
                <a:ext cx="10515600" cy="5726545"/>
              </a:xfrm>
            </p:spPr>
            <p:txBody>
              <a:bodyPr/>
              <a:lstStyle/>
              <a:p>
                <a:pPr marL="0" indent="0">
                  <a:buNone/>
                </a:pPr>
                <a:r>
                  <a:rPr lang="en-IN"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=2</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𝑏</m:t>
                        </m:r>
                      </m:sub>
                      <m:sup>
                        <m:r>
                          <a:rPr lang="en-US" sz="2000" i="1">
                            <a:solidFill>
                              <a:prstClr val="black"/>
                            </a:solidFill>
                            <a:latin typeface="Cambria Math" panose="02040503050406030204" pitchFamily="18" charset="0"/>
                            <a:cs typeface="Times New Roman" panose="02020603050405020304" pitchFamily="18" charset="0"/>
                          </a:rPr>
                          <m:t>𝑏</m:t>
                        </m:r>
                      </m:sup>
                      <m:e>
                        <m:d>
                          <m:dPr>
                            <m:ctrlPr>
                              <a:rPr lang="en-US" sz="2000" i="1">
                                <a:solidFill>
                                  <a:prstClr val="black"/>
                                </a:solidFill>
                                <a:latin typeface="Cambria Math" panose="02040503050406030204" pitchFamily="18" charset="0"/>
                                <a:cs typeface="Times New Roman" panose="02020603050405020304" pitchFamily="18" charset="0"/>
                              </a:rPr>
                            </m:ctrlPr>
                          </m:dPr>
                          <m:e>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den>
                                    </m:f>
                                  </m:e>
                                </m:d>
                              </m:e>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sSubSup>
                            <m:r>
                              <a:rPr lang="en-US" sz="2000" b="0" i="1" smtClean="0">
                                <a:latin typeface="Cambria Math" panose="02040503050406030204" pitchFamily="18" charset="0"/>
                                <a:cs typeface="Times New Roman" panose="02020603050405020304" pitchFamily="18" charset="0"/>
                              </a:rPr>
                              <m:t>+</m:t>
                            </m:r>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𝑥</m:t>
                                    </m:r>
                                  </m:e>
                                </m:d>
                              </m:e>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sSubSup>
                          </m:e>
                        </m:d>
                        <m:r>
                          <a:rPr lang="en-US" sz="2000" i="1">
                            <a:solidFill>
                              <a:prstClr val="black"/>
                            </a:solidFill>
                            <a:latin typeface="Cambria Math" panose="02040503050406030204" pitchFamily="18" charset="0"/>
                            <a:cs typeface="Times New Roman" panose="02020603050405020304" pitchFamily="18" charset="0"/>
                          </a:rPr>
                          <m:t>𝑑𝑦</m:t>
                        </m:r>
                      </m:e>
                    </m:nary>
                    <m:r>
                      <a:rPr lang="en-US" sz="2000" b="0" i="0" smtClean="0">
                        <a:solidFill>
                          <a:prstClr val="black"/>
                        </a:solidFill>
                        <a:latin typeface="Cambria Math" panose="02040503050406030204" pitchFamily="18" charset="0"/>
                        <a:cs typeface="Times New Roman" panose="02020603050405020304" pitchFamily="18" charset="0"/>
                      </a:rPr>
                      <m:t>=4</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𝑏</m:t>
                        </m:r>
                      </m:sup>
                      <m:e>
                        <m:d>
                          <m:dPr>
                            <m:ctrlPr>
                              <a:rPr lang="en-US" sz="2000" i="1" smtClean="0">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3</m:t>
                                    </m:r>
                                  </m:sup>
                                </m:sSup>
                              </m:den>
                            </m:f>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smtClean="0">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d>
                              </m:e>
                              <m:sup>
                                <m:r>
                                  <a:rPr lang="en-US" sz="2000" b="0" i="1" smtClean="0">
                                    <a:solidFill>
                                      <a:prstClr val="black"/>
                                    </a:solidFill>
                                    <a:latin typeface="Cambria Math" panose="02040503050406030204" pitchFamily="18" charset="0"/>
                                    <a:cs typeface="Times New Roman" panose="02020603050405020304" pitchFamily="18" charset="0"/>
                                  </a:rPr>
                                  <m:t>3/2</m:t>
                                </m:r>
                              </m:sup>
                            </m:sSup>
                            <m:r>
                              <a:rPr lang="en-US" sz="2000" b="0" i="1" smtClean="0">
                                <a:latin typeface="Cambria Math" panose="02040503050406030204" pitchFamily="18" charset="0"/>
                                <a:cs typeface="Times New Roman" panose="02020603050405020304" pitchFamily="18" charset="0"/>
                              </a:rPr>
                              <m:t>+</m:t>
                            </m:r>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e>
                        </m:d>
                        <m:r>
                          <a:rPr lang="en-US" sz="2000" i="1">
                            <a:solidFill>
                              <a:prstClr val="black"/>
                            </a:solidFill>
                            <a:latin typeface="Cambria Math" panose="02040503050406030204" pitchFamily="18" charset="0"/>
                            <a:cs typeface="Times New Roman" panose="02020603050405020304" pitchFamily="18" charset="0"/>
                          </a:rPr>
                          <m:t>𝑑𝑦</m:t>
                        </m:r>
                      </m:e>
                    </m:nary>
                  </m:oMath>
                </a14:m>
                <a:endParaRPr lang="en-IN" sz="2000" dirty="0" smtClean="0"/>
              </a:p>
              <a:p>
                <a:pPr marL="0" indent="0">
                  <a:buNone/>
                </a:pPr>
                <a:r>
                  <a:rPr lang="en-US" sz="2000" dirty="0"/>
                  <a:t> </a:t>
                </a:r>
                <a:r>
                  <a:rPr lang="en-US" sz="2000" dirty="0" smtClean="0"/>
                  <a:t>    </a:t>
                </a:r>
                <a:r>
                  <a:rPr lang="en-US" sz="2000" dirty="0" smtClean="0">
                    <a:latin typeface="Times New Roman" panose="02020603050405020304" pitchFamily="18" charset="0"/>
                    <a:cs typeface="Times New Roman" panose="02020603050405020304" pitchFamily="18" charset="0"/>
                  </a:rPr>
                  <a:t>Put y = bsin</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 so that dy = bcos</a:t>
                </a:r>
                <a14:m>
                  <m:oMath xmlns:m="http://schemas.openxmlformats.org/officeDocument/2006/math">
                    <m:r>
                      <a:rPr lang="en-IN" sz="20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a:t>
                </a: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Also y = 0 →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=0, if y = b </a:t>
                </a:r>
                <a:r>
                  <a:rPr lang="en-IN"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IN" sz="200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solidFill>
                          <a:prstClr val="black"/>
                        </a:solidFill>
                        <a:latin typeface="Cambria Math" panose="02040503050406030204" pitchFamily="18" charset="0"/>
                        <a:cs typeface="Times New Roman" panose="02020603050405020304" pitchFamily="18" charset="0"/>
                      </a:rPr>
                      <m:t> </m:t>
                    </m:r>
                    <m:r>
                      <a:rPr lang="en-US" sz="2000">
                        <a:solidFill>
                          <a:prstClr val="black"/>
                        </a:solidFill>
                        <a:latin typeface="Cambria Math" panose="02040503050406030204" pitchFamily="18" charset="0"/>
                        <a:cs typeface="Times New Roman" panose="02020603050405020304" pitchFamily="18" charset="0"/>
                      </a:rPr>
                      <m:t>4</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3</m:t>
                                    </m:r>
                                  </m:sup>
                                </m:sSup>
                              </m:den>
                            </m:f>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e>
                              <m:sup>
                                <m:r>
                                  <a:rPr lang="en-US" sz="2000" i="1">
                                    <a:solidFill>
                                      <a:prstClr val="black"/>
                                    </a:solidFill>
                                    <a:latin typeface="Cambria Math" panose="02040503050406030204" pitchFamily="18" charset="0"/>
                                    <a:cs typeface="Times New Roman" panose="02020603050405020304" pitchFamily="18" charset="0"/>
                                  </a:rPr>
                                  <m:t>3/2</m:t>
                                </m:r>
                              </m:sup>
                            </m:sSup>
                            <m:r>
                              <a:rPr lang="en-US" sz="2000" i="1">
                                <a:latin typeface="Cambria Math" panose="02040503050406030204" pitchFamily="18" charset="0"/>
                                <a:cs typeface="Times New Roman" panose="02020603050405020304" pitchFamily="18" charset="0"/>
                              </a:rPr>
                              <m:t>+</m:t>
                            </m:r>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ad>
                              <m:radPr>
                                <m:degHide m:val="on"/>
                                <m:ctrlPr>
                                  <a:rPr lang="en-US" sz="2000" i="1">
                                    <a:solidFill>
                                      <a:prstClr val="black"/>
                                    </a:solidFill>
                                    <a:latin typeface="Cambria Math" panose="02040503050406030204" pitchFamily="18" charset="0"/>
                                    <a:cs typeface="Times New Roman" panose="02020603050405020304" pitchFamily="18" charset="0"/>
                                  </a:rPr>
                                </m:ctrlPr>
                              </m:radPr>
                              <m:deg/>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rad>
                          </m:e>
                        </m:d>
                        <m:r>
                          <a:rPr lang="en-US" sz="2000" b="0" i="1" smtClean="0">
                            <a:latin typeface="Cambria Math" panose="02040503050406030204" pitchFamily="18" charset="0"/>
                            <a:cs typeface="Times New Roman" panose="02020603050405020304" pitchFamily="18" charset="0"/>
                          </a:rPr>
                          <m:t>𝑏𝑐𝑜𝑠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r>
                      <a:rPr lang="en-US" sz="2000">
                        <a:solidFill>
                          <a:prstClr val="black"/>
                        </a:solidFill>
                        <a:latin typeface="Cambria Math" panose="02040503050406030204" pitchFamily="18" charset="0"/>
                        <a:cs typeface="Times New Roman" panose="02020603050405020304" pitchFamily="18" charset="0"/>
                      </a:rPr>
                      <m:t>4</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3</m:t>
                                    </m:r>
                                  </m:sup>
                                </m:sSup>
                              </m:den>
                            </m:f>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e>
                              <m:sup>
                                <m:r>
                                  <a:rPr lang="en-US" sz="2000" i="1">
                                    <a:solidFill>
                                      <a:prstClr val="black"/>
                                    </a:solidFill>
                                    <a:latin typeface="Cambria Math" panose="02040503050406030204" pitchFamily="18" charset="0"/>
                                    <a:cs typeface="Times New Roman" panose="02020603050405020304" pitchFamily="18" charset="0"/>
                                  </a:rPr>
                                  <m:t>3/2</m:t>
                                </m:r>
                              </m:sup>
                            </m:sSup>
                            <m:r>
                              <a:rPr lang="en-US" sz="2000" i="1">
                                <a:latin typeface="Cambria Math" panose="02040503050406030204" pitchFamily="18" charset="0"/>
                                <a:cs typeface="Times New Roman" panose="02020603050405020304" pitchFamily="18" charset="0"/>
                              </a:rPr>
                              <m:t>+</m:t>
                            </m:r>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e>
                              <m: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1</m:t>
                                </m:r>
                                <m:r>
                                  <a:rPr lang="en-US" sz="2000" i="1">
                                    <a:solidFill>
                                      <a:prstClr val="black"/>
                                    </a:solidFill>
                                    <a:latin typeface="Cambria Math" panose="02040503050406030204" pitchFamily="18" charset="0"/>
                                    <a:cs typeface="Times New Roman" panose="02020603050405020304" pitchFamily="18" charset="0"/>
                                  </a:rPr>
                                  <m:t>/2</m:t>
                                </m:r>
                              </m:sup>
                            </m:sSup>
                          </m:e>
                        </m:d>
                        <m:r>
                          <a:rPr lang="en-US" sz="2000" i="1">
                            <a:latin typeface="Cambria Math" panose="02040503050406030204" pitchFamily="18" charset="0"/>
                            <a:cs typeface="Times New Roman" panose="02020603050405020304" pitchFamily="18" charset="0"/>
                          </a:rPr>
                          <m:t>𝑏𝑐𝑜𝑠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prstClr val="black"/>
                            </a:solidFill>
                            <a:latin typeface="Cambria Math" panose="02040503050406030204" pitchFamily="18" charset="0"/>
                            <a:cs typeface="Times New Roman" panose="02020603050405020304" pitchFamily="18" charset="0"/>
                          </a:rPr>
                          <m:t>𝑑</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𝜃</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4</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i="1">
                                        <a:solidFill>
                                          <a:prstClr val="black"/>
                                        </a:solidFill>
                                        <a:latin typeface="Cambria Math" panose="02040503050406030204" pitchFamily="18" charset="0"/>
                                        <a:cs typeface="Times New Roman" panose="02020603050405020304" pitchFamily="18" charset="0"/>
                                      </a:rPr>
                                      <m:t>3</m:t>
                                    </m:r>
                                  </m:sup>
                                </m:sSup>
                              </m:den>
                            </m:f>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b="0" i="1" smtClean="0">
                                        <a:latin typeface="Cambria Math" panose="02040503050406030204" pitchFamily="18" charset="0"/>
                                        <a:cs typeface="Times New Roman" panose="02020603050405020304" pitchFamily="18" charset="0"/>
                                      </a:rPr>
                                      <m:t>3</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r>
                              <a:rPr lang="en-US" sz="2000" i="1">
                                <a:latin typeface="Cambria Math" panose="02040503050406030204" pitchFamily="18" charset="0"/>
                                <a:cs typeface="Times New Roman" panose="02020603050405020304" pitchFamily="18" charset="0"/>
                              </a:rPr>
                              <m:t>+</m:t>
                            </m:r>
                            <m:f>
                              <m:fPr>
                                <m:ctrlPr>
                                  <a:rPr lang="en-IN"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𝑎</m:t>
                                </m:r>
                              </m:num>
                              <m:den>
                                <m:r>
                                  <a:rPr lang="en-US" sz="2000" i="1">
                                    <a:solidFill>
                                      <a:prstClr val="black"/>
                                    </a:solidFill>
                                    <a:latin typeface="Cambria Math" panose="02040503050406030204" pitchFamily="18" charset="0"/>
                                    <a:cs typeface="Times New Roman" panose="02020603050405020304" pitchFamily="18" charset="0"/>
                                  </a:rPr>
                                  <m:t>𝑏</m:t>
                                </m:r>
                              </m:den>
                            </m:f>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𝑏𝑐𝑜𝑠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d>
                        <m:r>
                          <a:rPr lang="en-US" sz="2000" i="1">
                            <a:latin typeface="Cambria Math" panose="02040503050406030204" pitchFamily="18" charset="0"/>
                            <a:cs typeface="Times New Roman" panose="02020603050405020304" pitchFamily="18" charset="0"/>
                          </a:rPr>
                          <m:t>𝑏𝑐𝑜𝑠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r>
                  <a:rPr lang="en-IN" sz="2000" dirty="0" smtClean="0">
                    <a:latin typeface="Times New Roman" panose="02020603050405020304" pitchFamily="18" charset="0"/>
                    <a:cs typeface="Times New Roman" panose="02020603050405020304" pitchFamily="18" charset="0"/>
                  </a:rPr>
                  <a:t> </a:t>
                </a:r>
              </a:p>
              <a:p>
                <a:pPr marL="0" indent="0">
                  <a:buNone/>
                </a:pPr>
                <a:r>
                  <a:rPr lang="en-IN" sz="2000" dirty="0" smtClean="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4</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den>
                            </m:f>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3</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𝑎</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b="0" i="1" smtClean="0">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r>
                          <a:rPr lang="en-US" sz="2000" i="1">
                            <a:latin typeface="Cambria Math" panose="02040503050406030204" pitchFamily="18" charset="0"/>
                            <a:cs typeface="Times New Roman" panose="02020603050405020304" pitchFamily="18" charset="0"/>
                          </a:rPr>
                          <m:t>𝑏𝑐𝑜𝑠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r>
                  <a:rPr lang="en-IN" sz="2000" dirty="0" smtClean="0">
                    <a:latin typeface="Times New Roman" panose="02020603050405020304" pitchFamily="18" charset="0"/>
                    <a:cs typeface="Times New Roman" panose="02020603050405020304" pitchFamily="18" charset="0"/>
                  </a:rPr>
                  <a:t> </a:t>
                </a: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r>
                  <a:rPr lang="en-US" sz="2000" dirty="0">
                    <a:latin typeface="Times New Roman" panose="02020603050405020304" pitchFamily="18" charset="0"/>
                    <a:cs typeface="Times New Roman" panose="02020603050405020304" pitchFamily="18" charset="0"/>
                  </a:rPr>
                  <a:t>4</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r>
                                  <a:rPr lang="en-US" sz="2000" b="0" i="1" smtClean="0">
                                    <a:solidFill>
                                      <a:prstClr val="black"/>
                                    </a:solidFill>
                                    <a:latin typeface="Cambria Math" panose="02040503050406030204" pitchFamily="18" charset="0"/>
                                    <a:cs typeface="Times New Roman" panose="02020603050405020304" pitchFamily="18" charset="0"/>
                                  </a:rPr>
                                  <m:t>𝑏</m:t>
                                </m:r>
                              </m:num>
                              <m:den>
                                <m:r>
                                  <a:rPr lang="en-US" sz="2000" i="1">
                                    <a:solidFill>
                                      <a:prstClr val="black"/>
                                    </a:solidFill>
                                    <a:latin typeface="Cambria Math" panose="02040503050406030204" pitchFamily="18" charset="0"/>
                                    <a:cs typeface="Times New Roman" panose="02020603050405020304" pitchFamily="18" charset="0"/>
                                  </a:rPr>
                                  <m:t>3</m:t>
                                </m:r>
                              </m:den>
                            </m:f>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b="0" i="1" smtClean="0">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𝑎</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b="0" i="1" smtClean="0">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r>
                  <a:rPr lang="en-IN" sz="20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4</m:t>
                            </m:r>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r>
                          <a:rPr lang="en-US" sz="2000" i="1">
                            <a:solidFill>
                              <a:prstClr val="black"/>
                            </a:solidFill>
                            <a:latin typeface="Cambria Math" panose="02040503050406030204" pitchFamily="18" charset="0"/>
                            <a:cs typeface="Times New Roman" panose="02020603050405020304" pitchFamily="18" charset="0"/>
                          </a:rPr>
                          <m:t>𝑏</m:t>
                        </m:r>
                      </m:num>
                      <m:den>
                        <m:r>
                          <a:rPr lang="en-US" sz="2000" i="1">
                            <a:solidFill>
                              <a:prstClr val="black"/>
                            </a:solidFill>
                            <a:latin typeface="Cambria Math" panose="02040503050406030204" pitchFamily="18" charset="0"/>
                            <a:cs typeface="Times New Roman" panose="02020603050405020304" pitchFamily="18" charset="0"/>
                          </a:rPr>
                          <m:t>3</m:t>
                        </m:r>
                      </m:den>
                    </m:f>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nary>
                  </m:oMath>
                </a14:m>
                <a:r>
                  <a:rPr lang="en-US" sz="2000" dirty="0">
                    <a:latin typeface="Times New Roman" panose="02020603050405020304" pitchFamily="18" charset="0"/>
                    <a:cs typeface="Times New Roman" panose="02020603050405020304" pitchFamily="18" charset="0"/>
                  </a:rPr>
                  <a:t>4</a:t>
                </a:r>
                <a14:m>
                  <m:oMath xmlns:m="http://schemas.openxmlformats.org/officeDocument/2006/math">
                    <m:r>
                      <a:rPr lang="en-US" sz="2000" i="1">
                        <a:latin typeface="Cambria Math" panose="02040503050406030204" pitchFamily="18" charset="0"/>
                        <a:cs typeface="Times New Roman" panose="02020603050405020304" pitchFamily="18" charset="0"/>
                      </a:rPr>
                      <m:t>𝑎</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3</m:t>
                        </m:r>
                      </m:sup>
                    </m:sSup>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81890"/>
                <a:ext cx="10515600" cy="5726545"/>
              </a:xfrm>
              <a:blipFill>
                <a:blip r:embed="rId3"/>
                <a:stretch>
                  <a:fillRect/>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807991999"/>
              </p:ext>
            </p:extLst>
          </p:nvPr>
        </p:nvGraphicFramePr>
        <p:xfrm>
          <a:off x="1006766" y="2041236"/>
          <a:ext cx="2373744" cy="785091"/>
        </p:xfrm>
        <a:graphic>
          <a:graphicData uri="http://schemas.openxmlformats.org/presentationml/2006/ole">
            <mc:AlternateContent xmlns:mc="http://schemas.openxmlformats.org/markup-compatibility/2006">
              <mc:Choice xmlns:v="urn:schemas-microsoft-com:vml" Requires="v">
                <p:oleObj spid="_x0000_s10563" name="Equation" r:id="rId4" imgW="965160" imgH="406080" progId="Equation.DSMT4">
                  <p:embed/>
                </p:oleObj>
              </mc:Choice>
              <mc:Fallback>
                <p:oleObj name="Equation" r:id="rId4" imgW="965160" imgH="406080" progId="Equation.DSMT4">
                  <p:embed/>
                  <p:pic>
                    <p:nvPicPr>
                      <p:cNvPr id="6" name="Object 5"/>
                      <p:cNvPicPr/>
                      <p:nvPr/>
                    </p:nvPicPr>
                    <p:blipFill>
                      <a:blip r:embed="rId5"/>
                      <a:stretch>
                        <a:fillRect/>
                      </a:stretch>
                    </p:blipFill>
                    <p:spPr>
                      <a:xfrm>
                        <a:off x="1006766" y="2041236"/>
                        <a:ext cx="2373744" cy="785091"/>
                      </a:xfrm>
                      <a:prstGeom prst="rect">
                        <a:avLst/>
                      </a:prstGeom>
                    </p:spPr>
                  </p:pic>
                </p:oleObj>
              </mc:Fallback>
            </mc:AlternateContent>
          </a:graphicData>
        </a:graphic>
      </p:graphicFrame>
    </p:spTree>
    <p:extLst>
      <p:ext uri="{BB962C8B-B14F-4D97-AF65-F5344CB8AC3E}">
        <p14:creationId xmlns:p14="http://schemas.microsoft.com/office/powerpoint/2010/main" val="343268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35709"/>
                <a:ext cx="10515600" cy="5641254"/>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 </m:t>
                            </m:r>
                            <m:r>
                              <a:rPr lang="en-US" sz="2000" i="1">
                                <a:solidFill>
                                  <a:prstClr val="black"/>
                                </a:solidFill>
                                <a:latin typeface="Cambria Math" panose="02040503050406030204" pitchFamily="18" charset="0"/>
                                <a:cs typeface="Times New Roman" panose="02020603050405020304" pitchFamily="18" charset="0"/>
                              </a:rPr>
                              <m:t>4</m:t>
                            </m:r>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r>
                          <a:rPr lang="en-US" sz="2000" i="1">
                            <a:solidFill>
                              <a:prstClr val="black"/>
                            </a:solidFill>
                            <a:latin typeface="Cambria Math" panose="02040503050406030204" pitchFamily="18" charset="0"/>
                            <a:cs typeface="Times New Roman" panose="02020603050405020304" pitchFamily="18" charset="0"/>
                          </a:rPr>
                          <m:t>𝑏</m:t>
                        </m:r>
                      </m:num>
                      <m:den>
                        <m:r>
                          <a:rPr lang="en-US" sz="2000" i="1">
                            <a:solidFill>
                              <a:prstClr val="black"/>
                            </a:solidFill>
                            <a:latin typeface="Cambria Math" panose="02040503050406030204" pitchFamily="18" charset="0"/>
                            <a:cs typeface="Times New Roman" panose="02020603050405020304" pitchFamily="18" charset="0"/>
                          </a:rPr>
                          <m:t>3</m:t>
                        </m:r>
                      </m:den>
                    </m:f>
                    <m:d>
                      <m:dPr>
                        <m:begChr m:val="["/>
                        <m:endChr m:val="]"/>
                        <m:ctrlPr>
                          <a:rPr lang="en-US" sz="2000" i="1" smtClean="0">
                            <a:solidFill>
                              <a:prstClr val="black"/>
                            </a:solidFill>
                            <a:latin typeface="Cambria Math" panose="02040503050406030204" pitchFamily="18" charset="0"/>
                            <a:cs typeface="Times New Roman" panose="02020603050405020304" pitchFamily="18" charset="0"/>
                          </a:rPr>
                        </m:ctrlPr>
                      </m:dPr>
                      <m:e>
                        <m:f>
                          <m:fPr>
                            <m:ctrlPr>
                              <a:rPr lang="en-US" sz="200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3</m:t>
                            </m:r>
                          </m:num>
                          <m:den>
                            <m:r>
                              <a:rPr lang="en-US" sz="2000" b="0" i="1" smtClean="0">
                                <a:solidFill>
                                  <a:prstClr val="black"/>
                                </a:solidFill>
                                <a:latin typeface="Cambria Math" panose="02040503050406030204" pitchFamily="18" charset="0"/>
                                <a:cs typeface="Times New Roman" panose="02020603050405020304" pitchFamily="18" charset="0"/>
                              </a:rPr>
                              <m:t>4</m:t>
                            </m:r>
                          </m:den>
                        </m:f>
                        <m:r>
                          <a:rPr lang="en-US" sz="2000" b="0" i="1" smtClean="0">
                            <a:solidFill>
                              <a:prstClr val="black"/>
                            </a:solidFill>
                            <a:latin typeface="Cambria Math" panose="02040503050406030204" pitchFamily="18" charset="0"/>
                            <a:cs typeface="Times New Roman" panose="02020603050405020304" pitchFamily="18" charset="0"/>
                          </a:rPr>
                          <m:t> </m:t>
                        </m:r>
                        <m:r>
                          <m:rPr>
                            <m:sty m:val="p"/>
                          </m:rPr>
                          <a:rPr lang="en-US" sz="2000" i="1" smtClean="0">
                            <a:solidFill>
                              <a:prstClr val="black"/>
                            </a:solidFill>
                            <a:latin typeface="Cambria Math" panose="02040503050406030204" pitchFamily="18" charset="0"/>
                            <a:cs typeface="Times New Roman" panose="02020603050405020304" pitchFamily="18" charset="0"/>
                          </a:rPr>
                          <m:t>x</m:t>
                        </m:r>
                        <m:r>
                          <a:rPr lang="en-US" sz="2000" b="0" i="1" smtClean="0">
                            <a:solidFill>
                              <a:prstClr val="black"/>
                            </a:solidFill>
                            <a:latin typeface="Cambria Math" panose="02040503050406030204" pitchFamily="18" charset="0"/>
                            <a:cs typeface="Times New Roman" panose="02020603050405020304" pitchFamily="18" charset="0"/>
                          </a:rPr>
                          <m:t> </m:t>
                        </m:r>
                        <m:f>
                          <m:fPr>
                            <m:ctrlPr>
                              <a:rPr lang="en-US" sz="200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num>
                          <m:den>
                            <m:r>
                              <a:rPr lang="en-US" sz="2000" b="0" i="1" smtClean="0">
                                <a:solidFill>
                                  <a:prstClr val="black"/>
                                </a:solidFill>
                                <a:latin typeface="Cambria Math" panose="02040503050406030204" pitchFamily="18" charset="0"/>
                                <a:cs typeface="Times New Roman" panose="02020603050405020304" pitchFamily="18" charset="0"/>
                              </a:rPr>
                              <m:t>2</m:t>
                            </m:r>
                          </m:den>
                        </m:f>
                        <m:r>
                          <a:rPr lang="en-US" sz="2000" b="0" i="1" smtClean="0">
                            <a:solidFill>
                              <a:prstClr val="black"/>
                            </a:solidFill>
                            <a:latin typeface="Cambria Math" panose="02040503050406030204" pitchFamily="18" charset="0"/>
                            <a:cs typeface="Times New Roman" panose="02020603050405020304" pitchFamily="18" charset="0"/>
                          </a:rPr>
                          <m:t> </m:t>
                        </m:r>
                        <m:r>
                          <m:rPr>
                            <m:sty m:val="p"/>
                          </m:rPr>
                          <a:rPr lang="en-US" sz="2000" i="1">
                            <a:solidFill>
                              <a:prstClr val="black"/>
                            </a:solidFill>
                            <a:latin typeface="Cambria Math" panose="02040503050406030204" pitchFamily="18" charset="0"/>
                            <a:cs typeface="Times New Roman" panose="02020603050405020304" pitchFamily="18" charset="0"/>
                          </a:rPr>
                          <m:t>x</m:t>
                        </m:r>
                        <m:r>
                          <a:rPr lang="en-US" sz="2000" b="0" i="1" smtClean="0">
                            <a:solidFill>
                              <a:prstClr val="black"/>
                            </a:solidFill>
                            <a:latin typeface="Cambria Math" panose="02040503050406030204" pitchFamily="18" charset="0"/>
                            <a:cs typeface="Times New Roman" panose="02020603050405020304" pitchFamily="18" charset="0"/>
                          </a:rPr>
                          <m:t> </m:t>
                        </m:r>
                        <m:f>
                          <m:fPr>
                            <m:ctrlPr>
                              <a:rPr lang="en-US" sz="2000" i="1" smtClean="0">
                                <a:solidFill>
                                  <a:prstClr val="black"/>
                                </a:solidFill>
                                <a:latin typeface="Cambria Math" panose="02040503050406030204" pitchFamily="18" charset="0"/>
                                <a:cs typeface="Times New Roman" panose="02020603050405020304" pitchFamily="18" charset="0"/>
                              </a:rPr>
                            </m:ctrlPr>
                          </m:fPr>
                          <m:num>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solidFill>
                                  <a:prstClr val="black"/>
                                </a:solidFill>
                                <a:latin typeface="Cambria Math" panose="02040503050406030204" pitchFamily="18" charset="0"/>
                                <a:cs typeface="Times New Roman" panose="02020603050405020304" pitchFamily="18" charset="0"/>
                              </a:rPr>
                              <m:t>2</m:t>
                            </m:r>
                          </m:den>
                        </m:f>
                      </m:e>
                    </m:d>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+ 4</a:t>
                </a:r>
                <a14:m>
                  <m:oMath xmlns:m="http://schemas.openxmlformats.org/officeDocument/2006/math">
                    <m:r>
                      <a:rPr lang="en-US" sz="2000" i="1">
                        <a:latin typeface="Cambria Math" panose="02040503050406030204" pitchFamily="18" charset="0"/>
                        <a:cs typeface="Times New Roman" panose="02020603050405020304" pitchFamily="18" charset="0"/>
                      </a:rPr>
                      <m:t>𝑎</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3</m:t>
                        </m:r>
                      </m:sup>
                    </m:sSup>
                    <m:d>
                      <m:dPr>
                        <m:begChr m:val="["/>
                        <m:endChr m:val="]"/>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4</m:t>
                            </m:r>
                          </m:den>
                        </m:f>
                        <m:r>
                          <a:rPr lang="en-US" sz="2000" b="0" i="1" smtClean="0">
                            <a:solidFill>
                              <a:prstClr val="black"/>
                            </a:solidFill>
                            <a:latin typeface="Cambria Math" panose="02040503050406030204" pitchFamily="18" charset="0"/>
                            <a:cs typeface="Times New Roman" panose="02020603050405020304" pitchFamily="18" charset="0"/>
                          </a:rPr>
                          <m:t> </m:t>
                        </m:r>
                        <m:r>
                          <m:rPr>
                            <m:sty m:val="p"/>
                          </m:rPr>
                          <a:rPr lang="en-US" sz="2000" i="1">
                            <a:solidFill>
                              <a:prstClr val="black"/>
                            </a:solidFill>
                            <a:latin typeface="Cambria Math" panose="02040503050406030204" pitchFamily="18" charset="0"/>
                            <a:cs typeface="Times New Roman" panose="02020603050405020304" pitchFamily="18" charset="0"/>
                          </a:rPr>
                          <m:t>x</m:t>
                        </m:r>
                        <m:r>
                          <a:rPr lang="en-US" sz="2000" b="0" i="1" smtClean="0">
                            <a:solidFill>
                              <a:prstClr val="black"/>
                            </a:solidFill>
                            <a:latin typeface="Cambria Math" panose="02040503050406030204" pitchFamily="18" charset="0"/>
                            <a:cs typeface="Times New Roman" panose="02020603050405020304" pitchFamily="18" charset="0"/>
                          </a:rPr>
                          <m:t> </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2</m:t>
                            </m:r>
                          </m:den>
                        </m:f>
                        <m:r>
                          <a:rPr lang="en-US" sz="2000" b="0" i="1" smtClean="0">
                            <a:solidFill>
                              <a:prstClr val="black"/>
                            </a:solidFill>
                            <a:latin typeface="Cambria Math" panose="02040503050406030204" pitchFamily="18" charset="0"/>
                            <a:cs typeface="Times New Roman" panose="02020603050405020304" pitchFamily="18" charset="0"/>
                          </a:rPr>
                          <m:t> </m:t>
                        </m:r>
                        <m:r>
                          <m:rPr>
                            <m:sty m:val="p"/>
                          </m:rPr>
                          <a:rPr lang="en-US" sz="2000" i="1">
                            <a:solidFill>
                              <a:prstClr val="black"/>
                            </a:solidFill>
                            <a:latin typeface="Cambria Math" panose="02040503050406030204" pitchFamily="18" charset="0"/>
                            <a:cs typeface="Times New Roman" panose="02020603050405020304" pitchFamily="18" charset="0"/>
                          </a:rPr>
                          <m:t>x</m:t>
                        </m:r>
                        <m:r>
                          <a:rPr lang="en-US" sz="2000" b="0" i="1" smtClean="0">
                            <a:solidFill>
                              <a:prstClr val="black"/>
                            </a:solidFill>
                            <a:latin typeface="Cambria Math" panose="02040503050406030204" pitchFamily="18" charset="0"/>
                            <a:cs typeface="Times New Roman" panose="02020603050405020304" pitchFamily="18" charset="0"/>
                          </a:rPr>
                          <m:t> </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prstClr val="black"/>
                                </a:solidFill>
                                <a:latin typeface="Cambria Math" panose="02040503050406030204" pitchFamily="18" charset="0"/>
                                <a:cs typeface="Times New Roman" panose="02020603050405020304" pitchFamily="18" charset="0"/>
                              </a:rPr>
                              <m:t>2</m:t>
                            </m:r>
                          </m:den>
                        </m:f>
                      </m:e>
                    </m:d>
                  </m:oMath>
                </a14:m>
                <a:r>
                  <a:rPr lang="en-IN" sz="1400" dirty="0" smtClean="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IN" sz="1800" i="1" dirty="0" smtClean="0">
                            <a:latin typeface="Cambria Math" panose="02040503050406030204" pitchFamily="18" charset="0"/>
                            <a:cs typeface="Times New Roman" panose="02020603050405020304" pitchFamily="18" charset="0"/>
                          </a:rPr>
                        </m:ctrlPr>
                      </m:dPr>
                      <m:e>
                        <m:eqArr>
                          <m:eqArrPr>
                            <m:ctrlPr>
                              <a:rPr lang="en-US" sz="1800" i="1">
                                <a:solidFill>
                                  <a:prstClr val="black"/>
                                </a:solidFill>
                                <a:latin typeface="Cambria Math" panose="02040503050406030204" pitchFamily="18" charset="0"/>
                                <a:cs typeface="Times New Roman" panose="02020603050405020304" pitchFamily="18" charset="0"/>
                              </a:rPr>
                            </m:ctrlPr>
                          </m:eqArrPr>
                          <m:e>
                            <m:nary>
                              <m:naryPr>
                                <m:limLoc m:val="undOvr"/>
                                <m:ctrlPr>
                                  <a:rPr lang="en-US" sz="1800" i="1">
                                    <a:solidFill>
                                      <a:prstClr val="black"/>
                                    </a:solidFill>
                                    <a:latin typeface="Cambria Math" panose="02040503050406030204" pitchFamily="18" charset="0"/>
                                    <a:cs typeface="Times New Roman" panose="02020603050405020304" pitchFamily="18" charset="0"/>
                                  </a:rPr>
                                </m:ctrlPr>
                              </m:naryPr>
                              <m:sub>
                                <m:r>
                                  <a:rPr lang="en-US" sz="1800" i="1">
                                    <a:solidFill>
                                      <a:prstClr val="black"/>
                                    </a:solidFill>
                                    <a:latin typeface="Cambria Math" panose="02040503050406030204" pitchFamily="18" charset="0"/>
                                    <a:cs typeface="Times New Roman" panose="02020603050405020304" pitchFamily="18" charset="0"/>
                                  </a:rPr>
                                  <m:t>0</m:t>
                                </m:r>
                              </m:sub>
                              <m:sup>
                                <m:f>
                                  <m:fPr>
                                    <m:ctrlPr>
                                      <a:rPr lang="en-IN" sz="1800" i="1">
                                        <a:latin typeface="Cambria Math" panose="02040503050406030204" pitchFamily="18" charset="0"/>
                                        <a:cs typeface="Times New Roman" panose="02020603050405020304" pitchFamily="18" charset="0"/>
                                      </a:rPr>
                                    </m:ctrlPr>
                                  </m:fPr>
                                  <m:num>
                                    <m:r>
                                      <a:rPr lang="en-IN" sz="18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1800" i="1">
                                        <a:latin typeface="Cambria Math" panose="02040503050406030204" pitchFamily="18" charset="0"/>
                                        <a:cs typeface="Times New Roman" panose="02020603050405020304" pitchFamily="18" charset="0"/>
                                      </a:rPr>
                                      <m:t>2</m:t>
                                    </m:r>
                                  </m:den>
                                </m:f>
                              </m:sup>
                              <m:e>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𝑐𝑜𝑠</m:t>
                                    </m:r>
                                  </m:e>
                                  <m:sup>
                                    <m:r>
                                      <a:rPr lang="en-US" sz="1800" i="1">
                                        <a:latin typeface="Cambria Math" panose="02040503050406030204" pitchFamily="18" charset="0"/>
                                        <a:cs typeface="Times New Roman" panose="02020603050405020304" pitchFamily="18" charset="0"/>
                                      </a:rPr>
                                      <m:t>𝑚</m:t>
                                    </m:r>
                                  </m:sup>
                                </m:sSup>
                                <m:r>
                                  <a:rPr lang="en-US" sz="1800" i="1">
                                    <a:latin typeface="Cambria Math" panose="02040503050406030204" pitchFamily="18" charset="0"/>
                                    <a:ea typeface="Cambria Math" panose="02040503050406030204" pitchFamily="18" charset="0"/>
                                    <a:cs typeface="Times New Roman" panose="02020603050405020304" pitchFamily="18" charset="0"/>
                                  </a:rPr>
                                  <m:t>𝜃</m:t>
                                </m:r>
                                <m:r>
                                  <a:rPr lang="en-US" sz="1800" i="1">
                                    <a:solidFill>
                                      <a:prstClr val="black"/>
                                    </a:solidFill>
                                    <a:latin typeface="Cambria Math" panose="02040503050406030204" pitchFamily="18" charset="0"/>
                                    <a:cs typeface="Times New Roman" panose="02020603050405020304" pitchFamily="18" charset="0"/>
                                  </a:rPr>
                                  <m:t>𝑑</m:t>
                                </m:r>
                                <m:r>
                                  <a:rPr lang="en-US" sz="1800" i="1">
                                    <a:latin typeface="Cambria Math" panose="02040503050406030204" pitchFamily="18" charset="0"/>
                                    <a:ea typeface="Cambria Math" panose="02040503050406030204" pitchFamily="18" charset="0"/>
                                    <a:cs typeface="Times New Roman" panose="02020603050405020304" pitchFamily="18" charset="0"/>
                                  </a:rPr>
                                  <m:t>𝜃</m:t>
                                </m:r>
                                <m:r>
                                  <a:rPr lang="en-US" sz="18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1</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3</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5</m:t>
                                    </m:r>
                                    <m:r>
                                      <a:rPr lang="en-US" sz="1800" i="1">
                                        <a:latin typeface="Cambria Math" panose="02040503050406030204" pitchFamily="18" charset="0"/>
                                        <a:ea typeface="Cambria Math" panose="02040503050406030204" pitchFamily="18" charset="0"/>
                                        <a:cs typeface="Times New Roman" panose="02020603050405020304" pitchFamily="18" charset="0"/>
                                      </a:rPr>
                                      <m:t>)</m:t>
                                    </m:r>
                                  </m:num>
                                  <m:den>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2</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4</m:t>
                                    </m:r>
                                    <m:r>
                                      <a:rPr lang="en-US" sz="1800" i="1">
                                        <a:latin typeface="Cambria Math" panose="02040503050406030204" pitchFamily="18" charset="0"/>
                                        <a:ea typeface="Cambria Math" panose="02040503050406030204" pitchFamily="18" charset="0"/>
                                        <a:cs typeface="Times New Roman" panose="02020603050405020304" pitchFamily="18" charset="0"/>
                                      </a:rPr>
                                      <m:t>)</m:t>
                                    </m:r>
                                  </m:den>
                                </m:f>
                              </m:e>
                            </m:nary>
                            <m:r>
                              <a:rPr lang="en-US" sz="1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800" i="1">
                                <a:solidFill>
                                  <a:prstClr val="black"/>
                                </a:solidFill>
                                <a:latin typeface="Cambria Math" panose="02040503050406030204" pitchFamily="18" charset="0"/>
                                <a:cs typeface="Times New Roman" panose="02020603050405020304" pitchFamily="18" charset="0"/>
                              </a:rPr>
                              <m:t>x</m:t>
                            </m:r>
                            <m:r>
                              <a:rPr lang="en-US" sz="1800" i="1">
                                <a:solidFill>
                                  <a:prstClr val="black"/>
                                </a:solidFill>
                                <a:latin typeface="Cambria Math" panose="02040503050406030204" pitchFamily="18" charset="0"/>
                                <a:cs typeface="Times New Roman" panose="02020603050405020304" pitchFamily="18" charset="0"/>
                              </a:rPr>
                              <m:t> </m:t>
                            </m:r>
                            <m:f>
                              <m:fPr>
                                <m:ctrlPr>
                                  <a:rPr lang="en-US" sz="1800" i="1">
                                    <a:solidFill>
                                      <a:prstClr val="black"/>
                                    </a:solidFill>
                                    <a:latin typeface="Cambria Math" panose="02040503050406030204" pitchFamily="18" charset="0"/>
                                    <a:cs typeface="Times New Roman" panose="02020603050405020304" pitchFamily="18" charset="0"/>
                                  </a:rPr>
                                </m:ctrlPr>
                              </m:fPr>
                              <m:num>
                                <m:r>
                                  <a:rPr lang="en-US" sz="1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1800" i="1">
                                    <a:solidFill>
                                      <a:prstClr val="black"/>
                                    </a:solidFill>
                                    <a:latin typeface="Cambria Math" panose="02040503050406030204" pitchFamily="18" charset="0"/>
                                    <a:cs typeface="Times New Roman" panose="02020603050405020304" pitchFamily="18" charset="0"/>
                                  </a:rPr>
                                  <m:t>2</m:t>
                                </m:r>
                              </m:den>
                            </m:f>
                          </m:e>
                          <m:e>
                            <m:r>
                              <a:rPr lang="en-US" sz="1800" i="1">
                                <a:solidFill>
                                  <a:prstClr val="black"/>
                                </a:solidFill>
                                <a:latin typeface="Cambria Math" panose="02040503050406030204" pitchFamily="18" charset="0"/>
                                <a:cs typeface="Times New Roman" panose="02020603050405020304" pitchFamily="18" charset="0"/>
                              </a:rPr>
                              <m:t>𝑖𝑓</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𝑚</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𝑖𝑠</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𝑒𝑣𝑒𝑛</m:t>
                            </m:r>
                          </m:e>
                        </m:eqArr>
                      </m:e>
                    </m:d>
                  </m:oMath>
                </a14:m>
                <a:r>
                  <a:rPr lang="en-IN" sz="1400" dirty="0" smtClean="0">
                    <a:latin typeface="Times New Roman" panose="02020603050405020304" pitchFamily="18" charset="0"/>
                    <a:cs typeface="Times New Roman" panose="02020603050405020304" pitchFamily="18" charset="0"/>
                  </a:rPr>
                  <a:t>                   </a:t>
                </a:r>
              </a:p>
              <a:p>
                <a:pPr marL="0" indent="0">
                  <a:buNone/>
                </a:pPr>
                <a:endParaRPr lang="en-IN" sz="18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 </m:t>
                            </m:r>
                            <m:r>
                              <a:rPr lang="en-US" sz="2000" i="1">
                                <a:solidFill>
                                  <a:prstClr val="black"/>
                                </a:solidFill>
                                <a:latin typeface="Cambria Math" panose="02040503050406030204" pitchFamily="18" charset="0"/>
                                <a:cs typeface="Times New Roman" panose="02020603050405020304" pitchFamily="18" charset="0"/>
                              </a:rPr>
                              <m:t>4</m:t>
                            </m:r>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r>
                          <a:rPr lang="en-US" sz="2000" i="1">
                            <a:solidFill>
                              <a:prstClr val="black"/>
                            </a:solidFill>
                            <a:latin typeface="Cambria Math" panose="02040503050406030204" pitchFamily="18" charset="0"/>
                            <a:cs typeface="Times New Roman" panose="02020603050405020304" pitchFamily="18" charset="0"/>
                          </a:rPr>
                          <m:t>𝑏</m:t>
                        </m:r>
                      </m:num>
                      <m:den>
                        <m:r>
                          <a:rPr lang="en-US" sz="2000" i="1">
                            <a:solidFill>
                              <a:prstClr val="black"/>
                            </a:solidFill>
                            <a:latin typeface="Cambria Math" panose="02040503050406030204" pitchFamily="18" charset="0"/>
                            <a:cs typeface="Times New Roman" panose="02020603050405020304" pitchFamily="18" charset="0"/>
                          </a:rPr>
                          <m:t>3</m:t>
                        </m:r>
                      </m:den>
                    </m:f>
                    <m:d>
                      <m:dPr>
                        <m:begChr m:val="["/>
                        <m:endChr m:val="]"/>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16</m:t>
                            </m:r>
                          </m:den>
                        </m:f>
                      </m:e>
                    </m:d>
                  </m:oMath>
                </a14:m>
                <a:r>
                  <a:rPr lang="en-US" sz="2000" dirty="0">
                    <a:latin typeface="Times New Roman" panose="02020603050405020304" pitchFamily="18" charset="0"/>
                    <a:cs typeface="Times New Roman" panose="02020603050405020304" pitchFamily="18" charset="0"/>
                  </a:rPr>
                  <a:t> + 4</a:t>
                </a:r>
                <a14:m>
                  <m:oMath xmlns:m="http://schemas.openxmlformats.org/officeDocument/2006/math">
                    <m:r>
                      <a:rPr lang="en-US" sz="2000" i="1">
                        <a:latin typeface="Cambria Math" panose="02040503050406030204" pitchFamily="18" charset="0"/>
                        <a:cs typeface="Times New Roman" panose="02020603050405020304" pitchFamily="18" charset="0"/>
                      </a:rPr>
                      <m:t>𝑎</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3</m:t>
                        </m:r>
                      </m:sup>
                    </m:sSup>
                    <m:d>
                      <m:dPr>
                        <m:begChr m:val="["/>
                        <m:endChr m:val="]"/>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16</m:t>
                            </m:r>
                          </m:den>
                        </m:f>
                      </m:e>
                    </m:d>
                  </m:oMath>
                </a14:m>
                <a:r>
                  <a:rPr lang="en-IN"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IN" sz="1800" i="1" dirty="0">
                            <a:latin typeface="Cambria Math" panose="02040503050406030204" pitchFamily="18" charset="0"/>
                            <a:cs typeface="Times New Roman" panose="02020603050405020304" pitchFamily="18" charset="0"/>
                          </a:rPr>
                        </m:ctrlPr>
                      </m:dPr>
                      <m:e>
                        <m:eqArr>
                          <m:eqArrPr>
                            <m:ctrlPr>
                              <a:rPr lang="en-US" sz="1800" i="1">
                                <a:solidFill>
                                  <a:prstClr val="black"/>
                                </a:solidFill>
                                <a:latin typeface="Cambria Math" panose="02040503050406030204" pitchFamily="18" charset="0"/>
                                <a:cs typeface="Times New Roman" panose="02020603050405020304" pitchFamily="18" charset="0"/>
                              </a:rPr>
                            </m:ctrlPr>
                          </m:eqArrPr>
                          <m:e>
                            <m:nary>
                              <m:naryPr>
                                <m:limLoc m:val="undOvr"/>
                                <m:ctrlPr>
                                  <a:rPr lang="en-US" sz="1800" i="1">
                                    <a:solidFill>
                                      <a:prstClr val="black"/>
                                    </a:solidFill>
                                    <a:latin typeface="Cambria Math" panose="02040503050406030204" pitchFamily="18" charset="0"/>
                                    <a:cs typeface="Times New Roman" panose="02020603050405020304" pitchFamily="18" charset="0"/>
                                  </a:rPr>
                                </m:ctrlPr>
                              </m:naryPr>
                              <m:sub>
                                <m:r>
                                  <a:rPr lang="en-US" sz="1800" i="1">
                                    <a:solidFill>
                                      <a:prstClr val="black"/>
                                    </a:solidFill>
                                    <a:latin typeface="Cambria Math" panose="02040503050406030204" pitchFamily="18" charset="0"/>
                                    <a:cs typeface="Times New Roman" panose="02020603050405020304" pitchFamily="18" charset="0"/>
                                  </a:rPr>
                                  <m:t>0</m:t>
                                </m:r>
                              </m:sub>
                              <m:sup>
                                <m:f>
                                  <m:fPr>
                                    <m:ctrlPr>
                                      <a:rPr lang="en-IN" sz="1800" i="1">
                                        <a:latin typeface="Cambria Math" panose="02040503050406030204" pitchFamily="18" charset="0"/>
                                        <a:cs typeface="Times New Roman" panose="02020603050405020304" pitchFamily="18" charset="0"/>
                                      </a:rPr>
                                    </m:ctrlPr>
                                  </m:fPr>
                                  <m:num>
                                    <m:r>
                                      <a:rPr lang="en-IN" sz="18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1800" i="1">
                                        <a:latin typeface="Cambria Math" panose="02040503050406030204" pitchFamily="18" charset="0"/>
                                        <a:cs typeface="Times New Roman" panose="02020603050405020304" pitchFamily="18" charset="0"/>
                                      </a:rPr>
                                      <m:t>2</m:t>
                                    </m:r>
                                  </m:den>
                                </m:f>
                              </m:sup>
                              <m:e>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𝑐𝑜𝑠</m:t>
                                    </m:r>
                                  </m:e>
                                  <m:sup>
                                    <m:r>
                                      <a:rPr lang="en-US" sz="1800" i="1">
                                        <a:latin typeface="Cambria Math" panose="02040503050406030204" pitchFamily="18" charset="0"/>
                                        <a:cs typeface="Times New Roman" panose="02020603050405020304" pitchFamily="18" charset="0"/>
                                      </a:rPr>
                                      <m:t>𝑚</m:t>
                                    </m:r>
                                  </m:sup>
                                </m:sSup>
                                <m:r>
                                  <a:rPr lang="en-US" sz="1800" i="1">
                                    <a:latin typeface="Cambria Math" panose="02040503050406030204" pitchFamily="18" charset="0"/>
                                    <a:ea typeface="Cambria Math" panose="02040503050406030204" pitchFamily="18" charset="0"/>
                                    <a:cs typeface="Times New Roman" panose="02020603050405020304" pitchFamily="18" charset="0"/>
                                  </a:rPr>
                                  <m:t>𝜃</m:t>
                                </m:r>
                                <m:r>
                                  <a:rPr lang="en-US" sz="1800" i="1">
                                    <a:solidFill>
                                      <a:prstClr val="black"/>
                                    </a:solidFill>
                                    <a:latin typeface="Cambria Math" panose="02040503050406030204" pitchFamily="18" charset="0"/>
                                    <a:cs typeface="Times New Roman" panose="02020603050405020304" pitchFamily="18" charset="0"/>
                                  </a:rPr>
                                  <m:t>𝑑</m:t>
                                </m:r>
                                <m:r>
                                  <a:rPr lang="en-US" sz="1800" i="1">
                                    <a:latin typeface="Cambria Math" panose="02040503050406030204" pitchFamily="18" charset="0"/>
                                    <a:ea typeface="Cambria Math" panose="02040503050406030204" pitchFamily="18" charset="0"/>
                                    <a:cs typeface="Times New Roman" panose="02020603050405020304" pitchFamily="18" charset="0"/>
                                  </a:rPr>
                                  <m:t>𝜃</m:t>
                                </m:r>
                                <m:r>
                                  <a:rPr lang="en-US" sz="18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ea typeface="Cambria Math" panose="02040503050406030204" pitchFamily="18" charset="0"/>
                                        <a:cs typeface="Times New Roman" panose="02020603050405020304" pitchFamily="18" charset="0"/>
                                      </a:rPr>
                                    </m:ctrlPr>
                                  </m:fPr>
                                  <m:num>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1</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3</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5</m:t>
                                    </m:r>
                                    <m:r>
                                      <a:rPr lang="en-US" sz="1800" i="1">
                                        <a:latin typeface="Cambria Math" panose="02040503050406030204" pitchFamily="18" charset="0"/>
                                        <a:ea typeface="Cambria Math" panose="02040503050406030204" pitchFamily="18" charset="0"/>
                                        <a:cs typeface="Times New Roman" panose="02020603050405020304" pitchFamily="18" charset="0"/>
                                      </a:rPr>
                                      <m:t>)</m:t>
                                    </m:r>
                                  </m:num>
                                  <m:den>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2</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4</m:t>
                                    </m:r>
                                    <m:r>
                                      <a:rPr lang="en-US" sz="1800" i="1">
                                        <a:latin typeface="Cambria Math" panose="02040503050406030204" pitchFamily="18" charset="0"/>
                                        <a:ea typeface="Cambria Math" panose="02040503050406030204" pitchFamily="18" charset="0"/>
                                        <a:cs typeface="Times New Roman" panose="02020603050405020304" pitchFamily="18" charset="0"/>
                                      </a:rPr>
                                      <m:t>)</m:t>
                                    </m:r>
                                  </m:den>
                                </m:f>
                              </m:e>
                            </m:nary>
                            <m:r>
                              <a:rPr lang="en-US" sz="1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800" i="1">
                                <a:solidFill>
                                  <a:prstClr val="black"/>
                                </a:solidFill>
                                <a:latin typeface="Cambria Math" panose="02040503050406030204" pitchFamily="18" charset="0"/>
                                <a:cs typeface="Times New Roman" panose="02020603050405020304" pitchFamily="18" charset="0"/>
                              </a:rPr>
                              <m:t>x</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1</m:t>
                            </m:r>
                          </m:e>
                          <m:e>
                            <m:r>
                              <a:rPr lang="en-US" sz="1800" i="1">
                                <a:solidFill>
                                  <a:prstClr val="black"/>
                                </a:solidFill>
                                <a:latin typeface="Cambria Math" panose="02040503050406030204" pitchFamily="18" charset="0"/>
                                <a:cs typeface="Times New Roman" panose="02020603050405020304" pitchFamily="18" charset="0"/>
                              </a:rPr>
                              <m:t>𝑖𝑓</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𝑚</m:t>
                            </m:r>
                            <m:r>
                              <a:rPr lang="en-US" sz="1800" i="1">
                                <a:solidFill>
                                  <a:prstClr val="black"/>
                                </a:solidFill>
                                <a:latin typeface="Cambria Math" panose="02040503050406030204" pitchFamily="18" charset="0"/>
                                <a:cs typeface="Times New Roman" panose="02020603050405020304" pitchFamily="18" charset="0"/>
                              </a:rPr>
                              <m:t> </m:t>
                            </m:r>
                            <m:r>
                              <a:rPr lang="en-US" sz="1800" b="0" i="1" smtClean="0">
                                <a:solidFill>
                                  <a:prstClr val="black"/>
                                </a:solidFill>
                                <a:latin typeface="Cambria Math" panose="02040503050406030204" pitchFamily="18" charset="0"/>
                                <a:cs typeface="Times New Roman" panose="02020603050405020304" pitchFamily="18" charset="0"/>
                              </a:rPr>
                              <m:t>𝑜𝑑𝑑</m:t>
                            </m:r>
                          </m:e>
                        </m:eqArr>
                      </m:e>
                    </m:d>
                  </m:oMath>
                </a14:m>
                <a:r>
                  <a:rPr lang="en-IN" sz="2000" dirty="0" smtClean="0">
                    <a:latin typeface="Times New Roman" panose="02020603050405020304" pitchFamily="18" charset="0"/>
                    <a:cs typeface="Times New Roman" panose="02020603050405020304" pitchFamily="18" charset="0"/>
                  </a:rPr>
                  <a:t>                  </a:t>
                </a:r>
              </a:p>
              <a:p>
                <a:pPr marL="0" indent="0">
                  <a:buNone/>
                </a:pPr>
                <a:endParaRPr lang="en-IN" sz="18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i="1">
                                <a:solidFill>
                                  <a:prstClr val="black"/>
                                </a:solidFill>
                                <a:latin typeface="Cambria Math" panose="02040503050406030204" pitchFamily="18" charset="0"/>
                                <a:cs typeface="Times New Roman" panose="02020603050405020304" pitchFamily="18" charset="0"/>
                              </a:rPr>
                              <m:t>𝑎</m:t>
                            </m:r>
                          </m:e>
                          <m:sup>
                            <m:r>
                              <a:rPr lang="en-US" sz="2000" i="1">
                                <a:solidFill>
                                  <a:prstClr val="black"/>
                                </a:solidFill>
                                <a:latin typeface="Cambria Math" panose="02040503050406030204" pitchFamily="18" charset="0"/>
                                <a:cs typeface="Times New Roman" panose="02020603050405020304" pitchFamily="18" charset="0"/>
                              </a:rPr>
                              <m:t>3</m:t>
                            </m:r>
                          </m:sup>
                        </m:sSup>
                        <m:r>
                          <a:rPr lang="en-US" sz="2000" i="1">
                            <a:solidFill>
                              <a:prstClr val="black"/>
                            </a:solidFill>
                            <a:latin typeface="Cambria Math" panose="02040503050406030204" pitchFamily="18" charset="0"/>
                            <a:cs typeface="Times New Roman" panose="02020603050405020304" pitchFamily="18" charset="0"/>
                          </a:rPr>
                          <m:t>𝑏</m:t>
                        </m:r>
                      </m:num>
                      <m:den>
                        <m:r>
                          <a:rPr lang="en-US" sz="2000" b="0" i="1" smtClean="0">
                            <a:solidFill>
                              <a:prstClr val="black"/>
                            </a:solidFill>
                            <a:latin typeface="Cambria Math" panose="02040503050406030204" pitchFamily="18" charset="0"/>
                            <a:cs typeface="Times New Roman" panose="02020603050405020304" pitchFamily="18" charset="0"/>
                          </a:rPr>
                          <m:t>4</m:t>
                        </m:r>
                      </m:den>
                    </m:f>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b="0" i="1" smtClean="0">
                                <a:solidFill>
                                  <a:prstClr val="black"/>
                                </a:solidFill>
                                <a:latin typeface="Cambria Math" panose="02040503050406030204" pitchFamily="18" charset="0"/>
                                <a:cs typeface="Times New Roman" panose="02020603050405020304" pitchFamily="18" charset="0"/>
                              </a:rPr>
                              <m:t>𝑎𝑏</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4</m:t>
                        </m:r>
                      </m:den>
                    </m:f>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 </m:t>
                        </m:r>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r>
                          <a:rPr lang="en-US" sz="2000" b="0" i="1" smtClean="0">
                            <a:solidFill>
                              <a:prstClr val="black"/>
                            </a:solidFill>
                            <a:latin typeface="Cambria Math" panose="02040503050406030204" pitchFamily="18" charset="0"/>
                            <a:cs typeface="Times New Roman" panose="02020603050405020304" pitchFamily="18" charset="0"/>
                          </a:rPr>
                          <m:t>𝑎</m:t>
                        </m:r>
                        <m:r>
                          <a:rPr lang="en-US" sz="2000" i="1">
                            <a:solidFill>
                              <a:prstClr val="black"/>
                            </a:solidFill>
                            <a:latin typeface="Cambria Math" panose="02040503050406030204" pitchFamily="18" charset="0"/>
                            <a:cs typeface="Times New Roman" panose="02020603050405020304" pitchFamily="18" charset="0"/>
                          </a:rPr>
                          <m:t>𝑏</m:t>
                        </m:r>
                      </m:num>
                      <m:den>
                        <m:r>
                          <a:rPr lang="en-US" sz="2000" b="0" i="1" smtClean="0">
                            <a:solidFill>
                              <a:prstClr val="black"/>
                            </a:solidFill>
                            <a:latin typeface="Cambria Math" panose="02040503050406030204" pitchFamily="18" charset="0"/>
                            <a:cs typeface="Times New Roman" panose="02020603050405020304" pitchFamily="18" charset="0"/>
                          </a:rPr>
                          <m:t>4</m:t>
                        </m:r>
                      </m:den>
                    </m:f>
                    <m:d>
                      <m:dPr>
                        <m:begChr m:val="["/>
                        <m:endChr m:val="]"/>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𝑎</m:t>
                            </m:r>
                          </m:e>
                          <m:sup>
                            <m:r>
                              <a:rPr lang="en-US" sz="2000" b="0" i="1" smtClean="0">
                                <a:solidFill>
                                  <a:prstClr val="black"/>
                                </a:solidFill>
                                <a:latin typeface="Cambria Math" panose="02040503050406030204" pitchFamily="18" charset="0"/>
                                <a:cs typeface="Times New Roman" panose="02020603050405020304" pitchFamily="18" charset="0"/>
                              </a:rPr>
                              <m:t>2</m:t>
                            </m:r>
                          </m:sup>
                        </m:sSup>
                        <m:r>
                          <a:rPr lang="en-US" sz="2000" b="0" i="1" smtClean="0">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𝑏</m:t>
                            </m:r>
                          </m:e>
                          <m:sup>
                            <m:r>
                              <a:rPr lang="en-US" sz="2000" b="0" i="1" smtClean="0">
                                <a:solidFill>
                                  <a:prstClr val="black"/>
                                </a:solidFill>
                                <a:latin typeface="Cambria Math" panose="02040503050406030204" pitchFamily="18" charset="0"/>
                                <a:cs typeface="Times New Roman" panose="02020603050405020304" pitchFamily="18" charset="0"/>
                              </a:rPr>
                              <m:t>2</m:t>
                            </m:r>
                          </m:sup>
                        </m:sSup>
                      </m:e>
                    </m:d>
                  </m:oMath>
                </a14:m>
                <a:r>
                  <a:rPr lang="en-IN" sz="2000" dirty="0" smtClean="0">
                    <a:latin typeface="Times New Roman" panose="02020603050405020304" pitchFamily="18" charset="0"/>
                    <a:cs typeface="Times New Roman" panose="02020603050405020304" pitchFamily="18" charset="0"/>
                  </a:rPr>
                  <a:t>.                    </a:t>
                </a:r>
                <a:r>
                  <a:rPr lang="en-IN" sz="18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IN" sz="1800" i="1" dirty="0">
                            <a:latin typeface="Cambria Math" panose="02040503050406030204" pitchFamily="18" charset="0"/>
                            <a:cs typeface="Times New Roman" panose="02020603050405020304" pitchFamily="18" charset="0"/>
                          </a:rPr>
                        </m:ctrlPr>
                      </m:dPr>
                      <m:e>
                        <m:eqArr>
                          <m:eqArrPr>
                            <m:ctrlPr>
                              <a:rPr lang="en-US" sz="1800" i="1">
                                <a:solidFill>
                                  <a:prstClr val="black"/>
                                </a:solidFill>
                                <a:latin typeface="Cambria Math" panose="02040503050406030204" pitchFamily="18" charset="0"/>
                                <a:cs typeface="Times New Roman" panose="02020603050405020304" pitchFamily="18" charset="0"/>
                              </a:rPr>
                            </m:ctrlPr>
                          </m:eqArrPr>
                          <m:e>
                            <m:nary>
                              <m:naryPr>
                                <m:limLoc m:val="undOvr"/>
                                <m:ctrlPr>
                                  <a:rPr lang="en-US" sz="1800" i="1">
                                    <a:solidFill>
                                      <a:prstClr val="black"/>
                                    </a:solidFill>
                                    <a:latin typeface="Cambria Math" panose="02040503050406030204" pitchFamily="18" charset="0"/>
                                    <a:cs typeface="Times New Roman" panose="02020603050405020304" pitchFamily="18" charset="0"/>
                                  </a:rPr>
                                </m:ctrlPr>
                              </m:naryPr>
                              <m:sub>
                                <m:r>
                                  <a:rPr lang="en-US" sz="1800" i="1">
                                    <a:solidFill>
                                      <a:prstClr val="black"/>
                                    </a:solidFill>
                                    <a:latin typeface="Cambria Math" panose="02040503050406030204" pitchFamily="18" charset="0"/>
                                    <a:cs typeface="Times New Roman" panose="02020603050405020304" pitchFamily="18" charset="0"/>
                                  </a:rPr>
                                  <m:t>0</m:t>
                                </m:r>
                              </m:sub>
                              <m:sup>
                                <m:f>
                                  <m:fPr>
                                    <m:ctrlPr>
                                      <a:rPr lang="en-IN" sz="1800" i="1">
                                        <a:latin typeface="Cambria Math" panose="02040503050406030204" pitchFamily="18" charset="0"/>
                                        <a:cs typeface="Times New Roman" panose="02020603050405020304" pitchFamily="18" charset="0"/>
                                      </a:rPr>
                                    </m:ctrlPr>
                                  </m:fPr>
                                  <m:num>
                                    <m:r>
                                      <a:rPr lang="en-IN" sz="18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1800" i="1">
                                        <a:latin typeface="Cambria Math" panose="02040503050406030204" pitchFamily="18" charset="0"/>
                                        <a:cs typeface="Times New Roman" panose="02020603050405020304" pitchFamily="18" charset="0"/>
                                      </a:rPr>
                                      <m:t>2</m:t>
                                    </m:r>
                                  </m:den>
                                </m:f>
                              </m:sup>
                              <m:e>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𝑠𝑖𝑛</m:t>
                                    </m:r>
                                  </m:e>
                                  <m:sup>
                                    <m:r>
                                      <a:rPr lang="en-US" sz="1800" i="1">
                                        <a:latin typeface="Cambria Math" panose="02040503050406030204" pitchFamily="18" charset="0"/>
                                        <a:cs typeface="Times New Roman" panose="02020603050405020304" pitchFamily="18" charset="0"/>
                                      </a:rPr>
                                      <m:t>𝑚</m:t>
                                    </m:r>
                                  </m:sup>
                                </m:sSup>
                                <m:r>
                                  <a:rPr lang="en-US" sz="18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𝑐𝑜𝑠</m:t>
                                    </m:r>
                                  </m:e>
                                  <m:sup>
                                    <m:r>
                                      <a:rPr lang="en-US" sz="1800" i="1">
                                        <a:latin typeface="Cambria Math" panose="02040503050406030204" pitchFamily="18" charset="0"/>
                                        <a:cs typeface="Times New Roman" panose="02020603050405020304" pitchFamily="18" charset="0"/>
                                      </a:rPr>
                                      <m:t>𝑛</m:t>
                                    </m:r>
                                  </m:sup>
                                </m:sSup>
                                <m:r>
                                  <a:rPr lang="en-US" sz="1800" i="1">
                                    <a:latin typeface="Cambria Math" panose="02040503050406030204" pitchFamily="18" charset="0"/>
                                    <a:ea typeface="Cambria Math" panose="02040503050406030204" pitchFamily="18" charset="0"/>
                                    <a:cs typeface="Times New Roman" panose="02020603050405020304" pitchFamily="18" charset="0"/>
                                  </a:rPr>
                                  <m:t>𝜃</m:t>
                                </m:r>
                                <m:r>
                                  <a:rPr lang="en-US" sz="1800" i="1">
                                    <a:solidFill>
                                      <a:prstClr val="black"/>
                                    </a:solidFill>
                                    <a:latin typeface="Cambria Math" panose="02040503050406030204" pitchFamily="18" charset="0"/>
                                    <a:cs typeface="Times New Roman" panose="02020603050405020304" pitchFamily="18" charset="0"/>
                                  </a:rPr>
                                  <m:t>𝑑</m:t>
                                </m:r>
                                <m:r>
                                  <a:rPr lang="en-US" sz="1800" i="1">
                                    <a:latin typeface="Cambria Math" panose="02040503050406030204" pitchFamily="18" charset="0"/>
                                    <a:ea typeface="Cambria Math" panose="02040503050406030204" pitchFamily="18" charset="0"/>
                                    <a:cs typeface="Times New Roman" panose="02020603050405020304" pitchFamily="18" charset="0"/>
                                  </a:rPr>
                                  <m:t>𝜃</m:t>
                                </m:r>
                                <m:r>
                                  <a:rPr lang="en-US" sz="18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sz="1800" i="1">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1800" i="1">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2</m:t>
                                        </m:r>
                                      </m:e>
                                    </m:d>
                                    <m:r>
                                      <a:rPr lang="en-US" sz="1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800" i="1">
                                        <a:solidFill>
                                          <a:prstClr val="black"/>
                                        </a:solidFill>
                                        <a:latin typeface="Cambria Math" panose="02040503050406030204" pitchFamily="18" charset="0"/>
                                        <a:cs typeface="Times New Roman" panose="02020603050405020304" pitchFamily="18" charset="0"/>
                                      </a:rPr>
                                      <m:t>x</m:t>
                                    </m:r>
                                    <m:d>
                                      <m:dPr>
                                        <m:ctrlPr>
                                          <a:rPr lang="en-US" sz="1800" i="1">
                                            <a:solidFill>
                                              <a:prstClr val="black"/>
                                            </a:solidFill>
                                            <a:latin typeface="Cambria Math" panose="02040503050406030204" pitchFamily="18" charset="0"/>
                                            <a:cs typeface="Times New Roman" panose="02020603050405020304" pitchFamily="18" charset="0"/>
                                          </a:rPr>
                                        </m:ctrlPr>
                                      </m:dPr>
                                      <m:e>
                                        <m:r>
                                          <a:rPr lang="en-US" sz="1800" i="1">
                                            <a:solidFill>
                                              <a:prstClr val="black"/>
                                            </a:solidFill>
                                            <a:latin typeface="Cambria Math" panose="02040503050406030204" pitchFamily="18" charset="0"/>
                                            <a:cs typeface="Times New Roman" panose="02020603050405020304" pitchFamily="18" charset="0"/>
                                          </a:rPr>
                                          <m:t>𝑛</m:t>
                                        </m:r>
                                        <m:r>
                                          <a:rPr lang="en-US" sz="1800" i="1">
                                            <a:solidFill>
                                              <a:prstClr val="black"/>
                                            </a:solidFill>
                                            <a:latin typeface="Cambria Math" panose="02040503050406030204" pitchFamily="18" charset="0"/>
                                            <a:cs typeface="Times New Roman" panose="02020603050405020304" pitchFamily="18" charset="0"/>
                                          </a:rPr>
                                          <m:t>−</m:t>
                                        </m:r>
                                        <m:r>
                                          <a:rPr lang="en-US" sz="1800" i="1">
                                            <a:solidFill>
                                              <a:prstClr val="black"/>
                                            </a:solidFill>
                                            <a:latin typeface="Cambria Math" panose="02040503050406030204" pitchFamily="18" charset="0"/>
                                            <a:cs typeface="Times New Roman" panose="02020603050405020304" pitchFamily="18" charset="0"/>
                                          </a:rPr>
                                          <m:t>1</m:t>
                                        </m:r>
                                      </m:e>
                                    </m:d>
                                    <m:d>
                                      <m:dPr>
                                        <m:ctrlPr>
                                          <a:rPr lang="en-US" sz="1800" i="1">
                                            <a:solidFill>
                                              <a:prstClr val="black"/>
                                            </a:solidFill>
                                            <a:latin typeface="Cambria Math" panose="02040503050406030204" pitchFamily="18" charset="0"/>
                                            <a:cs typeface="Times New Roman" panose="02020603050405020304" pitchFamily="18" charset="0"/>
                                          </a:rPr>
                                        </m:ctrlPr>
                                      </m:dPr>
                                      <m:e>
                                        <m:r>
                                          <a:rPr lang="en-US" sz="1800" i="1">
                                            <a:solidFill>
                                              <a:prstClr val="black"/>
                                            </a:solidFill>
                                            <a:latin typeface="Cambria Math" panose="02040503050406030204" pitchFamily="18" charset="0"/>
                                            <a:cs typeface="Times New Roman" panose="02020603050405020304" pitchFamily="18" charset="0"/>
                                          </a:rPr>
                                          <m:t>𝑛</m:t>
                                        </m:r>
                                        <m:r>
                                          <a:rPr lang="en-US" sz="1800" i="1">
                                            <a:solidFill>
                                              <a:prstClr val="black"/>
                                            </a:solidFill>
                                            <a:latin typeface="Cambria Math" panose="02040503050406030204" pitchFamily="18" charset="0"/>
                                            <a:cs typeface="Times New Roman" panose="02020603050405020304" pitchFamily="18" charset="0"/>
                                          </a:rPr>
                                          <m:t>−</m:t>
                                        </m:r>
                                        <m:r>
                                          <a:rPr lang="en-US" sz="1800" i="1">
                                            <a:solidFill>
                                              <a:prstClr val="black"/>
                                            </a:solidFill>
                                            <a:latin typeface="Cambria Math" panose="02040503050406030204" pitchFamily="18" charset="0"/>
                                            <a:cs typeface="Times New Roman" panose="02020603050405020304" pitchFamily="18" charset="0"/>
                                          </a:rPr>
                                          <m:t>2</m:t>
                                        </m:r>
                                      </m:e>
                                    </m:d>
                                    <m:r>
                                      <a:rPr lang="en-US" sz="1800" i="1">
                                        <a:solidFill>
                                          <a:prstClr val="black"/>
                                        </a:solidFill>
                                        <a:latin typeface="Cambria Math" panose="02040503050406030204" pitchFamily="18" charset="0"/>
                                        <a:cs typeface="Times New Roman" panose="02020603050405020304" pitchFamily="18" charset="0"/>
                                      </a:rPr>
                                      <m:t>−−−</m:t>
                                    </m:r>
                                  </m:num>
                                  <m:den>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𝑛</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𝑛</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2</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𝑛</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4</m:t>
                                    </m:r>
                                    <m:r>
                                      <a:rPr lang="en-US" sz="1800" i="1">
                                        <a:latin typeface="Cambria Math" panose="02040503050406030204" pitchFamily="18" charset="0"/>
                                        <a:ea typeface="Cambria Math" panose="02040503050406030204" pitchFamily="18" charset="0"/>
                                        <a:cs typeface="Times New Roman" panose="02020603050405020304" pitchFamily="18" charset="0"/>
                                      </a:rPr>
                                      <m:t>)</m:t>
                                    </m:r>
                                  </m:den>
                                </m:f>
                              </m:e>
                            </m:nary>
                            <m:r>
                              <a:rPr lang="en-US" sz="1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800" i="1">
                                <a:solidFill>
                                  <a:prstClr val="black"/>
                                </a:solidFill>
                                <a:latin typeface="Cambria Math" panose="02040503050406030204" pitchFamily="18" charset="0"/>
                                <a:cs typeface="Times New Roman" panose="02020603050405020304" pitchFamily="18" charset="0"/>
                              </a:rPr>
                              <m:t>x</m:t>
                            </m:r>
                            <m:r>
                              <a:rPr lang="en-US" sz="1800" i="1">
                                <a:solidFill>
                                  <a:prstClr val="black"/>
                                </a:solidFill>
                                <a:latin typeface="Cambria Math" panose="02040503050406030204" pitchFamily="18" charset="0"/>
                                <a:cs typeface="Times New Roman" panose="02020603050405020304" pitchFamily="18" charset="0"/>
                              </a:rPr>
                              <m:t> </m:t>
                            </m:r>
                            <m:f>
                              <m:fPr>
                                <m:ctrlPr>
                                  <a:rPr lang="en-US" sz="1800" i="1">
                                    <a:solidFill>
                                      <a:prstClr val="black"/>
                                    </a:solidFill>
                                    <a:latin typeface="Cambria Math" panose="02040503050406030204" pitchFamily="18" charset="0"/>
                                    <a:cs typeface="Times New Roman" panose="02020603050405020304" pitchFamily="18" charset="0"/>
                                  </a:rPr>
                                </m:ctrlPr>
                              </m:fPr>
                              <m:num>
                                <m:r>
                                  <a:rPr lang="en-US" sz="18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1800" i="1">
                                    <a:solidFill>
                                      <a:prstClr val="black"/>
                                    </a:solidFill>
                                    <a:latin typeface="Cambria Math" panose="02040503050406030204" pitchFamily="18" charset="0"/>
                                    <a:cs typeface="Times New Roman" panose="02020603050405020304" pitchFamily="18" charset="0"/>
                                  </a:rPr>
                                  <m:t>2</m:t>
                                </m:r>
                              </m:den>
                            </m:f>
                          </m:e>
                          <m:e>
                            <m:r>
                              <a:rPr lang="en-US" sz="1800" i="1">
                                <a:solidFill>
                                  <a:prstClr val="black"/>
                                </a:solidFill>
                                <a:latin typeface="Cambria Math" panose="02040503050406030204" pitchFamily="18" charset="0"/>
                                <a:cs typeface="Times New Roman" panose="02020603050405020304" pitchFamily="18" charset="0"/>
                              </a:rPr>
                              <m:t>𝑖𝑓</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𝑚</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𝑎𝑛𝑑</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𝑛</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𝑖𝑠</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𝑒𝑣𝑒𝑛</m:t>
                            </m:r>
                          </m:e>
                          <m:e>
                            <m:nary>
                              <m:naryPr>
                                <m:limLoc m:val="undOvr"/>
                                <m:ctrlPr>
                                  <a:rPr lang="en-US" sz="1800" i="1">
                                    <a:solidFill>
                                      <a:prstClr val="black"/>
                                    </a:solidFill>
                                    <a:latin typeface="Cambria Math" panose="02040503050406030204" pitchFamily="18" charset="0"/>
                                    <a:cs typeface="Times New Roman" panose="02020603050405020304" pitchFamily="18" charset="0"/>
                                  </a:rPr>
                                </m:ctrlPr>
                              </m:naryPr>
                              <m:sub>
                                <m:r>
                                  <a:rPr lang="en-US" sz="1800" i="1">
                                    <a:solidFill>
                                      <a:prstClr val="black"/>
                                    </a:solidFill>
                                    <a:latin typeface="Cambria Math" panose="02040503050406030204" pitchFamily="18" charset="0"/>
                                    <a:cs typeface="Times New Roman" panose="02020603050405020304" pitchFamily="18" charset="0"/>
                                  </a:rPr>
                                  <m:t>0</m:t>
                                </m:r>
                              </m:sub>
                              <m:sup>
                                <m:f>
                                  <m:fPr>
                                    <m:ctrlPr>
                                      <a:rPr lang="en-IN" sz="1800" i="1">
                                        <a:latin typeface="Cambria Math" panose="02040503050406030204" pitchFamily="18" charset="0"/>
                                        <a:cs typeface="Times New Roman" panose="02020603050405020304" pitchFamily="18" charset="0"/>
                                      </a:rPr>
                                    </m:ctrlPr>
                                  </m:fPr>
                                  <m:num>
                                    <m:r>
                                      <a:rPr lang="en-IN" sz="18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1800" i="1">
                                        <a:latin typeface="Cambria Math" panose="02040503050406030204" pitchFamily="18" charset="0"/>
                                        <a:cs typeface="Times New Roman" panose="02020603050405020304" pitchFamily="18" charset="0"/>
                                      </a:rPr>
                                      <m:t>2</m:t>
                                    </m:r>
                                  </m:den>
                                </m:f>
                              </m:sup>
                              <m:e>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𝑠𝑖𝑛</m:t>
                                    </m:r>
                                  </m:e>
                                  <m:sup>
                                    <m:r>
                                      <a:rPr lang="en-US" sz="1800" i="1">
                                        <a:latin typeface="Cambria Math" panose="02040503050406030204" pitchFamily="18" charset="0"/>
                                        <a:cs typeface="Times New Roman" panose="02020603050405020304" pitchFamily="18" charset="0"/>
                                      </a:rPr>
                                      <m:t>𝑚</m:t>
                                    </m:r>
                                  </m:sup>
                                </m:sSup>
                                <m:r>
                                  <a:rPr lang="en-US" sz="18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1800" i="1">
                                        <a:latin typeface="Cambria Math" panose="02040503050406030204" pitchFamily="18" charset="0"/>
                                        <a:cs typeface="Times New Roman" panose="02020603050405020304" pitchFamily="18" charset="0"/>
                                      </a:rPr>
                                    </m:ctrlPr>
                                  </m:sSupPr>
                                  <m:e>
                                    <m:r>
                                      <a:rPr lang="en-US" sz="1800" i="1">
                                        <a:latin typeface="Cambria Math" panose="02040503050406030204" pitchFamily="18" charset="0"/>
                                        <a:cs typeface="Times New Roman" panose="02020603050405020304" pitchFamily="18" charset="0"/>
                                      </a:rPr>
                                      <m:t>𝑐𝑜𝑠</m:t>
                                    </m:r>
                                  </m:e>
                                  <m:sup>
                                    <m:r>
                                      <a:rPr lang="en-US" sz="1800" i="1">
                                        <a:latin typeface="Cambria Math" panose="02040503050406030204" pitchFamily="18" charset="0"/>
                                        <a:cs typeface="Times New Roman" panose="02020603050405020304" pitchFamily="18" charset="0"/>
                                      </a:rPr>
                                      <m:t>𝑛</m:t>
                                    </m:r>
                                  </m:sup>
                                </m:sSup>
                                <m:r>
                                  <a:rPr lang="en-US" sz="1800" i="1">
                                    <a:latin typeface="Cambria Math" panose="02040503050406030204" pitchFamily="18" charset="0"/>
                                    <a:ea typeface="Cambria Math" panose="02040503050406030204" pitchFamily="18" charset="0"/>
                                    <a:cs typeface="Times New Roman" panose="02020603050405020304" pitchFamily="18" charset="0"/>
                                  </a:rPr>
                                  <m:t>𝜃</m:t>
                                </m:r>
                                <m:r>
                                  <a:rPr lang="en-US" sz="1800" i="1">
                                    <a:solidFill>
                                      <a:prstClr val="black"/>
                                    </a:solidFill>
                                    <a:latin typeface="Cambria Math" panose="02040503050406030204" pitchFamily="18" charset="0"/>
                                    <a:cs typeface="Times New Roman" panose="02020603050405020304" pitchFamily="18" charset="0"/>
                                  </a:rPr>
                                  <m:t>𝑑</m:t>
                                </m:r>
                                <m:r>
                                  <a:rPr lang="en-US" sz="1800" i="1">
                                    <a:latin typeface="Cambria Math" panose="02040503050406030204" pitchFamily="18" charset="0"/>
                                    <a:ea typeface="Cambria Math" panose="02040503050406030204" pitchFamily="18" charset="0"/>
                                    <a:cs typeface="Times New Roman" panose="02020603050405020304" pitchFamily="18" charset="0"/>
                                  </a:rPr>
                                  <m:t>𝜃</m:t>
                                </m:r>
                                <m:r>
                                  <a:rPr lang="en-US" sz="18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1800" i="1">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sz="1800" i="1">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1800" i="1">
                                            <a:latin typeface="Cambria Math" panose="02040503050406030204" pitchFamily="18" charset="0"/>
                                            <a:ea typeface="Cambria Math" panose="02040503050406030204" pitchFamily="18" charset="0"/>
                                            <a:cs typeface="Times New Roman" panose="02020603050405020304" pitchFamily="18" charset="0"/>
                                          </a:rPr>
                                        </m:ctrlPr>
                                      </m:dPr>
                                      <m:e>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2</m:t>
                                        </m:r>
                                      </m:e>
                                    </m:d>
                                    <m:r>
                                      <a:rPr lang="en-US" sz="1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800" i="1">
                                        <a:solidFill>
                                          <a:prstClr val="black"/>
                                        </a:solidFill>
                                        <a:latin typeface="Cambria Math" panose="02040503050406030204" pitchFamily="18" charset="0"/>
                                        <a:cs typeface="Times New Roman" panose="02020603050405020304" pitchFamily="18" charset="0"/>
                                      </a:rPr>
                                      <m:t>x</m:t>
                                    </m:r>
                                    <m:d>
                                      <m:dPr>
                                        <m:ctrlPr>
                                          <a:rPr lang="en-US" sz="1800" i="1">
                                            <a:solidFill>
                                              <a:prstClr val="black"/>
                                            </a:solidFill>
                                            <a:latin typeface="Cambria Math" panose="02040503050406030204" pitchFamily="18" charset="0"/>
                                            <a:cs typeface="Times New Roman" panose="02020603050405020304" pitchFamily="18" charset="0"/>
                                          </a:rPr>
                                        </m:ctrlPr>
                                      </m:dPr>
                                      <m:e>
                                        <m:r>
                                          <a:rPr lang="en-US" sz="1800" i="1">
                                            <a:solidFill>
                                              <a:prstClr val="black"/>
                                            </a:solidFill>
                                            <a:latin typeface="Cambria Math" panose="02040503050406030204" pitchFamily="18" charset="0"/>
                                            <a:cs typeface="Times New Roman" panose="02020603050405020304" pitchFamily="18" charset="0"/>
                                          </a:rPr>
                                          <m:t>𝑛</m:t>
                                        </m:r>
                                        <m:r>
                                          <a:rPr lang="en-US" sz="1800" i="1">
                                            <a:solidFill>
                                              <a:prstClr val="black"/>
                                            </a:solidFill>
                                            <a:latin typeface="Cambria Math" panose="02040503050406030204" pitchFamily="18" charset="0"/>
                                            <a:cs typeface="Times New Roman" panose="02020603050405020304" pitchFamily="18" charset="0"/>
                                          </a:rPr>
                                          <m:t>−</m:t>
                                        </m:r>
                                        <m:r>
                                          <a:rPr lang="en-US" sz="1800" i="1">
                                            <a:solidFill>
                                              <a:prstClr val="black"/>
                                            </a:solidFill>
                                            <a:latin typeface="Cambria Math" panose="02040503050406030204" pitchFamily="18" charset="0"/>
                                            <a:cs typeface="Times New Roman" panose="02020603050405020304" pitchFamily="18" charset="0"/>
                                          </a:rPr>
                                          <m:t>1</m:t>
                                        </m:r>
                                      </m:e>
                                    </m:d>
                                    <m:d>
                                      <m:dPr>
                                        <m:ctrlPr>
                                          <a:rPr lang="en-US" sz="1800" i="1">
                                            <a:solidFill>
                                              <a:prstClr val="black"/>
                                            </a:solidFill>
                                            <a:latin typeface="Cambria Math" panose="02040503050406030204" pitchFamily="18" charset="0"/>
                                            <a:cs typeface="Times New Roman" panose="02020603050405020304" pitchFamily="18" charset="0"/>
                                          </a:rPr>
                                        </m:ctrlPr>
                                      </m:dPr>
                                      <m:e>
                                        <m:r>
                                          <a:rPr lang="en-US" sz="1800" i="1">
                                            <a:solidFill>
                                              <a:prstClr val="black"/>
                                            </a:solidFill>
                                            <a:latin typeface="Cambria Math" panose="02040503050406030204" pitchFamily="18" charset="0"/>
                                            <a:cs typeface="Times New Roman" panose="02020603050405020304" pitchFamily="18" charset="0"/>
                                          </a:rPr>
                                          <m:t>𝑛</m:t>
                                        </m:r>
                                        <m:r>
                                          <a:rPr lang="en-US" sz="1800" i="1">
                                            <a:solidFill>
                                              <a:prstClr val="black"/>
                                            </a:solidFill>
                                            <a:latin typeface="Cambria Math" panose="02040503050406030204" pitchFamily="18" charset="0"/>
                                            <a:cs typeface="Times New Roman" panose="02020603050405020304" pitchFamily="18" charset="0"/>
                                          </a:rPr>
                                          <m:t>−</m:t>
                                        </m:r>
                                        <m:r>
                                          <a:rPr lang="en-US" sz="1800" i="1">
                                            <a:solidFill>
                                              <a:prstClr val="black"/>
                                            </a:solidFill>
                                            <a:latin typeface="Cambria Math" panose="02040503050406030204" pitchFamily="18" charset="0"/>
                                            <a:cs typeface="Times New Roman" panose="02020603050405020304" pitchFamily="18" charset="0"/>
                                          </a:rPr>
                                          <m:t>2</m:t>
                                        </m:r>
                                      </m:e>
                                    </m:d>
                                    <m:r>
                                      <a:rPr lang="en-US" sz="1800" i="1">
                                        <a:solidFill>
                                          <a:prstClr val="black"/>
                                        </a:solidFill>
                                        <a:latin typeface="Cambria Math" panose="02040503050406030204" pitchFamily="18" charset="0"/>
                                        <a:cs typeface="Times New Roman" panose="02020603050405020304" pitchFamily="18" charset="0"/>
                                      </a:rPr>
                                      <m:t>−−−</m:t>
                                    </m:r>
                                  </m:num>
                                  <m:den>
                                    <m:r>
                                      <a:rPr lang="en-US" sz="1800" i="1">
                                        <a:solidFill>
                                          <a:prstClr val="black"/>
                                        </a:solidFill>
                                        <a:latin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𝑛</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𝑛</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2</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𝑚</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𝑛</m:t>
                                    </m:r>
                                    <m:r>
                                      <a:rPr lang="en-US" sz="1800" i="1">
                                        <a:latin typeface="Cambria Math" panose="02040503050406030204" pitchFamily="18" charset="0"/>
                                        <a:ea typeface="Cambria Math" panose="02040503050406030204" pitchFamily="18" charset="0"/>
                                        <a:cs typeface="Times New Roman" panose="02020603050405020304" pitchFamily="18" charset="0"/>
                                      </a:rPr>
                                      <m:t>−</m:t>
                                    </m:r>
                                    <m:r>
                                      <a:rPr lang="en-US" sz="1800" i="1">
                                        <a:latin typeface="Cambria Math" panose="02040503050406030204" pitchFamily="18" charset="0"/>
                                        <a:ea typeface="Cambria Math" panose="02040503050406030204" pitchFamily="18" charset="0"/>
                                        <a:cs typeface="Times New Roman" panose="02020603050405020304" pitchFamily="18" charset="0"/>
                                      </a:rPr>
                                      <m:t>4</m:t>
                                    </m:r>
                                    <m:r>
                                      <a:rPr lang="en-US" sz="1800" i="1">
                                        <a:latin typeface="Cambria Math" panose="02040503050406030204" pitchFamily="18" charset="0"/>
                                        <a:ea typeface="Cambria Math" panose="02040503050406030204" pitchFamily="18" charset="0"/>
                                        <a:cs typeface="Times New Roman" panose="02020603050405020304" pitchFamily="18" charset="0"/>
                                      </a:rPr>
                                      <m:t>)</m:t>
                                    </m:r>
                                  </m:den>
                                </m:f>
                              </m:e>
                            </m:nary>
                            <m:r>
                              <a:rPr lang="en-US" sz="18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800" i="1">
                                <a:solidFill>
                                  <a:prstClr val="black"/>
                                </a:solidFill>
                                <a:latin typeface="Cambria Math" panose="02040503050406030204" pitchFamily="18" charset="0"/>
                                <a:cs typeface="Times New Roman" panose="02020603050405020304" pitchFamily="18" charset="0"/>
                              </a:rPr>
                              <m:t>x</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1</m:t>
                            </m:r>
                          </m:e>
                          <m:e>
                            <m:r>
                              <a:rPr lang="en-US" sz="1800" i="1">
                                <a:solidFill>
                                  <a:prstClr val="black"/>
                                </a:solidFill>
                                <a:latin typeface="Cambria Math" panose="02040503050406030204" pitchFamily="18" charset="0"/>
                                <a:cs typeface="Times New Roman" panose="02020603050405020304" pitchFamily="18" charset="0"/>
                              </a:rPr>
                              <m:t>𝑖𝑓</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𝑚</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𝑎𝑛𝑑</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𝑛</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𝑖𝑠</m:t>
                            </m:r>
                            <m:r>
                              <a:rPr lang="en-US" sz="1800" i="1">
                                <a:solidFill>
                                  <a:prstClr val="black"/>
                                </a:solidFill>
                                <a:latin typeface="Cambria Math" panose="02040503050406030204" pitchFamily="18" charset="0"/>
                                <a:cs typeface="Times New Roman" panose="02020603050405020304" pitchFamily="18" charset="0"/>
                              </a:rPr>
                              <m:t> </m:t>
                            </m:r>
                            <m:r>
                              <a:rPr lang="en-US" sz="1800" i="1">
                                <a:solidFill>
                                  <a:prstClr val="black"/>
                                </a:solidFill>
                                <a:latin typeface="Cambria Math" panose="02040503050406030204" pitchFamily="18" charset="0"/>
                                <a:cs typeface="Times New Roman" panose="02020603050405020304" pitchFamily="18" charset="0"/>
                              </a:rPr>
                              <m:t>𝑜𝑑𝑑</m:t>
                            </m:r>
                          </m:e>
                        </m:eqArr>
                      </m:e>
                    </m:d>
                  </m:oMath>
                </a14:m>
                <a:endParaRPr lang="en-IN" sz="1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35709"/>
                <a:ext cx="10515600" cy="5641254"/>
              </a:xfrm>
              <a:blipFill>
                <a:blip r:embed="rId2"/>
                <a:stretch>
                  <a:fillRect l="-638"/>
                </a:stretch>
              </a:blipFill>
            </p:spPr>
            <p:txBody>
              <a:bodyPr/>
              <a:lstStyle/>
              <a:p>
                <a:r>
                  <a:rPr lang="en-IN">
                    <a:noFill/>
                  </a:rPr>
                  <a:t> </a:t>
                </a:r>
              </a:p>
            </p:txBody>
          </p:sp>
        </mc:Fallback>
      </mc:AlternateContent>
    </p:spTree>
    <p:extLst>
      <p:ext uri="{BB962C8B-B14F-4D97-AF65-F5344CB8AC3E}">
        <p14:creationId xmlns:p14="http://schemas.microsoft.com/office/powerpoint/2010/main" val="385467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53472" y="434109"/>
                <a:ext cx="10753436" cy="5772728"/>
              </a:xfrm>
            </p:spPr>
            <p:txBody>
              <a:bodyPr>
                <a:normAutofit/>
              </a:bodyPr>
              <a:lstStyle/>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Evaluation </a:t>
                </a:r>
                <a:r>
                  <a:rPr lang="en-US" sz="2400" dirty="0">
                    <a:solidFill>
                      <a:srgbClr val="FF0000"/>
                    </a:solidFill>
                    <a:latin typeface="Times New Roman" panose="02020603050405020304" pitchFamily="18" charset="0"/>
                    <a:cs typeface="Times New Roman" panose="02020603050405020304" pitchFamily="18" charset="0"/>
                  </a:rPr>
                  <a:t>of Double Integrals in the </a:t>
                </a:r>
                <a:r>
                  <a:rPr lang="en-US" sz="2400" dirty="0" smtClean="0">
                    <a:solidFill>
                      <a:srgbClr val="FF0000"/>
                    </a:solidFill>
                    <a:latin typeface="Times New Roman" panose="02020603050405020304" pitchFamily="18" charset="0"/>
                    <a:cs typeface="Times New Roman" panose="02020603050405020304" pitchFamily="18" charset="0"/>
                  </a:rPr>
                  <a:t>region by using polar coordinates problems</a:t>
                </a:r>
                <a:endParaRPr lang="en-US" sz="2400" dirty="0" smtClean="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6</a:t>
                </a:r>
                <a:r>
                  <a:rPr lang="en-US" sz="2000" dirty="0" smtClean="0">
                    <a:solidFill>
                      <a:srgbClr val="00B0F0"/>
                    </a:solidFill>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Evaluate     </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𝑟</m:t>
                        </m:r>
                      </m:e>
                      <m:sup>
                        <m:r>
                          <a:rPr lang="en-US" sz="2000" i="1">
                            <a:solidFill>
                              <a:srgbClr val="00B0F0"/>
                            </a:solidFill>
                            <a:latin typeface="Cambria Math" panose="02040503050406030204" pitchFamily="18" charset="0"/>
                            <a:cs typeface="Times New Roman" panose="02020603050405020304" pitchFamily="18" charset="0"/>
                          </a:rPr>
                          <m:t>2</m:t>
                        </m:r>
                      </m:sup>
                    </m:sSup>
                    <m:func>
                      <m:funcPr>
                        <m:ctrlPr>
                          <a:rPr lang="en-US" sz="2000" i="1">
                            <a:solidFill>
                              <a:srgbClr val="00B0F0"/>
                            </a:solidFill>
                            <a:latin typeface="Cambria Math" panose="02040503050406030204" pitchFamily="18" charset="0"/>
                            <a:cs typeface="Times New Roman" panose="02020603050405020304" pitchFamily="18" charset="0"/>
                          </a:rPr>
                        </m:ctrlPr>
                      </m:funcPr>
                      <m:fName>
                        <m:r>
                          <m:rPr>
                            <m:sty m:val="p"/>
                          </m:rPr>
                          <a:rPr lang="en-US" sz="2000">
                            <a:solidFill>
                              <a:srgbClr val="00B0F0"/>
                            </a:solidFill>
                            <a:latin typeface="Cambria Math" panose="02040503050406030204" pitchFamily="18" charset="0"/>
                            <a:cs typeface="Times New Roman" panose="02020603050405020304" pitchFamily="18" charset="0"/>
                          </a:rPr>
                          <m:t>sin</m:t>
                        </m:r>
                      </m:fName>
                      <m:e>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e>
                    </m:func>
                    <m:r>
                      <a:rPr lang="en-US" sz="2000" i="1">
                        <a:solidFill>
                          <a:srgbClr val="00B0F0"/>
                        </a:solidFill>
                        <a:latin typeface="Cambria Math" panose="02040503050406030204" pitchFamily="18" charset="0"/>
                        <a:cs typeface="Times New Roman" panose="02020603050405020304" pitchFamily="18" charset="0"/>
                      </a:rPr>
                      <m:t>𝑑</m:t>
                    </m:r>
                    <m:r>
                      <a:rPr lang="en-US" sz="2000" b="0" i="1" smtClean="0">
                        <a:solidFill>
                          <a:srgbClr val="00B0F0"/>
                        </a:solidFill>
                        <a:latin typeface="Cambria Math" panose="02040503050406030204" pitchFamily="18" charset="0"/>
                        <a:cs typeface="Times New Roman" panose="02020603050405020304" pitchFamily="18" charset="0"/>
                      </a:rPr>
                      <m:t>𝑟</m:t>
                    </m:r>
                    <m:r>
                      <a:rPr lang="en-US" sz="2000" i="1">
                        <a:solidFill>
                          <a:srgbClr val="00B0F0"/>
                        </a:solidFill>
                        <a:latin typeface="Cambria Math" panose="02040503050406030204" pitchFamily="18" charset="0"/>
                        <a:cs typeface="Times New Roman" panose="02020603050405020304" pitchFamily="18" charset="0"/>
                      </a:rPr>
                      <m:t>𝑑</m:t>
                    </m:r>
                    <m:r>
                      <a:rPr lang="en-US" sz="200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solidFill>
                      <a:srgbClr val="00B0F0"/>
                    </a:solidFill>
                    <a:latin typeface="Times New Roman" panose="02020603050405020304" pitchFamily="18" charset="0"/>
                    <a:cs typeface="Times New Roman" panose="02020603050405020304" pitchFamily="18" charset="0"/>
                  </a:rPr>
                  <a:t>,</a:t>
                </a:r>
                <a:r>
                  <a:rPr lang="en-IN" sz="2000" dirty="0">
                    <a:solidFill>
                      <a:srgbClr val="00B0F0"/>
                    </a:solidFill>
                    <a:latin typeface="Times New Roman" panose="02020603050405020304" pitchFamily="18" charset="0"/>
                    <a:cs typeface="Times New Roman" panose="02020603050405020304" pitchFamily="18" charset="0"/>
                  </a:rPr>
                  <a:t>where R is the </a:t>
                </a:r>
                <a:r>
                  <a:rPr lang="en-IN" sz="2000" dirty="0" smtClean="0">
                    <a:solidFill>
                      <a:srgbClr val="00B0F0"/>
                    </a:solidFill>
                    <a:latin typeface="Times New Roman" panose="02020603050405020304" pitchFamily="18" charset="0"/>
                    <a:cs typeface="Times New Roman" panose="02020603050405020304" pitchFamily="18" charset="0"/>
                  </a:rPr>
                  <a:t>semi-circle </a:t>
                </a:r>
                <a14:m>
                  <m:oMath xmlns:m="http://schemas.openxmlformats.org/officeDocument/2006/math">
                    <m:func>
                      <m:funcPr>
                        <m:ctrlPr>
                          <a:rPr lang="en-US" sz="2000" i="1">
                            <a:solidFill>
                              <a:srgbClr val="00B0F0"/>
                            </a:solidFill>
                            <a:latin typeface="Cambria Math" panose="02040503050406030204" pitchFamily="18" charset="0"/>
                            <a:cs typeface="Times New Roman" panose="02020603050405020304" pitchFamily="18" charset="0"/>
                          </a:rPr>
                        </m:ctrlPr>
                      </m:funcPr>
                      <m:fName>
                        <m:r>
                          <a:rPr lang="en-US" sz="2000" i="1">
                            <a:solidFill>
                              <a:srgbClr val="00B0F0"/>
                            </a:solidFill>
                            <a:latin typeface="Cambria Math" panose="02040503050406030204" pitchFamily="18" charset="0"/>
                            <a:cs typeface="Times New Roman" panose="02020603050405020304" pitchFamily="18" charset="0"/>
                          </a:rPr>
                          <m:t>𝑟</m:t>
                        </m:r>
                        <m:r>
                          <a:rPr lang="en-US" sz="2000" b="0" i="1" smtClean="0">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2</m:t>
                        </m:r>
                        <m:r>
                          <a:rPr lang="en-US" sz="2000" b="0" i="1" smtClean="0">
                            <a:solidFill>
                              <a:srgbClr val="00B0F0"/>
                            </a:solidFill>
                            <a:latin typeface="Cambria Math" panose="02040503050406030204" pitchFamily="18" charset="0"/>
                            <a:cs typeface="Times New Roman" panose="02020603050405020304" pitchFamily="18" charset="0"/>
                          </a:rPr>
                          <m:t>𝑎𝑐𝑜𝑠</m:t>
                        </m:r>
                      </m:fName>
                      <m:e>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IN" sz="2000" i="1" dirty="0" smtClean="0">
                    <a:latin typeface="Times New Roman" panose="02020603050405020304" pitchFamily="18" charset="0"/>
                    <a:cs typeface="Times New Roman" panose="02020603050405020304" pitchFamily="18" charset="0"/>
                  </a:rPr>
                  <a:t> </a:t>
                </a:r>
                <a:r>
                  <a:rPr lang="en-IN" sz="2000" dirty="0" smtClean="0">
                    <a:solidFill>
                      <a:srgbClr val="00B0F0"/>
                    </a:solidFill>
                    <a:latin typeface="Times New Roman" panose="02020603050405020304" pitchFamily="18" charset="0"/>
                    <a:cs typeface="Times New Roman" panose="02020603050405020304" pitchFamily="18" charset="0"/>
                  </a:rPr>
                  <a:t>above the initial line.</a:t>
                </a: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latin typeface="Times New Roman" panose="02020603050405020304" pitchFamily="18" charset="0"/>
                    <a:cs typeface="Times New Roman" panose="02020603050405020304" pitchFamily="18" charset="0"/>
                  </a:rPr>
                  <a:t>Given integral                                      </a:t>
                </a:r>
                <a:r>
                  <a:rPr lang="en-IN" sz="2000" dirty="0" smtClean="0">
                    <a:solidFill>
                      <a:schemeClr val="tx1"/>
                    </a:solidFill>
                    <a:latin typeface="Times New Roman" panose="02020603050405020304" pitchFamily="18" charset="0"/>
                    <a:cs typeface="Times New Roman" panose="02020603050405020304" pitchFamily="18" charset="0"/>
                  </a:rPr>
                  <a:t>where </a:t>
                </a:r>
                <a:r>
                  <a:rPr lang="en-IN" sz="2000" dirty="0">
                    <a:solidFill>
                      <a:schemeClr val="tx1"/>
                    </a:solidFill>
                    <a:latin typeface="Times New Roman" panose="02020603050405020304" pitchFamily="18" charset="0"/>
                    <a:cs typeface="Times New Roman" panose="02020603050405020304" pitchFamily="18" charset="0"/>
                  </a:rPr>
                  <a:t>R is the </a:t>
                </a:r>
                <a:r>
                  <a:rPr lang="en-IN" sz="2000" dirty="0" smtClean="0">
                    <a:solidFill>
                      <a:schemeClr val="tx1"/>
                    </a:solidFill>
                    <a:latin typeface="Times New Roman" panose="02020603050405020304" pitchFamily="18" charset="0"/>
                    <a:cs typeface="Times New Roman" panose="02020603050405020304" pitchFamily="18" charset="0"/>
                  </a:rPr>
                  <a:t>region bounded by </a:t>
                </a:r>
              </a:p>
              <a:p>
                <a:pPr marL="0" indent="0">
                  <a:buNone/>
                </a:pPr>
                <a:r>
                  <a:rPr lang="en-IN" sz="2000" dirty="0">
                    <a:latin typeface="Times New Roman" panose="02020603050405020304" pitchFamily="18" charset="0"/>
                    <a:cs typeface="Times New Roman" panose="02020603050405020304" pitchFamily="18" charset="0"/>
                  </a:rPr>
                  <a:t>t</a:t>
                </a:r>
                <a:r>
                  <a:rPr lang="en-IN" sz="2000" dirty="0" smtClean="0">
                    <a:solidFill>
                      <a:schemeClr val="tx1"/>
                    </a:solidFill>
                    <a:latin typeface="Times New Roman" panose="02020603050405020304" pitchFamily="18" charset="0"/>
                    <a:cs typeface="Times New Roman" panose="02020603050405020304" pitchFamily="18" charset="0"/>
                  </a:rPr>
                  <a:t>he semi-circle </a:t>
                </a:r>
                <a14:m>
                  <m:oMath xmlns:m="http://schemas.openxmlformats.org/officeDocument/2006/math">
                    <m:func>
                      <m:funcPr>
                        <m:ctrlPr>
                          <a:rPr lang="en-US" sz="2000" i="1">
                            <a:solidFill>
                              <a:schemeClr val="tx1"/>
                            </a:solidFill>
                            <a:latin typeface="Cambria Math" panose="02040503050406030204" pitchFamily="18" charset="0"/>
                            <a:cs typeface="Times New Roman" panose="02020603050405020304" pitchFamily="18" charset="0"/>
                          </a:rPr>
                        </m:ctrlPr>
                      </m:funcPr>
                      <m:fName>
                        <m:r>
                          <a:rPr lang="en-US" sz="2000" i="1">
                            <a:solidFill>
                              <a:schemeClr val="tx1"/>
                            </a:solidFill>
                            <a:latin typeface="Cambria Math" panose="02040503050406030204" pitchFamily="18" charset="0"/>
                            <a:cs typeface="Times New Roman" panose="02020603050405020304" pitchFamily="18" charset="0"/>
                          </a:rPr>
                          <m:t>𝑟</m:t>
                        </m:r>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2</m:t>
                        </m:r>
                        <m:r>
                          <a:rPr lang="en-US" sz="2000" i="1">
                            <a:solidFill>
                              <a:schemeClr val="tx1"/>
                            </a:solidFill>
                            <a:latin typeface="Cambria Math" panose="02040503050406030204" pitchFamily="18" charset="0"/>
                            <a:cs typeface="Times New Roman" panose="02020603050405020304" pitchFamily="18" charset="0"/>
                          </a:rPr>
                          <m:t>𝑎𝑐𝑜𝑠</m:t>
                        </m:r>
                      </m:fName>
                      <m:e>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IN" sz="2000" i="1" dirty="0">
                    <a:solidFill>
                      <a:schemeClr val="tx1"/>
                    </a:solidFill>
                    <a:latin typeface="Times New Roman" panose="02020603050405020304" pitchFamily="18" charset="0"/>
                    <a:cs typeface="Times New Roman" panose="02020603050405020304" pitchFamily="18" charset="0"/>
                  </a:rPr>
                  <a:t> </a:t>
                </a:r>
                <a:r>
                  <a:rPr lang="en-IN" sz="2000" dirty="0">
                    <a:solidFill>
                      <a:schemeClr val="tx1"/>
                    </a:solidFill>
                    <a:latin typeface="Times New Roman" panose="02020603050405020304" pitchFamily="18" charset="0"/>
                    <a:cs typeface="Times New Roman" panose="02020603050405020304" pitchFamily="18" charset="0"/>
                  </a:rPr>
                  <a:t>above the initial </a:t>
                </a:r>
                <a:r>
                  <a:rPr lang="en-IN" sz="2000" dirty="0" smtClean="0">
                    <a:solidFill>
                      <a:schemeClr val="tx1"/>
                    </a:solidFill>
                    <a:latin typeface="Times New Roman" panose="02020603050405020304" pitchFamily="18" charset="0"/>
                    <a:cs typeface="Times New Roman" panose="02020603050405020304" pitchFamily="18" charset="0"/>
                  </a:rPr>
                  <a:t>line as shown in figure.</a:t>
                </a:r>
              </a:p>
              <a:p>
                <a:pPr marL="0" indent="0">
                  <a:buNone/>
                </a:pPr>
                <a:r>
                  <a:rPr lang="en-US" sz="2000" dirty="0" smtClean="0">
                    <a:latin typeface="Times New Roman" panose="02020603050405020304" pitchFamily="18" charset="0"/>
                    <a:cs typeface="Times New Roman" panose="02020603050405020304" pitchFamily="18" charset="0"/>
                  </a:rPr>
                  <a:t>Where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smtClean="0">
                    <a:solidFill>
                      <a:schemeClr val="tx1"/>
                    </a:solidFill>
                    <a:latin typeface="Times New Roman" panose="02020603050405020304" pitchFamily="18" charset="0"/>
                    <a:cs typeface="Times New Roman" panose="02020603050405020304" pitchFamily="18" charset="0"/>
                  </a:rPr>
                  <a:t>: 0 to </a:t>
                </a:r>
                <a14:m>
                  <m:oMath xmlns:m="http://schemas.openxmlformats.org/officeDocument/2006/math">
                    <m:f>
                      <m:fPr>
                        <m:ctrlPr>
                          <a:rPr lang="en-US" sz="2000" i="1" smtClean="0">
                            <a:solidFill>
                              <a:schemeClr val="tx1"/>
                            </a:solidFill>
                            <a:latin typeface="Cambria Math" panose="02040503050406030204" pitchFamily="18" charset="0"/>
                            <a:cs typeface="Times New Roman" panose="02020603050405020304" pitchFamily="18" charset="0"/>
                          </a:rPr>
                        </m:ctrlPr>
                      </m:fPr>
                      <m:num>
                        <m:r>
                          <a:rPr lang="en-US"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solidFill>
                              <a:schemeClr val="tx1"/>
                            </a:solidFill>
                            <a:latin typeface="Cambria Math" panose="02040503050406030204" pitchFamily="18" charset="0"/>
                            <a:cs typeface="Times New Roman" panose="02020603050405020304" pitchFamily="18" charset="0"/>
                          </a:rPr>
                          <m:t>2</m:t>
                        </m:r>
                      </m:den>
                    </m:f>
                  </m:oMath>
                </a14:m>
                <a:r>
                  <a:rPr lang="en-US" sz="2000" dirty="0" smtClean="0">
                    <a:solidFill>
                      <a:schemeClr val="tx1"/>
                    </a:solidFill>
                    <a:latin typeface="Times New Roman" panose="02020603050405020304" pitchFamily="18" charset="0"/>
                    <a:cs typeface="Times New Roman" panose="02020603050405020304" pitchFamily="18" charset="0"/>
                  </a:rPr>
                  <a:t> and r: 0 to </a:t>
                </a:r>
                <a14:m>
                  <m:oMath xmlns:m="http://schemas.openxmlformats.org/officeDocument/2006/math">
                    <m:func>
                      <m:funcPr>
                        <m:ctrlPr>
                          <a:rPr lang="en-US" sz="2000" i="1">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𝑎𝑐𝑜𝑠</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US" sz="20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oMath>
                </a14:m>
                <a:r>
                  <a:rPr lang="en-US"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r</m:t>
                            </m:r>
                            <m:r>
                              <a:rPr lang="en-US" sz="2000" i="1" dirty="0">
                                <a:latin typeface="Cambria Math" panose="020405030504060302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r</m:t>
                            </m:r>
                            <m:r>
                              <a:rPr lang="en-US" sz="2000" b="0" i="1" dirty="0" smtClean="0">
                                <a:latin typeface="Cambria Math" panose="02040503050406030204" pitchFamily="18" charset="0"/>
                                <a:cs typeface="Times New Roman" panose="02020603050405020304" pitchFamily="18" charset="0"/>
                              </a:rPr>
                              <m:t>=</m:t>
                            </m:r>
                            <m:func>
                              <m:funcPr>
                                <m:ctrlPr>
                                  <a:rPr lang="en-US" sz="2000" i="1" smtClean="0">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𝑎𝑐𝑜𝑠</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sup>
                          <m:e>
                            <m:sSup>
                              <m:sSupPr>
                                <m:ctrlPr>
                                  <a:rPr lang="en-US" sz="2000" i="1" smtClean="0">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𝑟</m:t>
                                </m:r>
                              </m:e>
                              <m:sup>
                                <m:r>
                                  <a:rPr lang="en-US" sz="2000" i="1">
                                    <a:solidFill>
                                      <a:schemeClr val="tx1"/>
                                    </a:solidFill>
                                    <a:latin typeface="Cambria Math" panose="02040503050406030204" pitchFamily="18" charset="0"/>
                                    <a:cs typeface="Times New Roman" panose="02020603050405020304" pitchFamily="18" charset="0"/>
                                  </a:rPr>
                                  <m:t>2</m:t>
                                </m:r>
                              </m:sup>
                            </m:sSup>
                            <m:func>
                              <m:funcPr>
                                <m:ctrlPr>
                                  <a:rPr lang="en-US" sz="2000" i="1">
                                    <a:solidFill>
                                      <a:schemeClr val="tx1"/>
                                    </a:solidFill>
                                    <a:latin typeface="Cambria Math" panose="02040503050406030204" pitchFamily="18" charset="0"/>
                                    <a:cs typeface="Times New Roman" panose="02020603050405020304" pitchFamily="18" charset="0"/>
                                  </a:rPr>
                                </m:ctrlPr>
                              </m:funcPr>
                              <m:fName>
                                <m:r>
                                  <m:rPr>
                                    <m:sty m:val="p"/>
                                  </m:rPr>
                                  <a:rPr lang="en-US" sz="2000">
                                    <a:solidFill>
                                      <a:schemeClr val="tx1"/>
                                    </a:solidFill>
                                    <a:latin typeface="Cambria Math" panose="02040503050406030204" pitchFamily="18" charset="0"/>
                                    <a:cs typeface="Times New Roman" panose="02020603050405020304" pitchFamily="18" charset="0"/>
                                  </a:rPr>
                                  <m:t>sin</m:t>
                                </m:r>
                              </m:fName>
                              <m:e>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e>
                            </m:func>
                            <m:r>
                              <a:rPr lang="en-US" sz="2000" i="1">
                                <a:solidFill>
                                  <a:schemeClr val="tx1"/>
                                </a:solidFill>
                                <a:latin typeface="Cambria Math" panose="02040503050406030204" pitchFamily="18" charset="0"/>
                                <a:cs typeface="Times New Roman" panose="02020603050405020304" pitchFamily="18" charset="0"/>
                              </a:rPr>
                              <m:t>𝑑𝑟𝑑</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smtClean="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 </m:t>
                    </m:r>
                    <m:nary>
                      <m:naryPr>
                        <m:limLoc m:val="undOvr"/>
                        <m:ctrlPr>
                          <a:rPr lang="en-US" sz="2000" i="1" smtClean="0">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sSubSup>
                          <m:sSubSupPr>
                            <m:ctrlPr>
                              <a:rPr lang="en-US" sz="2000" i="1" smtClean="0">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3</m:t>
                                        </m:r>
                                      </m:sup>
                                    </m:sSup>
                                  </m:num>
                                  <m:den>
                                    <m:r>
                                      <a:rPr lang="en-US" sz="2000" i="1">
                                        <a:latin typeface="Cambria Math" panose="02040503050406030204" pitchFamily="18" charset="0"/>
                                        <a:cs typeface="Times New Roman" panose="02020603050405020304" pitchFamily="18" charset="0"/>
                                      </a:rPr>
                                      <m:t>3</m:t>
                                    </m:r>
                                  </m:den>
                                </m:f>
                              </m:e>
                            </m:d>
                          </m:e>
                          <m:sub>
                            <m:r>
                              <a:rPr lang="en-US" sz="2000" b="0" i="1" smtClean="0">
                                <a:latin typeface="Cambria Math" panose="02040503050406030204" pitchFamily="18" charset="0"/>
                                <a:cs typeface="Times New Roman" panose="02020603050405020304" pitchFamily="18" charset="0"/>
                              </a:rPr>
                              <m:t>0</m:t>
                            </m:r>
                          </m:sub>
                          <m:sup>
                            <m:func>
                              <m:funcPr>
                                <m:ctrlPr>
                                  <a:rPr lang="en-US" sz="2000" i="1">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𝑎𝑐𝑜𝑠</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sup>
                        </m:sSubSup>
                      </m:e>
                    </m:nary>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sin</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3</m:t>
                        </m:r>
                      </m:den>
                    </m:f>
                    <m:nary>
                      <m:naryPr>
                        <m:limLoc m:val="undOvr"/>
                        <m:ctrlPr>
                          <a:rPr lang="en-US" sz="2000" i="1">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d>
                                  <m:dPr>
                                    <m:ctrlPr>
                                      <a:rPr lang="en-US" sz="2000" i="1">
                                        <a:latin typeface="Cambria Math" panose="02040503050406030204" pitchFamily="18" charset="0"/>
                                        <a:cs typeface="Times New Roman" panose="02020603050405020304" pitchFamily="18" charset="0"/>
                                      </a:rPr>
                                    </m:ctrlPr>
                                  </m:dPr>
                                  <m:e>
                                    <m:func>
                                      <m:funcPr>
                                        <m:ctrlPr>
                                          <a:rPr lang="en-US" sz="2000" i="1">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𝑎𝑐𝑜𝑠</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e>
                                </m:d>
                              </m:e>
                              <m:sup>
                                <m:r>
                                  <a:rPr lang="en-US" sz="2000" i="1">
                                    <a:latin typeface="Cambria Math" panose="02040503050406030204" pitchFamily="18" charset="0"/>
                                    <a:cs typeface="Times New Roman" panose="02020603050405020304" pitchFamily="18" charset="0"/>
                                  </a:rPr>
                                  <m:t>3</m:t>
                                </m:r>
                              </m:sup>
                            </m:s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e>
                        </m:d>
                      </m:e>
                    </m:nary>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sin</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8</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𝑎</m:t>
                            </m:r>
                          </m:e>
                          <m:sup>
                            <m:r>
                              <a:rPr lang="en-US" sz="2000" b="0" i="1" smtClean="0">
                                <a:latin typeface="Cambria Math" panose="02040503050406030204" pitchFamily="18" charset="0"/>
                                <a:cs typeface="Times New Roman" panose="02020603050405020304" pitchFamily="18" charset="0"/>
                              </a:rPr>
                              <m:t>3</m:t>
                            </m:r>
                          </m:sup>
                        </m:sSup>
                      </m:num>
                      <m:den>
                        <m:r>
                          <a:rPr lang="en-US" sz="2000" i="1">
                            <a:latin typeface="Cambria Math" panose="02040503050406030204" pitchFamily="18" charset="0"/>
                            <a:cs typeface="Times New Roman" panose="02020603050405020304" pitchFamily="18" charset="0"/>
                          </a:rPr>
                          <m:t>3</m:t>
                        </m:r>
                      </m:den>
                    </m:f>
                    <m:nary>
                      <m:naryPr>
                        <m:limLoc m:val="undOvr"/>
                        <m:ctrlPr>
                          <a:rPr lang="en-US" sz="2000" i="1">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3</m:t>
                            </m:r>
                          </m:sup>
                        </m:sSup>
                        <m:r>
                          <a:rPr lang="en-US" sz="2000" i="1" smtClean="0">
                            <a:latin typeface="Cambria Math" panose="02040503050406030204" pitchFamily="18" charset="0"/>
                            <a:ea typeface="Cambria Math" panose="02040503050406030204" pitchFamily="18" charset="0"/>
                            <a:cs typeface="Times New Roman" panose="02020603050405020304" pitchFamily="18" charset="0"/>
                          </a:rPr>
                          <m:t>𝜃</m:t>
                        </m:r>
                      </m:e>
                    </m:nary>
                    <m:func>
                      <m:funcPr>
                        <m:ctrlPr>
                          <a:rPr lang="en-US" sz="2000" i="1">
                            <a:latin typeface="Cambria Math" panose="02040503050406030204" pitchFamily="18" charset="0"/>
                            <a:cs typeface="Times New Roman" panose="02020603050405020304" pitchFamily="18" charset="0"/>
                          </a:rPr>
                        </m:ctrlPr>
                      </m:funcPr>
                      <m:fName>
                        <m:r>
                          <m:rPr>
                            <m:sty m:val="p"/>
                          </m:rPr>
                          <a:rPr lang="en-US" sz="2000">
                            <a:latin typeface="Cambria Math" panose="02040503050406030204" pitchFamily="18" charset="0"/>
                            <a:cs typeface="Times New Roman" panose="02020603050405020304" pitchFamily="18" charset="0"/>
                          </a:rPr>
                          <m:t>sin</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IN" sz="1600" i="1" dirty="0" smtClean="0">
                            <a:solidFill>
                              <a:srgbClr val="FF0000"/>
                            </a:solidFill>
                            <a:latin typeface="Cambria Math" panose="02040503050406030204" pitchFamily="18" charset="0"/>
                            <a:cs typeface="Times New Roman" panose="02020603050405020304" pitchFamily="18" charset="0"/>
                          </a:rPr>
                        </m:ctrlPr>
                      </m:dPr>
                      <m:e>
                        <m:eqArr>
                          <m:eqArrPr>
                            <m:ctrlPr>
                              <a:rPr lang="en-US" sz="1600" i="1" smtClean="0">
                                <a:solidFill>
                                  <a:schemeClr val="tx1"/>
                                </a:solidFill>
                                <a:latin typeface="Cambria Math" panose="02040503050406030204" pitchFamily="18" charset="0"/>
                                <a:cs typeface="Times New Roman" panose="02020603050405020304" pitchFamily="18" charset="0"/>
                              </a:rPr>
                            </m:ctrlPr>
                          </m:eqArrPr>
                          <m:e>
                            <m:nary>
                              <m:naryPr>
                                <m:limLoc m:val="undOvr"/>
                                <m:ctrlPr>
                                  <a:rPr lang="en-US" sz="1600" i="1" smtClean="0">
                                    <a:solidFill>
                                      <a:schemeClr val="tx1"/>
                                    </a:solidFill>
                                    <a:latin typeface="Cambria Math" panose="02040503050406030204" pitchFamily="18" charset="0"/>
                                    <a:cs typeface="Times New Roman" panose="02020603050405020304" pitchFamily="18" charset="0"/>
                                  </a:rPr>
                                </m:ctrlPr>
                              </m:naryPr>
                              <m:sub>
                                <m:r>
                                  <a:rPr lang="en-US" sz="1600" i="1">
                                    <a:solidFill>
                                      <a:schemeClr val="tx1"/>
                                    </a:solidFill>
                                    <a:latin typeface="Cambria Math" panose="02040503050406030204" pitchFamily="18" charset="0"/>
                                    <a:cs typeface="Times New Roman" panose="02020603050405020304" pitchFamily="18" charset="0"/>
                                  </a:rPr>
                                  <m:t>0</m:t>
                                </m:r>
                              </m:sub>
                              <m:sup>
                                <m:f>
                                  <m:fPr>
                                    <m:ctrlPr>
                                      <a:rPr lang="en-IN" sz="1600" i="1">
                                        <a:solidFill>
                                          <a:schemeClr val="tx1"/>
                                        </a:solidFill>
                                        <a:latin typeface="Cambria Math" panose="02040503050406030204" pitchFamily="18" charset="0"/>
                                        <a:cs typeface="Times New Roman" panose="02020603050405020304" pitchFamily="18" charset="0"/>
                                      </a:rPr>
                                    </m:ctrlPr>
                                  </m:fPr>
                                  <m:num>
                                    <m:r>
                                      <a:rPr lang="en-IN"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1600" i="1">
                                        <a:solidFill>
                                          <a:schemeClr val="tx1"/>
                                        </a:solidFill>
                                        <a:latin typeface="Cambria Math" panose="02040503050406030204" pitchFamily="18" charset="0"/>
                                        <a:cs typeface="Times New Roman" panose="02020603050405020304" pitchFamily="18" charset="0"/>
                                      </a:rPr>
                                      <m:t>2</m:t>
                                    </m:r>
                                  </m:den>
                                </m:f>
                              </m:sup>
                              <m:e>
                                <m:sSup>
                                  <m:sSupPr>
                                    <m:ctrlPr>
                                      <a:rPr lang="en-US" sz="1600" i="1">
                                        <a:solidFill>
                                          <a:schemeClr val="tx1"/>
                                        </a:solidFill>
                                        <a:latin typeface="Cambria Math" panose="02040503050406030204" pitchFamily="18" charset="0"/>
                                        <a:cs typeface="Times New Roman" panose="02020603050405020304" pitchFamily="18" charset="0"/>
                                      </a:rPr>
                                    </m:ctrlPr>
                                  </m:sSupPr>
                                  <m:e>
                                    <m:r>
                                      <a:rPr lang="en-US" sz="1600" i="1">
                                        <a:solidFill>
                                          <a:schemeClr val="tx1"/>
                                        </a:solidFill>
                                        <a:latin typeface="Cambria Math" panose="02040503050406030204" pitchFamily="18" charset="0"/>
                                        <a:cs typeface="Times New Roman" panose="02020603050405020304" pitchFamily="18" charset="0"/>
                                      </a:rPr>
                                      <m:t>𝑠𝑖𝑛</m:t>
                                    </m:r>
                                  </m:e>
                                  <m:sup>
                                    <m:r>
                                      <a:rPr lang="en-US" sz="1600" i="1">
                                        <a:solidFill>
                                          <a:schemeClr val="tx1"/>
                                        </a:solidFill>
                                        <a:latin typeface="Cambria Math" panose="02040503050406030204" pitchFamily="18" charset="0"/>
                                        <a:cs typeface="Times New Roman" panose="02020603050405020304" pitchFamily="18" charset="0"/>
                                      </a:rPr>
                                      <m:t>𝑚</m:t>
                                    </m:r>
                                  </m:sup>
                                </m:sSup>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1600" i="1">
                                        <a:solidFill>
                                          <a:schemeClr val="tx1"/>
                                        </a:solidFill>
                                        <a:latin typeface="Cambria Math" panose="02040503050406030204" pitchFamily="18" charset="0"/>
                                        <a:cs typeface="Times New Roman" panose="02020603050405020304" pitchFamily="18" charset="0"/>
                                      </a:rPr>
                                    </m:ctrlPr>
                                  </m:sSupPr>
                                  <m:e>
                                    <m:r>
                                      <a:rPr lang="en-US" sz="1600" i="1">
                                        <a:solidFill>
                                          <a:schemeClr val="tx1"/>
                                        </a:solidFill>
                                        <a:latin typeface="Cambria Math" panose="02040503050406030204" pitchFamily="18" charset="0"/>
                                        <a:cs typeface="Times New Roman" panose="02020603050405020304" pitchFamily="18" charset="0"/>
                                      </a:rPr>
                                      <m:t>𝑐𝑜𝑠</m:t>
                                    </m:r>
                                  </m:e>
                                  <m:sup>
                                    <m:r>
                                      <a:rPr lang="en-US" sz="1600" i="1">
                                        <a:solidFill>
                                          <a:schemeClr val="tx1"/>
                                        </a:solidFill>
                                        <a:latin typeface="Cambria Math" panose="02040503050406030204" pitchFamily="18" charset="0"/>
                                        <a:cs typeface="Times New Roman" panose="02020603050405020304" pitchFamily="18" charset="0"/>
                                      </a:rPr>
                                      <m:t>𝑛</m:t>
                                    </m:r>
                                  </m:sup>
                                </m:sSup>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r>
                                  <a:rPr lang="en-US" sz="1600" i="1">
                                    <a:solidFill>
                                      <a:schemeClr val="tx1"/>
                                    </a:solidFill>
                                    <a:latin typeface="Cambria Math" panose="02040503050406030204" pitchFamily="18" charset="0"/>
                                    <a:cs typeface="Times New Roman" panose="02020603050405020304" pitchFamily="18" charset="0"/>
                                  </a:rPr>
                                  <m:t>𝑑</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d>
                                      <m:dPr>
                                        <m:ctrlP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e>
                                    </m:d>
                                    <m:d>
                                      <m:dPr>
                                        <m:ctrlP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e>
                                    </m:d>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600" i="1">
                                        <a:solidFill>
                                          <a:schemeClr val="tx1"/>
                                        </a:solidFill>
                                        <a:latin typeface="Cambria Math" panose="02040503050406030204" pitchFamily="18" charset="0"/>
                                        <a:cs typeface="Times New Roman" panose="02020603050405020304" pitchFamily="18" charset="0"/>
                                      </a:rPr>
                                      <m:t>x</m:t>
                                    </m:r>
                                    <m:d>
                                      <m:dPr>
                                        <m:ctrlPr>
                                          <a:rPr lang="en-US" sz="1600" i="1">
                                            <a:solidFill>
                                              <a:schemeClr val="tx1"/>
                                            </a:solidFill>
                                            <a:latin typeface="Cambria Math" panose="02040503050406030204" pitchFamily="18" charset="0"/>
                                            <a:cs typeface="Times New Roman" panose="02020603050405020304" pitchFamily="18" charset="0"/>
                                          </a:rPr>
                                        </m:ctrlPr>
                                      </m:dPr>
                                      <m:e>
                                        <m:r>
                                          <a:rPr lang="en-US" sz="1600" i="1">
                                            <a:solidFill>
                                              <a:schemeClr val="tx1"/>
                                            </a:solidFill>
                                            <a:latin typeface="Cambria Math" panose="02040503050406030204" pitchFamily="18" charset="0"/>
                                            <a:cs typeface="Times New Roman" panose="02020603050405020304" pitchFamily="18" charset="0"/>
                                          </a:rPr>
                                          <m:t>𝑛</m:t>
                                        </m:r>
                                        <m:r>
                                          <a:rPr lang="en-US" sz="1600" i="1">
                                            <a:solidFill>
                                              <a:schemeClr val="tx1"/>
                                            </a:solidFill>
                                            <a:latin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cs typeface="Times New Roman" panose="02020603050405020304" pitchFamily="18" charset="0"/>
                                          </a:rPr>
                                          <m:t>1</m:t>
                                        </m:r>
                                      </m:e>
                                    </m:d>
                                    <m:d>
                                      <m:dPr>
                                        <m:ctrlPr>
                                          <a:rPr lang="en-US" sz="1600" i="1">
                                            <a:solidFill>
                                              <a:schemeClr val="tx1"/>
                                            </a:solidFill>
                                            <a:latin typeface="Cambria Math" panose="02040503050406030204" pitchFamily="18" charset="0"/>
                                            <a:cs typeface="Times New Roman" panose="02020603050405020304" pitchFamily="18" charset="0"/>
                                          </a:rPr>
                                        </m:ctrlPr>
                                      </m:dPr>
                                      <m:e>
                                        <m:r>
                                          <a:rPr lang="en-US" sz="1600" i="1">
                                            <a:solidFill>
                                              <a:schemeClr val="tx1"/>
                                            </a:solidFill>
                                            <a:latin typeface="Cambria Math" panose="02040503050406030204" pitchFamily="18" charset="0"/>
                                            <a:cs typeface="Times New Roman" panose="02020603050405020304" pitchFamily="18" charset="0"/>
                                          </a:rPr>
                                          <m:t>𝑛</m:t>
                                        </m:r>
                                        <m:r>
                                          <a:rPr lang="en-US" sz="1600" i="1">
                                            <a:solidFill>
                                              <a:schemeClr val="tx1"/>
                                            </a:solidFill>
                                            <a:latin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cs typeface="Times New Roman" panose="02020603050405020304" pitchFamily="18" charset="0"/>
                                          </a:rPr>
                                          <m:t>2</m:t>
                                        </m:r>
                                      </m:e>
                                    </m:d>
                                    <m:r>
                                      <a:rPr lang="en-US" sz="1600" i="1">
                                        <a:solidFill>
                                          <a:schemeClr val="tx1"/>
                                        </a:solidFill>
                                        <a:latin typeface="Cambria Math" panose="02040503050406030204" pitchFamily="18" charset="0"/>
                                        <a:cs typeface="Times New Roman" panose="02020603050405020304" pitchFamily="18" charset="0"/>
                                      </a:rPr>
                                      <m:t>−−−</m:t>
                                    </m:r>
                                  </m:num>
                                  <m:den>
                                    <m:r>
                                      <a:rPr lang="en-US" sz="1600" i="1">
                                        <a:solidFill>
                                          <a:schemeClr val="tx1"/>
                                        </a:solidFill>
                                        <a:latin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en>
                                </m:f>
                              </m:e>
                            </m:nary>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600" i="1">
                                <a:solidFill>
                                  <a:schemeClr val="tx1"/>
                                </a:solidFill>
                                <a:latin typeface="Cambria Math" panose="02040503050406030204" pitchFamily="18" charset="0"/>
                                <a:cs typeface="Times New Roman" panose="02020603050405020304" pitchFamily="18" charset="0"/>
                              </a:rPr>
                              <m:t>x</m:t>
                            </m:r>
                            <m:r>
                              <a:rPr lang="en-US" sz="1600" i="1">
                                <a:solidFill>
                                  <a:schemeClr val="tx1"/>
                                </a:solidFill>
                                <a:latin typeface="Cambria Math" panose="02040503050406030204" pitchFamily="18" charset="0"/>
                                <a:cs typeface="Times New Roman" panose="02020603050405020304" pitchFamily="18" charset="0"/>
                              </a:rPr>
                              <m:t> </m:t>
                            </m:r>
                            <m:r>
                              <a:rPr lang="en-US" sz="1600" i="1">
                                <a:solidFill>
                                  <a:schemeClr val="tx1"/>
                                </a:solidFill>
                                <a:latin typeface="Cambria Math" panose="02040503050406030204" pitchFamily="18" charset="0"/>
                                <a:cs typeface="Times New Roman" panose="02020603050405020304" pitchFamily="18" charset="0"/>
                              </a:rPr>
                              <m:t>1</m:t>
                            </m:r>
                          </m:e>
                          <m:e>
                            <m:r>
                              <a:rPr lang="en-US" sz="1600" i="1">
                                <a:solidFill>
                                  <a:prstClr val="black"/>
                                </a:solidFill>
                                <a:latin typeface="Cambria Math" panose="02040503050406030204" pitchFamily="18" charset="0"/>
                                <a:cs typeface="Times New Roman" panose="02020603050405020304" pitchFamily="18" charset="0"/>
                              </a:rPr>
                              <m:t>𝑖𝑓</m:t>
                            </m:r>
                            <m:r>
                              <a:rPr lang="en-US" sz="1600" i="1">
                                <a:solidFill>
                                  <a:prstClr val="black"/>
                                </a:solidFill>
                                <a:latin typeface="Cambria Math" panose="02040503050406030204" pitchFamily="18" charset="0"/>
                                <a:cs typeface="Times New Roman" panose="02020603050405020304" pitchFamily="18" charset="0"/>
                              </a:rPr>
                              <m:t>  </m:t>
                            </m:r>
                            <m:r>
                              <a:rPr lang="en-US" sz="1600" i="1">
                                <a:solidFill>
                                  <a:prstClr val="black"/>
                                </a:solidFill>
                                <a:latin typeface="Cambria Math" panose="02040503050406030204" pitchFamily="18" charset="0"/>
                                <a:cs typeface="Times New Roman" panose="02020603050405020304" pitchFamily="18" charset="0"/>
                              </a:rPr>
                              <m:t>𝑚</m:t>
                            </m:r>
                            <m:r>
                              <a:rPr lang="en-US" sz="1600" i="1">
                                <a:solidFill>
                                  <a:prstClr val="black"/>
                                </a:solidFill>
                                <a:latin typeface="Cambria Math" panose="02040503050406030204" pitchFamily="18" charset="0"/>
                                <a:cs typeface="Times New Roman" panose="02020603050405020304" pitchFamily="18" charset="0"/>
                              </a:rPr>
                              <m:t> </m:t>
                            </m:r>
                            <m:r>
                              <a:rPr lang="en-US" sz="1600" i="1">
                                <a:solidFill>
                                  <a:prstClr val="black"/>
                                </a:solidFill>
                                <a:latin typeface="Cambria Math" panose="02040503050406030204" pitchFamily="18" charset="0"/>
                                <a:cs typeface="Times New Roman" panose="02020603050405020304" pitchFamily="18" charset="0"/>
                              </a:rPr>
                              <m:t>𝑎𝑛𝑑</m:t>
                            </m:r>
                            <m:r>
                              <a:rPr lang="en-US" sz="1600" i="1">
                                <a:solidFill>
                                  <a:prstClr val="black"/>
                                </a:solidFill>
                                <a:latin typeface="Cambria Math" panose="02040503050406030204" pitchFamily="18" charset="0"/>
                                <a:cs typeface="Times New Roman" panose="02020603050405020304" pitchFamily="18" charset="0"/>
                              </a:rPr>
                              <m:t> </m:t>
                            </m:r>
                            <m:r>
                              <a:rPr lang="en-US" sz="1600" i="1">
                                <a:solidFill>
                                  <a:prstClr val="black"/>
                                </a:solidFill>
                                <a:latin typeface="Cambria Math" panose="02040503050406030204" pitchFamily="18" charset="0"/>
                                <a:cs typeface="Times New Roman" panose="02020603050405020304" pitchFamily="18" charset="0"/>
                              </a:rPr>
                              <m:t>𝑛</m:t>
                            </m:r>
                            <m:r>
                              <a:rPr lang="en-US" sz="1600" i="1">
                                <a:solidFill>
                                  <a:prstClr val="black"/>
                                </a:solidFill>
                                <a:latin typeface="Cambria Math" panose="02040503050406030204" pitchFamily="18" charset="0"/>
                                <a:cs typeface="Times New Roman" panose="02020603050405020304" pitchFamily="18" charset="0"/>
                              </a:rPr>
                              <m:t>  </m:t>
                            </m:r>
                            <m:r>
                              <a:rPr lang="en-US" sz="1600" i="1">
                                <a:solidFill>
                                  <a:prstClr val="black"/>
                                </a:solidFill>
                                <a:latin typeface="Cambria Math" panose="02040503050406030204" pitchFamily="18" charset="0"/>
                                <a:cs typeface="Times New Roman" panose="02020603050405020304" pitchFamily="18" charset="0"/>
                              </a:rPr>
                              <m:t>𝑖𝑠</m:t>
                            </m:r>
                            <m:r>
                              <a:rPr lang="en-US" sz="1600" i="1">
                                <a:solidFill>
                                  <a:prstClr val="black"/>
                                </a:solidFill>
                                <a:latin typeface="Cambria Math" panose="02040503050406030204" pitchFamily="18" charset="0"/>
                                <a:cs typeface="Times New Roman" panose="02020603050405020304" pitchFamily="18" charset="0"/>
                              </a:rPr>
                              <m:t> </m:t>
                            </m:r>
                            <m:r>
                              <a:rPr lang="en-US" sz="1600" i="1">
                                <a:solidFill>
                                  <a:prstClr val="black"/>
                                </a:solidFill>
                                <a:latin typeface="Cambria Math" panose="02040503050406030204" pitchFamily="18" charset="0"/>
                                <a:cs typeface="Times New Roman" panose="02020603050405020304" pitchFamily="18" charset="0"/>
                              </a:rPr>
                              <m:t>𝑜𝑑𝑑</m:t>
                            </m:r>
                          </m:e>
                        </m:eqArr>
                      </m:e>
                    </m:d>
                  </m:oMath>
                </a14:m>
                <a:endParaRPr lang="en-IN" sz="1600" dirty="0" smtClean="0">
                  <a:solidFill>
                    <a:srgbClr val="00B0F0"/>
                  </a:solidFill>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IN"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 </m:t>
                    </m:r>
                    <m:f>
                      <m:fPr>
                        <m:ctrlPr>
                          <a:rPr lang="en-US" sz="2000" i="1">
                            <a:solidFill>
                              <a:schemeClr val="tx1"/>
                            </a:solidFill>
                            <a:latin typeface="Cambria Math" panose="02040503050406030204" pitchFamily="18" charset="0"/>
                            <a:cs typeface="Times New Roman" panose="02020603050405020304" pitchFamily="18" charset="0"/>
                          </a:rPr>
                        </m:ctrlPr>
                      </m:fPr>
                      <m:num>
                        <m:r>
                          <a:rPr lang="en-US" sz="2000" i="1">
                            <a:solidFill>
                              <a:schemeClr val="tx1"/>
                            </a:solidFill>
                            <a:latin typeface="Cambria Math" panose="02040503050406030204" pitchFamily="18" charset="0"/>
                            <a:cs typeface="Times New Roman" panose="02020603050405020304" pitchFamily="18" charset="0"/>
                          </a:rPr>
                          <m:t>8</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𝑎</m:t>
                            </m:r>
                          </m:e>
                          <m:sup>
                            <m:r>
                              <a:rPr lang="en-US" sz="2000" i="1">
                                <a:solidFill>
                                  <a:schemeClr val="tx1"/>
                                </a:solidFill>
                                <a:latin typeface="Cambria Math" panose="02040503050406030204" pitchFamily="18" charset="0"/>
                                <a:cs typeface="Times New Roman" panose="02020603050405020304" pitchFamily="18" charset="0"/>
                              </a:rPr>
                              <m:t>3</m:t>
                            </m:r>
                          </m:sup>
                        </m:sSup>
                      </m:num>
                      <m:den>
                        <m:r>
                          <a:rPr lang="en-US" sz="2000" i="1">
                            <a:solidFill>
                              <a:schemeClr val="tx1"/>
                            </a:solidFill>
                            <a:latin typeface="Cambria Math" panose="02040503050406030204" pitchFamily="18" charset="0"/>
                            <a:cs typeface="Times New Roman" panose="02020603050405020304" pitchFamily="18" charset="0"/>
                          </a:rPr>
                          <m:t>3</m:t>
                        </m:r>
                      </m:den>
                    </m:f>
                    <m:r>
                      <m:rPr>
                        <m:sty m:val="p"/>
                      </m:rPr>
                      <a:rPr lang="en-US" sz="2000" b="0" i="0" smtClean="0">
                        <a:solidFill>
                          <a:schemeClr val="tx1"/>
                        </a:solidFill>
                        <a:latin typeface="Cambria Math" panose="02040503050406030204" pitchFamily="18" charset="0"/>
                        <a:cs typeface="Times New Roman" panose="02020603050405020304" pitchFamily="18" charset="0"/>
                      </a:rPr>
                      <m:t>x</m:t>
                    </m:r>
                    <m:r>
                      <a:rPr lang="en-US" sz="2000" b="0" i="0" smtClean="0">
                        <a:solidFill>
                          <a:schemeClr val="tx1"/>
                        </a:solidFill>
                        <a:latin typeface="Cambria Math" panose="02040503050406030204" pitchFamily="18" charset="0"/>
                        <a:cs typeface="Times New Roman" panose="02020603050405020304" pitchFamily="18" charset="0"/>
                      </a:rPr>
                      <m:t> </m:t>
                    </m:r>
                    <m:f>
                      <m:fPr>
                        <m:ctrlPr>
                          <a:rPr lang="en-US" sz="2000" b="0" i="1" smtClean="0">
                            <a:solidFill>
                              <a:schemeClr val="tx1"/>
                            </a:solidFill>
                            <a:latin typeface="Cambria Math" panose="02040503050406030204" pitchFamily="18" charset="0"/>
                            <a:cs typeface="Times New Roman" panose="02020603050405020304" pitchFamily="18" charset="0"/>
                          </a:rPr>
                        </m:ctrlPr>
                      </m:fPr>
                      <m:num>
                        <m:r>
                          <a:rPr lang="en-US" sz="2000" b="0" i="1" smtClean="0">
                            <a:solidFill>
                              <a:schemeClr val="tx1"/>
                            </a:solidFill>
                            <a:latin typeface="Cambria Math" panose="02040503050406030204" pitchFamily="18" charset="0"/>
                            <a:cs typeface="Times New Roman" panose="02020603050405020304" pitchFamily="18" charset="0"/>
                          </a:rPr>
                          <m:t>2</m:t>
                        </m:r>
                      </m:num>
                      <m:den>
                        <m:r>
                          <a:rPr lang="en-US" sz="2000" b="0" i="1" smtClean="0">
                            <a:solidFill>
                              <a:schemeClr val="tx1"/>
                            </a:solidFill>
                            <a:latin typeface="Cambria Math" panose="02040503050406030204" pitchFamily="18" charset="0"/>
                            <a:cs typeface="Times New Roman" panose="02020603050405020304" pitchFamily="18" charset="0"/>
                          </a:rPr>
                          <m:t>4</m:t>
                        </m:r>
                      </m:den>
                    </m:f>
                  </m:oMath>
                </a14:m>
                <a:r>
                  <a:rPr lang="en-IN" sz="2000" dirty="0" smtClean="0">
                    <a:solidFill>
                      <a:schemeClr val="tx1"/>
                    </a:solidFill>
                    <a:latin typeface="Times New Roman" panose="02020603050405020304" pitchFamily="18" charset="0"/>
                    <a:cs typeface="Times New Roman" panose="02020603050405020304" pitchFamily="18" charset="0"/>
                  </a:rPr>
                  <a:t> x </a:t>
                </a:r>
                <a14:m>
                  <m:oMath xmlns:m="http://schemas.openxmlformats.org/officeDocument/2006/math">
                    <m:f>
                      <m:fPr>
                        <m:ctrlPr>
                          <a:rPr lang="en-IN" sz="2000" i="1" dirty="0" smtClean="0">
                            <a:solidFill>
                              <a:schemeClr val="tx1"/>
                            </a:solidFill>
                            <a:latin typeface="Cambria Math" panose="02040503050406030204" pitchFamily="18" charset="0"/>
                            <a:cs typeface="Times New Roman" panose="02020603050405020304" pitchFamily="18" charset="0"/>
                          </a:rPr>
                        </m:ctrlPr>
                      </m:fPr>
                      <m:num>
                        <m:r>
                          <a:rPr lang="en-US" sz="2000" b="0" i="1" dirty="0" smtClean="0">
                            <a:solidFill>
                              <a:schemeClr val="tx1"/>
                            </a:solidFill>
                            <a:latin typeface="Cambria Math" panose="02040503050406030204" pitchFamily="18" charset="0"/>
                            <a:cs typeface="Times New Roman" panose="02020603050405020304" pitchFamily="18" charset="0"/>
                          </a:rPr>
                          <m:t>1</m:t>
                        </m:r>
                      </m:num>
                      <m:den>
                        <m:r>
                          <a:rPr lang="en-US" sz="2000" b="0" i="1" dirty="0" smtClean="0">
                            <a:solidFill>
                              <a:schemeClr val="tx1"/>
                            </a:solidFill>
                            <a:latin typeface="Cambria Math" panose="02040503050406030204" pitchFamily="18" charset="0"/>
                            <a:cs typeface="Times New Roman" panose="02020603050405020304" pitchFamily="18" charset="0"/>
                          </a:rPr>
                          <m:t>2</m:t>
                        </m:r>
                      </m:den>
                    </m:f>
                    <m:r>
                      <a:rPr lang="en-US" sz="2000" b="0" i="0" dirty="0" smtClean="0">
                        <a:solidFill>
                          <a:schemeClr val="tx1"/>
                        </a:solidFill>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3</m:t>
                            </m:r>
                          </m:sup>
                        </m:sSup>
                      </m:num>
                      <m:den>
                        <m:r>
                          <a:rPr lang="en-US" sz="2000" i="1">
                            <a:latin typeface="Cambria Math" panose="02040503050406030204" pitchFamily="18" charset="0"/>
                            <a:cs typeface="Times New Roman" panose="02020603050405020304" pitchFamily="18" charset="0"/>
                          </a:rPr>
                          <m:t>3</m:t>
                        </m:r>
                      </m:den>
                    </m:f>
                  </m:oMath>
                </a14:m>
                <a:r>
                  <a:rPr lang="en-IN"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53472" y="434109"/>
                <a:ext cx="10753436" cy="5772728"/>
              </a:xfrm>
              <a:blipFill>
                <a:blip r:embed="rId3"/>
                <a:stretch>
                  <a:fillRect l="-850" t="-1478"/>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421264684"/>
              </p:ext>
            </p:extLst>
          </p:nvPr>
        </p:nvGraphicFramePr>
        <p:xfrm>
          <a:off x="1930401" y="905165"/>
          <a:ext cx="507999" cy="498762"/>
        </p:xfrm>
        <a:graphic>
          <a:graphicData uri="http://schemas.openxmlformats.org/presentationml/2006/ole">
            <mc:AlternateContent xmlns:mc="http://schemas.openxmlformats.org/markup-compatibility/2006">
              <mc:Choice xmlns:v="urn:schemas-microsoft-com:vml" Requires="v">
                <p:oleObj spid="_x0000_s19817" name="Equation" r:id="rId4" imgW="266400" imgH="368280" progId="Equation.DSMT4">
                  <p:embed/>
                </p:oleObj>
              </mc:Choice>
              <mc:Fallback>
                <p:oleObj name="Equation" r:id="rId4" imgW="266400" imgH="368280" progId="Equation.DSMT4">
                  <p:embed/>
                  <p:pic>
                    <p:nvPicPr>
                      <p:cNvPr id="9" name="Object 8"/>
                      <p:cNvPicPr/>
                      <p:nvPr/>
                    </p:nvPicPr>
                    <p:blipFill>
                      <a:blip r:embed="rId5"/>
                      <a:stretch>
                        <a:fillRect/>
                      </a:stretch>
                    </p:blipFill>
                    <p:spPr>
                      <a:xfrm>
                        <a:off x="1930401" y="905165"/>
                        <a:ext cx="507999" cy="498762"/>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a:off x="8737599" y="1403927"/>
            <a:ext cx="2669309" cy="2087418"/>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410647656"/>
              </p:ext>
            </p:extLst>
          </p:nvPr>
        </p:nvGraphicFramePr>
        <p:xfrm>
          <a:off x="2761674" y="1283855"/>
          <a:ext cx="2336800" cy="461818"/>
        </p:xfrm>
        <a:graphic>
          <a:graphicData uri="http://schemas.openxmlformats.org/presentationml/2006/ole">
            <mc:AlternateContent xmlns:mc="http://schemas.openxmlformats.org/markup-compatibility/2006">
              <mc:Choice xmlns:v="urn:schemas-microsoft-com:vml" Requires="v">
                <p:oleObj spid="_x0000_s19818" name="Equation" r:id="rId7" imgW="939600" imgH="368280" progId="Equation.DSMT4">
                  <p:embed/>
                </p:oleObj>
              </mc:Choice>
              <mc:Fallback>
                <p:oleObj name="Equation" r:id="rId7" imgW="939600" imgH="368280" progId="Equation.DSMT4">
                  <p:embed/>
                  <p:pic>
                    <p:nvPicPr>
                      <p:cNvPr id="0" name=""/>
                      <p:cNvPicPr/>
                      <p:nvPr/>
                    </p:nvPicPr>
                    <p:blipFill>
                      <a:blip r:embed="rId8"/>
                      <a:stretch>
                        <a:fillRect/>
                      </a:stretch>
                    </p:blipFill>
                    <p:spPr>
                      <a:xfrm>
                        <a:off x="2761674" y="1283855"/>
                        <a:ext cx="2336800" cy="46181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00738326"/>
              </p:ext>
            </p:extLst>
          </p:nvPr>
        </p:nvGraphicFramePr>
        <p:xfrm>
          <a:off x="914401" y="2540001"/>
          <a:ext cx="2133600" cy="766618"/>
        </p:xfrm>
        <a:graphic>
          <a:graphicData uri="http://schemas.openxmlformats.org/presentationml/2006/ole">
            <mc:AlternateContent xmlns:mc="http://schemas.openxmlformats.org/markup-compatibility/2006">
              <mc:Choice xmlns:v="urn:schemas-microsoft-com:vml" Requires="v">
                <p:oleObj spid="_x0000_s19819" name="Equation" r:id="rId9" imgW="939600" imgH="368280" progId="Equation.DSMT4">
                  <p:embed/>
                </p:oleObj>
              </mc:Choice>
              <mc:Fallback>
                <p:oleObj name="Equation" r:id="rId9" imgW="939600" imgH="368280" progId="Equation.DSMT4">
                  <p:embed/>
                  <p:pic>
                    <p:nvPicPr>
                      <p:cNvPr id="6" name="Object 5"/>
                      <p:cNvPicPr/>
                      <p:nvPr/>
                    </p:nvPicPr>
                    <p:blipFill>
                      <a:blip r:embed="rId10"/>
                      <a:stretch>
                        <a:fillRect/>
                      </a:stretch>
                    </p:blipFill>
                    <p:spPr>
                      <a:xfrm>
                        <a:off x="914401" y="2540001"/>
                        <a:ext cx="2133600" cy="766618"/>
                      </a:xfrm>
                      <a:prstGeom prst="rect">
                        <a:avLst/>
                      </a:prstGeom>
                    </p:spPr>
                  </p:pic>
                </p:oleObj>
              </mc:Fallback>
            </mc:AlternateContent>
          </a:graphicData>
        </a:graphic>
      </p:graphicFrame>
    </p:spTree>
    <p:extLst>
      <p:ext uri="{BB962C8B-B14F-4D97-AF65-F5344CB8AC3E}">
        <p14:creationId xmlns:p14="http://schemas.microsoft.com/office/powerpoint/2010/main" val="40502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46545" y="572655"/>
                <a:ext cx="10861964" cy="5604308"/>
              </a:xfrm>
            </p:spPr>
            <p:txBody>
              <a:bodyPr>
                <a:normAutofit fontScale="92500" lnSpcReduction="1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7. </a:t>
                </a:r>
                <a:r>
                  <a:rPr lang="en-US" sz="2000" dirty="0">
                    <a:solidFill>
                      <a:srgbClr val="00B0F0"/>
                    </a:solidFill>
                    <a:latin typeface="Times New Roman" panose="02020603050405020304" pitchFamily="18" charset="0"/>
                    <a:cs typeface="Times New Roman" panose="02020603050405020304" pitchFamily="18" charset="0"/>
                  </a:rPr>
                  <a:t>Evaluate     </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𝑟</m:t>
                        </m:r>
                      </m:e>
                      <m:sup>
                        <m:r>
                          <a:rPr lang="en-US" sz="2000" b="0" i="1" smtClean="0">
                            <a:solidFill>
                              <a:srgbClr val="00B0F0"/>
                            </a:solidFill>
                            <a:latin typeface="Cambria Math" panose="02040503050406030204" pitchFamily="18" charset="0"/>
                            <a:cs typeface="Times New Roman" panose="02020603050405020304" pitchFamily="18" charset="0"/>
                          </a:rPr>
                          <m:t>3</m:t>
                        </m:r>
                      </m:sup>
                    </m:sSup>
                    <m:r>
                      <a:rPr lang="en-US" sz="2000" i="1">
                        <a:solidFill>
                          <a:srgbClr val="00B0F0"/>
                        </a:solidFill>
                        <a:latin typeface="Cambria Math" panose="02040503050406030204" pitchFamily="18" charset="0"/>
                        <a:cs typeface="Times New Roman" panose="02020603050405020304" pitchFamily="18" charset="0"/>
                      </a:rPr>
                      <m:t>𝑑𝑟𝑑</m:t>
                    </m:r>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solidFill>
                      <a:srgbClr val="00B0F0"/>
                    </a:solidFill>
                    <a:latin typeface="Times New Roman" panose="02020603050405020304" pitchFamily="18" charset="0"/>
                    <a:cs typeface="Times New Roman" panose="02020603050405020304" pitchFamily="18" charset="0"/>
                  </a:rPr>
                  <a:t>, over the area included between the circles </a:t>
                </a:r>
                <a14:m>
                  <m:oMath xmlns:m="http://schemas.openxmlformats.org/officeDocument/2006/math">
                    <m:func>
                      <m:funcPr>
                        <m:ctrlPr>
                          <a:rPr lang="en-US" sz="2000" i="1">
                            <a:solidFill>
                              <a:srgbClr val="00B0F0"/>
                            </a:solidFill>
                            <a:latin typeface="Cambria Math" panose="02040503050406030204" pitchFamily="18" charset="0"/>
                            <a:cs typeface="Times New Roman" panose="02020603050405020304" pitchFamily="18" charset="0"/>
                          </a:rPr>
                        </m:ctrlPr>
                      </m:funcPr>
                      <m:fName>
                        <m:r>
                          <a:rPr lang="en-US" sz="2000" i="1">
                            <a:solidFill>
                              <a:srgbClr val="00B0F0"/>
                            </a:solidFill>
                            <a:latin typeface="Cambria Math" panose="02040503050406030204" pitchFamily="18" charset="0"/>
                            <a:cs typeface="Times New Roman" panose="02020603050405020304" pitchFamily="18" charset="0"/>
                          </a:rPr>
                          <m:t>𝑟</m:t>
                        </m:r>
                        <m:r>
                          <a:rPr lang="en-US" sz="2000" i="1">
                            <a:solidFill>
                              <a:srgbClr val="00B0F0"/>
                            </a:solidFill>
                            <a:latin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2</m:t>
                        </m:r>
                        <m:r>
                          <a:rPr lang="en-US" sz="2000" i="1">
                            <a:solidFill>
                              <a:srgbClr val="00B0F0"/>
                            </a:solidFill>
                            <a:latin typeface="Cambria Math" panose="02040503050406030204" pitchFamily="18" charset="0"/>
                            <a:cs typeface="Times New Roman" panose="02020603050405020304" pitchFamily="18" charset="0"/>
                          </a:rPr>
                          <m:t>𝑠𝑖𝑛</m:t>
                        </m:r>
                      </m:fName>
                      <m:e>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IN" sz="2000" dirty="0" smtClean="0">
                    <a:solidFill>
                      <a:srgbClr val="00B0F0"/>
                    </a:solidFill>
                    <a:latin typeface="Times New Roman" panose="02020603050405020304" pitchFamily="18" charset="0"/>
                    <a:cs typeface="Times New Roman" panose="02020603050405020304" pitchFamily="18" charset="0"/>
                  </a:rPr>
                  <a:t> &amp; </a:t>
                </a:r>
                <a14:m>
                  <m:oMath xmlns:m="http://schemas.openxmlformats.org/officeDocument/2006/math">
                    <m:func>
                      <m:funcPr>
                        <m:ctrlPr>
                          <a:rPr lang="en-US" sz="2000" i="1">
                            <a:solidFill>
                              <a:srgbClr val="00B0F0"/>
                            </a:solidFill>
                            <a:latin typeface="Cambria Math" panose="02040503050406030204" pitchFamily="18" charset="0"/>
                            <a:cs typeface="Times New Roman" panose="02020603050405020304" pitchFamily="18" charset="0"/>
                          </a:rPr>
                        </m:ctrlPr>
                      </m:funcPr>
                      <m:fName>
                        <m:r>
                          <a:rPr lang="en-US" sz="2000" i="1">
                            <a:solidFill>
                              <a:srgbClr val="00B0F0"/>
                            </a:solidFill>
                            <a:latin typeface="Cambria Math" panose="02040503050406030204" pitchFamily="18" charset="0"/>
                            <a:cs typeface="Times New Roman" panose="02020603050405020304" pitchFamily="18" charset="0"/>
                          </a:rPr>
                          <m:t>𝑟</m:t>
                        </m:r>
                        <m:r>
                          <a:rPr lang="en-US" sz="2000" i="1">
                            <a:solidFill>
                              <a:srgbClr val="00B0F0"/>
                            </a:solidFill>
                            <a:latin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4</m:t>
                        </m:r>
                        <m:r>
                          <a:rPr lang="en-US" sz="2000" i="1">
                            <a:solidFill>
                              <a:srgbClr val="00B0F0"/>
                            </a:solidFill>
                            <a:latin typeface="Cambria Math" panose="02040503050406030204" pitchFamily="18" charset="0"/>
                            <a:cs typeface="Times New Roman" panose="02020603050405020304" pitchFamily="18" charset="0"/>
                          </a:rPr>
                          <m:t>𝑠𝑖𝑛</m:t>
                        </m:r>
                      </m:fName>
                      <m:e>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IN" sz="2000" dirty="0" smtClean="0">
                    <a:solidFill>
                      <a:srgbClr val="00B0F0"/>
                    </a:solidFill>
                    <a:latin typeface="Times New Roman" panose="02020603050405020304" pitchFamily="18" charset="0"/>
                    <a:cs typeface="Times New Roman" panose="02020603050405020304" pitchFamily="18" charset="0"/>
                  </a:rPr>
                  <a:t>.</a:t>
                </a:r>
                <a:endParaRPr lang="en-IN"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integral                                </a:t>
                </a:r>
                <a:r>
                  <a:rPr lang="en-IN" sz="2000" dirty="0" smtClean="0">
                    <a:latin typeface="Times New Roman" panose="02020603050405020304" pitchFamily="18" charset="0"/>
                    <a:cs typeface="Times New Roman" panose="02020603050405020304" pitchFamily="18" charset="0"/>
                  </a:rPr>
                  <a:t>where </a:t>
                </a:r>
                <a:r>
                  <a:rPr lang="en-IN" sz="2000" dirty="0">
                    <a:latin typeface="Times New Roman" panose="02020603050405020304" pitchFamily="18" charset="0"/>
                    <a:cs typeface="Times New Roman" panose="02020603050405020304" pitchFamily="18" charset="0"/>
                  </a:rPr>
                  <a:t>R is the region </a:t>
                </a:r>
                <a:r>
                  <a:rPr lang="en-IN" sz="2000" dirty="0" smtClean="0">
                    <a:solidFill>
                      <a:schemeClr val="tx1"/>
                    </a:solidFill>
                    <a:latin typeface="Times New Roman" panose="02020603050405020304" pitchFamily="18" charset="0"/>
                    <a:cs typeface="Times New Roman" panose="02020603050405020304" pitchFamily="18" charset="0"/>
                  </a:rPr>
                  <a:t>over the area included between the circles</a:t>
                </a:r>
              </a:p>
              <a:p>
                <a:pPr marL="0" indent="0">
                  <a:buNone/>
                </a:pPr>
                <a14:m>
                  <m:oMath xmlns:m="http://schemas.openxmlformats.org/officeDocument/2006/math">
                    <m:func>
                      <m:funcPr>
                        <m:ctrlPr>
                          <a:rPr lang="en-US" sz="2000" i="1">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𝑟</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𝑠𝑖𝑛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IN" sz="2000" dirty="0">
                    <a:latin typeface="Times New Roman" panose="02020603050405020304" pitchFamily="18" charset="0"/>
                    <a:cs typeface="Times New Roman" panose="02020603050405020304" pitchFamily="18" charset="0"/>
                  </a:rPr>
                  <a:t> &amp; </a:t>
                </a:r>
                <a14:m>
                  <m:oMath xmlns:m="http://schemas.openxmlformats.org/officeDocument/2006/math">
                    <m:func>
                      <m:funcPr>
                        <m:ctrlPr>
                          <a:rPr lang="en-US" sz="2000" i="1">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𝑟</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4</m:t>
                        </m:r>
                        <m:r>
                          <a:rPr lang="en-US" sz="2000" i="1">
                            <a:latin typeface="Cambria Math" panose="02040503050406030204" pitchFamily="18" charset="0"/>
                            <a:cs typeface="Times New Roman" panose="02020603050405020304" pitchFamily="18" charset="0"/>
                          </a:rPr>
                          <m:t>𝑠𝑖𝑛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IN" sz="2000" dirty="0">
                    <a:latin typeface="Times New Roman" panose="02020603050405020304" pitchFamily="18" charset="0"/>
                    <a:cs typeface="Times New Roman" panose="02020603050405020304" pitchFamily="18" charset="0"/>
                  </a:rPr>
                  <a:t>as shown in figure</a:t>
                </a:r>
                <a:r>
                  <a:rPr lang="en-IN" sz="2000" dirty="0" smtClean="0">
                    <a:latin typeface="Times New Roman" panose="02020603050405020304" pitchFamily="18" charset="0"/>
                    <a:cs typeface="Times New Roman" panose="02020603050405020304" pitchFamily="18" charset="0"/>
                  </a:rPr>
                  <a:t>.</a:t>
                </a:r>
                <a:endParaRPr lang="en-IN"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Where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0 to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𝜋</m:t>
                    </m:r>
                    <m:r>
                      <a:rPr lang="en-US" sz="20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000" dirty="0" smtClean="0">
                    <a:latin typeface="Times New Roman" panose="02020603050405020304" pitchFamily="18" charset="0"/>
                    <a:cs typeface="Times New Roman" panose="02020603050405020304" pitchFamily="18" charset="0"/>
                  </a:rPr>
                  <a:t>and </a:t>
                </a:r>
                <a:r>
                  <a:rPr lang="en-US" sz="2000" dirty="0">
                    <a:latin typeface="Times New Roman" panose="02020603050405020304" pitchFamily="18" charset="0"/>
                    <a:cs typeface="Times New Roman" panose="02020603050405020304" pitchFamily="18" charset="0"/>
                  </a:rPr>
                  <a:t>r</a:t>
                </a:r>
                <a:r>
                  <a:rPr lang="en-US" sz="2000" dirty="0" smtClean="0">
                    <a:latin typeface="Times New Roman" panose="02020603050405020304" pitchFamily="18" charset="0"/>
                    <a:cs typeface="Times New Roman" panose="02020603050405020304" pitchFamily="18" charset="0"/>
                  </a:rPr>
                  <a:t>:</a:t>
                </a:r>
                <a14:m>
                  <m:oMath xmlns:m="http://schemas.openxmlformats.org/officeDocument/2006/math">
                    <m:func>
                      <m:funcPr>
                        <m:ctrlPr>
                          <a:rPr lang="en-US" sz="2000" i="1">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𝑠𝑖𝑛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US" sz="2000" dirty="0" smtClean="0">
                    <a:latin typeface="Times New Roman" panose="02020603050405020304" pitchFamily="18" charset="0"/>
                    <a:cs typeface="Times New Roman" panose="02020603050405020304" pitchFamily="18" charset="0"/>
                  </a:rPr>
                  <a:t> to </a:t>
                </a:r>
                <a14:m>
                  <m:oMath xmlns:m="http://schemas.openxmlformats.org/officeDocument/2006/math">
                    <m:func>
                      <m:funcPr>
                        <m:ctrlPr>
                          <a:rPr lang="en-US" sz="2000" i="1" smtClean="0">
                            <a:solidFill>
                              <a:schemeClr val="tx1"/>
                            </a:solidFill>
                            <a:latin typeface="Cambria Math" panose="02040503050406030204" pitchFamily="18" charset="0"/>
                            <a:cs typeface="Times New Roman" panose="02020603050405020304" pitchFamily="18" charset="0"/>
                          </a:rPr>
                        </m:ctrlPr>
                      </m:funcPr>
                      <m:fName>
                        <m:r>
                          <a:rPr lang="en-US" sz="2000" i="1">
                            <a:solidFill>
                              <a:schemeClr val="tx1"/>
                            </a:solidFill>
                            <a:latin typeface="Cambria Math" panose="02040503050406030204" pitchFamily="18" charset="0"/>
                            <a:cs typeface="Times New Roman" panose="02020603050405020304" pitchFamily="18" charset="0"/>
                          </a:rPr>
                          <m:t>4</m:t>
                        </m:r>
                        <m:r>
                          <a:rPr lang="en-US" sz="2000" i="1">
                            <a:solidFill>
                              <a:schemeClr val="tx1"/>
                            </a:solidFill>
                            <a:latin typeface="Cambria Math" panose="02040503050406030204" pitchFamily="18" charset="0"/>
                            <a:cs typeface="Times New Roman" panose="02020603050405020304" pitchFamily="18" charset="0"/>
                          </a:rPr>
                          <m:t>𝑠𝑖𝑛</m:t>
                        </m:r>
                      </m:fName>
                      <m:e>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e>
                    </m:func>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r</m:t>
                            </m:r>
                            <m:r>
                              <a:rPr lang="en-US" sz="2000" i="1" dirty="0">
                                <a:latin typeface="Cambria Math" panose="02040503050406030204" pitchFamily="18" charset="0"/>
                                <a:cs typeface="Times New Roman" panose="02020603050405020304" pitchFamily="18" charset="0"/>
                              </a:rPr>
                              <m:t>=</m:t>
                            </m:r>
                            <m:func>
                              <m:funcPr>
                                <m:ctrlPr>
                                  <a:rPr lang="en-US" sz="2000" i="1">
                                    <a:latin typeface="Cambria Math" panose="02040503050406030204" pitchFamily="18" charset="0"/>
                                    <a:cs typeface="Times New Roman" panose="02020603050405020304" pitchFamily="18" charset="0"/>
                                  </a:rPr>
                                </m:ctrlPr>
                              </m:funcPr>
                              <m:fName>
                                <m:r>
                                  <a:rPr lang="en-US" sz="2000" b="0" i="1" smtClean="0">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𝑠𝑖𝑛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sub>
                          <m:sup>
                            <m:r>
                              <m:rPr>
                                <m:nor/>
                              </m:rPr>
                              <a:rPr lang="en-US" sz="2000" dirty="0">
                                <a:latin typeface="Times New Roman" panose="02020603050405020304" pitchFamily="18" charset="0"/>
                                <a:cs typeface="Times New Roman" panose="02020603050405020304" pitchFamily="18" charset="0"/>
                              </a:rPr>
                              <m:t>r</m:t>
                            </m:r>
                            <m:r>
                              <a:rPr lang="en-US" sz="2000" i="1" dirty="0">
                                <a:latin typeface="Cambria Math" panose="02040503050406030204" pitchFamily="18" charset="0"/>
                                <a:cs typeface="Times New Roman" panose="02020603050405020304" pitchFamily="18" charset="0"/>
                              </a:rPr>
                              <m:t>=</m:t>
                            </m:r>
                            <m:func>
                              <m:funcPr>
                                <m:ctrlPr>
                                  <a:rPr lang="en-US" sz="2000" i="1">
                                    <a:latin typeface="Cambria Math" panose="02040503050406030204" pitchFamily="18" charset="0"/>
                                    <a:cs typeface="Times New Roman" panose="02020603050405020304" pitchFamily="18" charset="0"/>
                                  </a:rPr>
                                </m:ctrlPr>
                              </m:funcPr>
                              <m:fName>
                                <m:r>
                                  <a:rPr lang="en-US" sz="2000" b="0" i="1" smtClean="0">
                                    <a:latin typeface="Cambria Math" panose="02040503050406030204" pitchFamily="18" charset="0"/>
                                    <a:cs typeface="Times New Roman" panose="02020603050405020304" pitchFamily="18" charset="0"/>
                                  </a:rPr>
                                  <m:t>4</m:t>
                                </m:r>
                                <m:r>
                                  <a:rPr lang="en-US" sz="2000" i="1">
                                    <a:latin typeface="Cambria Math" panose="02040503050406030204" pitchFamily="18" charset="0"/>
                                    <a:cs typeface="Times New Roman" panose="02020603050405020304" pitchFamily="18" charset="0"/>
                                  </a:rPr>
                                  <m:t>𝑠</m:t>
                                </m:r>
                                <m:r>
                                  <a:rPr lang="en-US" sz="2000" b="0" i="1" smtClean="0">
                                    <a:latin typeface="Cambria Math" panose="02040503050406030204" pitchFamily="18" charset="0"/>
                                    <a:cs typeface="Times New Roman" panose="02020603050405020304" pitchFamily="18" charset="0"/>
                                  </a:rPr>
                                  <m:t>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b="0" i="1" smtClean="0">
                                    <a:latin typeface="Cambria Math" panose="02040503050406030204" pitchFamily="18" charset="0"/>
                                    <a:cs typeface="Times New Roman" panose="02020603050405020304" pitchFamily="18" charset="0"/>
                                  </a:rPr>
                                  <m:t>3</m:t>
                                </m:r>
                              </m:sup>
                            </m:sSup>
                            <m:r>
                              <a:rPr lang="en-US" sz="2000" i="1">
                                <a:latin typeface="Cambria Math" panose="02040503050406030204" pitchFamily="18" charset="0"/>
                                <a:cs typeface="Times New Roman" panose="02020603050405020304" pitchFamily="18" charset="0"/>
                              </a:rPr>
                              <m:t>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 </m:t>
                    </m:r>
                    <m:nary>
                      <m:naryPr>
                        <m:limLoc m:val="undOvr"/>
                        <m:ctrlPr>
                          <a:rPr lang="en-US" sz="2000" i="1" smtClean="0">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 </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𝜋</m:t>
                        </m:r>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b="0" i="1" smtClean="0">
                                            <a:latin typeface="Cambria Math" panose="02040503050406030204" pitchFamily="18" charset="0"/>
                                            <a:cs typeface="Times New Roman" panose="02020603050405020304" pitchFamily="18" charset="0"/>
                                          </a:rPr>
                                          <m:t>4</m:t>
                                        </m:r>
                                      </m:sup>
                                    </m:sSup>
                                  </m:num>
                                  <m:den>
                                    <m:r>
                                      <a:rPr lang="en-US" sz="2000" b="0" i="1" smtClean="0">
                                        <a:latin typeface="Cambria Math" panose="02040503050406030204" pitchFamily="18" charset="0"/>
                                        <a:cs typeface="Times New Roman" panose="02020603050405020304" pitchFamily="18" charset="0"/>
                                      </a:rPr>
                                      <m:t>4</m:t>
                                    </m:r>
                                  </m:den>
                                </m:f>
                              </m:e>
                            </m:d>
                          </m:e>
                          <m:sub>
                            <m:func>
                              <m:funcPr>
                                <m:ctrlPr>
                                  <a:rPr lang="en-US" sz="2000" i="1">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𝑠𝑖𝑛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sub>
                          <m:sup>
                            <m:func>
                              <m:funcPr>
                                <m:ctrlPr>
                                  <a:rPr lang="en-US" sz="2000" i="1">
                                    <a:latin typeface="Cambria Math" panose="02040503050406030204" pitchFamily="18" charset="0"/>
                                    <a:cs typeface="Times New Roman" panose="02020603050405020304" pitchFamily="18" charset="0"/>
                                  </a:rPr>
                                </m:ctrlPr>
                              </m:funcPr>
                              <m:fName>
                                <m:r>
                                  <a:rPr lang="en-US" sz="2000" b="0" i="1" smtClean="0">
                                    <a:latin typeface="Cambria Math" panose="02040503050406030204" pitchFamily="18" charset="0"/>
                                    <a:cs typeface="Times New Roman" panose="02020603050405020304" pitchFamily="18" charset="0"/>
                                  </a:rPr>
                                  <m:t>4</m:t>
                                </m:r>
                                <m:r>
                                  <a:rPr lang="en-US" sz="2000" i="1">
                                    <a:latin typeface="Cambria Math" panose="02040503050406030204" pitchFamily="18" charset="0"/>
                                    <a:cs typeface="Times New Roman" panose="02020603050405020304" pitchFamily="18" charset="0"/>
                                  </a:rPr>
                                  <m:t>𝑠</m:t>
                                </m:r>
                                <m:r>
                                  <a:rPr lang="en-US" sz="2000" b="0" i="1" smtClean="0">
                                    <a:latin typeface="Cambria Math" panose="02040503050406030204" pitchFamily="18" charset="0"/>
                                    <a:cs typeface="Times New Roman" panose="02020603050405020304" pitchFamily="18" charset="0"/>
                                  </a:rPr>
                                  <m:t>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sup>
                        </m:sSubSup>
                      </m:e>
                    </m:nary>
                    <m:r>
                      <a:rPr lang="en-US" sz="2000" i="1" smtClean="0">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cs typeface="Times New Roman" panose="02020603050405020304" pitchFamily="18" charset="0"/>
                      </a:rPr>
                      <m:t>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4</m:t>
                        </m:r>
                      </m:den>
                    </m:f>
                    <m:nary>
                      <m:naryPr>
                        <m:limLoc m:val="undOvr"/>
                        <m:ctrlPr>
                          <a:rPr lang="en-US" sz="2000" i="1">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d>
                                  <m:dPr>
                                    <m:ctrlPr>
                                      <a:rPr lang="en-US" sz="2000" i="1">
                                        <a:latin typeface="Cambria Math" panose="02040503050406030204" pitchFamily="18" charset="0"/>
                                        <a:cs typeface="Times New Roman" panose="02020603050405020304" pitchFamily="18" charset="0"/>
                                      </a:rPr>
                                    </m:ctrlPr>
                                  </m:dPr>
                                  <m:e>
                                    <m:func>
                                      <m:funcPr>
                                        <m:ctrlPr>
                                          <a:rPr lang="en-US" sz="2000" i="1">
                                            <a:latin typeface="Cambria Math" panose="02040503050406030204" pitchFamily="18" charset="0"/>
                                            <a:cs typeface="Times New Roman" panose="02020603050405020304" pitchFamily="18" charset="0"/>
                                          </a:rPr>
                                        </m:ctrlPr>
                                      </m:funcPr>
                                      <m:fName>
                                        <m:r>
                                          <a:rPr lang="en-US" sz="2000" i="1">
                                            <a:latin typeface="Cambria Math" panose="02040503050406030204" pitchFamily="18" charset="0"/>
                                            <a:cs typeface="Times New Roman" panose="02020603050405020304" pitchFamily="18" charset="0"/>
                                          </a:rPr>
                                          <m:t>4</m:t>
                                        </m:r>
                                        <m:r>
                                          <a:rPr lang="en-US" sz="2000" i="1">
                                            <a:latin typeface="Cambria Math" panose="02040503050406030204" pitchFamily="18" charset="0"/>
                                            <a:cs typeface="Times New Roman" panose="02020603050405020304" pitchFamily="18" charset="0"/>
                                          </a:rPr>
                                          <m:t>𝑠𝑖𝑛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e>
                                </m:d>
                              </m:e>
                              <m: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d>
                                  <m:dPr>
                                    <m:ctrlPr>
                                      <a:rPr lang="en-US" sz="2000" i="1">
                                        <a:latin typeface="Cambria Math" panose="02040503050406030204" pitchFamily="18" charset="0"/>
                                        <a:cs typeface="Times New Roman" panose="02020603050405020304" pitchFamily="18" charset="0"/>
                                      </a:rPr>
                                    </m:ctrlPr>
                                  </m:dPr>
                                  <m:e>
                                    <m:func>
                                      <m:funcPr>
                                        <m:ctrlPr>
                                          <a:rPr lang="en-US" sz="2000" i="1">
                                            <a:latin typeface="Cambria Math" panose="02040503050406030204" pitchFamily="18" charset="0"/>
                                            <a:cs typeface="Times New Roman" panose="02020603050405020304" pitchFamily="18" charset="0"/>
                                          </a:rPr>
                                        </m:ctrlPr>
                                      </m:funcPr>
                                      <m:fName>
                                        <m:r>
                                          <a:rPr lang="en-US" sz="2000" b="0" i="1" smtClean="0">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𝑠𝑖𝑛</m:t>
                                        </m:r>
                                      </m:fName>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func>
                                  </m:e>
                                </m:d>
                              </m:e>
                              <m: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4</m:t>
                                </m:r>
                              </m:sup>
                            </m:sSup>
                          </m:e>
                        </m:d>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r>
                      <a:rPr lang="en-US" sz="2000" i="1" dirty="0">
                        <a:latin typeface="Cambria Math" panose="02040503050406030204" pitchFamily="18" charset="0"/>
                        <a:cs typeface="Times New Roman" panose="02020603050405020304" pitchFamily="18" charset="0"/>
                      </a:rPr>
                      <m:t> </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4</m:t>
                        </m:r>
                      </m:den>
                    </m:f>
                    <m:nary>
                      <m:naryPr>
                        <m:limLoc m:val="undOvr"/>
                        <m:ctrlPr>
                          <a:rPr lang="en-US" sz="2000" i="1" smtClean="0">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d>
                          <m:dPr>
                            <m:begChr m:val="["/>
                            <m:endChr m:val="]"/>
                            <m:ctrlPr>
                              <a:rPr lang="en-US"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256</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𝑠𝑖𝑛</m:t>
                                </m:r>
                              </m:e>
                              <m:sup>
                                <m:r>
                                  <a:rPr lang="en-US" sz="2000" b="0" i="1" smtClean="0">
                                    <a:latin typeface="Cambria Math" panose="02040503050406030204" pitchFamily="18" charset="0"/>
                                    <a:cs typeface="Times New Roman" panose="02020603050405020304" pitchFamily="18" charset="0"/>
                                  </a:rPr>
                                  <m:t>4</m:t>
                                </m:r>
                              </m:sup>
                            </m:s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16</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smtClean="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4</m:t>
                        </m:r>
                      </m:den>
                    </m:f>
                    <m:nary>
                      <m:naryPr>
                        <m:limLoc m:val="undOvr"/>
                        <m:ctrlPr>
                          <a:rPr lang="en-US" sz="2000" i="1">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d>
                          <m:dPr>
                            <m:begChr m:val="["/>
                            <m:endChr m:val="]"/>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240</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IN" sz="1600" i="1" dirty="0" smtClean="0">
                            <a:solidFill>
                              <a:srgbClr val="FF0000"/>
                            </a:solidFill>
                            <a:latin typeface="Cambria Math" panose="02040503050406030204" pitchFamily="18" charset="0"/>
                            <a:cs typeface="Times New Roman" panose="02020603050405020304" pitchFamily="18" charset="0"/>
                          </a:rPr>
                        </m:ctrlPr>
                      </m:dPr>
                      <m:e>
                        <m:eqArr>
                          <m:eqArrPr>
                            <m:ctrlPr>
                              <a:rPr lang="en-US" sz="1600" i="1" smtClean="0">
                                <a:solidFill>
                                  <a:schemeClr val="tx1"/>
                                </a:solidFill>
                                <a:latin typeface="Cambria Math" panose="02040503050406030204" pitchFamily="18" charset="0"/>
                                <a:cs typeface="Times New Roman" panose="02020603050405020304" pitchFamily="18" charset="0"/>
                              </a:rPr>
                            </m:ctrlPr>
                          </m:eqArrPr>
                          <m:e>
                            <m:nary>
                              <m:naryPr>
                                <m:limLoc m:val="undOvr"/>
                                <m:ctrlPr>
                                  <a:rPr lang="en-US" sz="1600" i="1">
                                    <a:solidFill>
                                      <a:schemeClr val="tx1"/>
                                    </a:solidFill>
                                    <a:latin typeface="Cambria Math" panose="02040503050406030204" pitchFamily="18" charset="0"/>
                                    <a:cs typeface="Times New Roman" panose="02020603050405020304" pitchFamily="18" charset="0"/>
                                  </a:rPr>
                                </m:ctrlPr>
                              </m:naryPr>
                              <m:sub>
                                <m:r>
                                  <a:rPr lang="en-US" sz="1600" i="1">
                                    <a:solidFill>
                                      <a:schemeClr val="tx1"/>
                                    </a:solidFill>
                                    <a:latin typeface="Cambria Math" panose="02040503050406030204" pitchFamily="18" charset="0"/>
                                    <a:cs typeface="Times New Roman" panose="02020603050405020304" pitchFamily="18" charset="0"/>
                                  </a:rPr>
                                  <m:t>0</m:t>
                                </m:r>
                              </m:sub>
                              <m:sup>
                                <m:f>
                                  <m:fPr>
                                    <m:ctrlPr>
                                      <a:rPr lang="en-IN" sz="1600" i="1">
                                        <a:solidFill>
                                          <a:schemeClr val="tx1"/>
                                        </a:solidFill>
                                        <a:latin typeface="Cambria Math" panose="02040503050406030204" pitchFamily="18" charset="0"/>
                                        <a:cs typeface="Times New Roman" panose="02020603050405020304" pitchFamily="18" charset="0"/>
                                      </a:rPr>
                                    </m:ctrlPr>
                                  </m:fPr>
                                  <m:num>
                                    <m:r>
                                      <a:rPr lang="en-IN"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1600" i="1">
                                        <a:solidFill>
                                          <a:schemeClr val="tx1"/>
                                        </a:solidFill>
                                        <a:latin typeface="Cambria Math" panose="02040503050406030204" pitchFamily="18" charset="0"/>
                                        <a:cs typeface="Times New Roman" panose="02020603050405020304" pitchFamily="18" charset="0"/>
                                      </a:rPr>
                                      <m:t>2</m:t>
                                    </m:r>
                                  </m:den>
                                </m:f>
                              </m:sup>
                              <m:e>
                                <m:sSup>
                                  <m:sSupPr>
                                    <m:ctrlPr>
                                      <a:rPr lang="en-US" sz="1600" i="1">
                                        <a:solidFill>
                                          <a:schemeClr val="tx1"/>
                                        </a:solidFill>
                                        <a:latin typeface="Cambria Math" panose="02040503050406030204" pitchFamily="18" charset="0"/>
                                        <a:cs typeface="Times New Roman" panose="02020603050405020304" pitchFamily="18" charset="0"/>
                                      </a:rPr>
                                    </m:ctrlPr>
                                  </m:sSupPr>
                                  <m:e>
                                    <m:r>
                                      <a:rPr lang="en-US" sz="1600" i="1">
                                        <a:solidFill>
                                          <a:schemeClr val="tx1"/>
                                        </a:solidFill>
                                        <a:latin typeface="Cambria Math" panose="02040503050406030204" pitchFamily="18" charset="0"/>
                                        <a:cs typeface="Times New Roman" panose="02020603050405020304" pitchFamily="18" charset="0"/>
                                      </a:rPr>
                                      <m:t>𝑠</m:t>
                                    </m:r>
                                    <m:r>
                                      <a:rPr lang="en-US" sz="1600" b="0" i="1" smtClean="0">
                                        <a:solidFill>
                                          <a:schemeClr val="tx1"/>
                                        </a:solidFill>
                                        <a:latin typeface="Cambria Math" panose="02040503050406030204" pitchFamily="18" charset="0"/>
                                        <a:cs typeface="Times New Roman" panose="02020603050405020304" pitchFamily="18" charset="0"/>
                                      </a:rPr>
                                      <m:t>𝑖𝑛</m:t>
                                    </m:r>
                                  </m:e>
                                  <m:sup>
                                    <m:r>
                                      <a:rPr lang="en-US" sz="1600" i="1">
                                        <a:solidFill>
                                          <a:schemeClr val="tx1"/>
                                        </a:solidFill>
                                        <a:latin typeface="Cambria Math" panose="02040503050406030204" pitchFamily="18" charset="0"/>
                                        <a:cs typeface="Times New Roman" panose="02020603050405020304" pitchFamily="18" charset="0"/>
                                      </a:rPr>
                                      <m:t>𝑚</m:t>
                                    </m:r>
                                  </m:sup>
                                </m:sSup>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r>
                                  <a:rPr lang="en-US" sz="1600" i="1">
                                    <a:solidFill>
                                      <a:schemeClr val="tx1"/>
                                    </a:solidFill>
                                    <a:latin typeface="Cambria Math" panose="02040503050406030204" pitchFamily="18" charset="0"/>
                                    <a:cs typeface="Times New Roman" panose="02020603050405020304" pitchFamily="18" charset="0"/>
                                  </a:rPr>
                                  <m:t>𝑑</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num>
                                  <m:den>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m:t>
                                    </m:r>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en>
                                </m:f>
                              </m:e>
                            </m:nary>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1600" i="1">
                                <a:solidFill>
                                  <a:schemeClr val="tx1"/>
                                </a:solidFill>
                                <a:latin typeface="Cambria Math" panose="02040503050406030204" pitchFamily="18" charset="0"/>
                                <a:cs typeface="Times New Roman" panose="02020603050405020304" pitchFamily="18" charset="0"/>
                              </a:rPr>
                              <m:t>x</m:t>
                            </m:r>
                            <m:r>
                              <a:rPr lang="en-US" sz="1600" i="1">
                                <a:solidFill>
                                  <a:schemeClr val="tx1"/>
                                </a:solidFill>
                                <a:latin typeface="Cambria Math" panose="02040503050406030204" pitchFamily="18" charset="0"/>
                                <a:cs typeface="Times New Roman" panose="02020603050405020304" pitchFamily="18" charset="0"/>
                              </a:rPr>
                              <m:t> </m:t>
                            </m:r>
                            <m:f>
                              <m:fPr>
                                <m:ctrlPr>
                                  <a:rPr lang="en-US" sz="1600" i="1">
                                    <a:solidFill>
                                      <a:schemeClr val="tx1"/>
                                    </a:solidFill>
                                    <a:latin typeface="Cambria Math" panose="02040503050406030204" pitchFamily="18" charset="0"/>
                                    <a:cs typeface="Times New Roman" panose="02020603050405020304" pitchFamily="18" charset="0"/>
                                  </a:rPr>
                                </m:ctrlPr>
                              </m:fPr>
                              <m:num>
                                <m:r>
                                  <a:rPr lang="en-US" sz="1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1600" i="1">
                                    <a:solidFill>
                                      <a:schemeClr val="tx1"/>
                                    </a:solidFill>
                                    <a:latin typeface="Cambria Math" panose="02040503050406030204" pitchFamily="18" charset="0"/>
                                    <a:cs typeface="Times New Roman" panose="02020603050405020304" pitchFamily="18" charset="0"/>
                                  </a:rPr>
                                  <m:t>2</m:t>
                                </m:r>
                              </m:den>
                            </m:f>
                          </m:e>
                          <m:e>
                            <m:r>
                              <a:rPr lang="en-US" sz="1600" i="1">
                                <a:solidFill>
                                  <a:schemeClr val="tx1"/>
                                </a:solidFill>
                                <a:latin typeface="Cambria Math" panose="02040503050406030204" pitchFamily="18" charset="0"/>
                                <a:cs typeface="Times New Roman" panose="02020603050405020304" pitchFamily="18" charset="0"/>
                              </a:rPr>
                              <m:t>𝑖𝑓</m:t>
                            </m:r>
                            <m:r>
                              <a:rPr lang="en-US" sz="1600" i="1">
                                <a:solidFill>
                                  <a:schemeClr val="tx1"/>
                                </a:solidFill>
                                <a:latin typeface="Cambria Math" panose="02040503050406030204" pitchFamily="18" charset="0"/>
                                <a:cs typeface="Times New Roman" panose="02020603050405020304" pitchFamily="18" charset="0"/>
                              </a:rPr>
                              <m:t>  </m:t>
                            </m:r>
                            <m:r>
                              <a:rPr lang="en-US" sz="1600" i="1">
                                <a:solidFill>
                                  <a:schemeClr val="tx1"/>
                                </a:solidFill>
                                <a:latin typeface="Cambria Math" panose="02040503050406030204" pitchFamily="18" charset="0"/>
                                <a:cs typeface="Times New Roman" panose="02020603050405020304" pitchFamily="18" charset="0"/>
                              </a:rPr>
                              <m:t>𝑚</m:t>
                            </m:r>
                            <m:r>
                              <a:rPr lang="en-US" sz="1600" i="1">
                                <a:solidFill>
                                  <a:schemeClr val="tx1"/>
                                </a:solidFill>
                                <a:latin typeface="Cambria Math" panose="02040503050406030204" pitchFamily="18" charset="0"/>
                                <a:cs typeface="Times New Roman" panose="02020603050405020304" pitchFamily="18" charset="0"/>
                              </a:rPr>
                              <m:t> </m:t>
                            </m:r>
                            <m:r>
                              <a:rPr lang="en-US" sz="1600" i="1">
                                <a:solidFill>
                                  <a:schemeClr val="tx1"/>
                                </a:solidFill>
                                <a:latin typeface="Cambria Math" panose="02040503050406030204" pitchFamily="18" charset="0"/>
                                <a:cs typeface="Times New Roman" panose="02020603050405020304" pitchFamily="18" charset="0"/>
                              </a:rPr>
                              <m:t>𝑖𝑠</m:t>
                            </m:r>
                            <m:r>
                              <a:rPr lang="en-US" sz="1600" i="1">
                                <a:solidFill>
                                  <a:schemeClr val="tx1"/>
                                </a:solidFill>
                                <a:latin typeface="Cambria Math" panose="02040503050406030204" pitchFamily="18" charset="0"/>
                                <a:cs typeface="Times New Roman" panose="02020603050405020304" pitchFamily="18" charset="0"/>
                              </a:rPr>
                              <m:t> </m:t>
                            </m:r>
                            <m:r>
                              <a:rPr lang="en-US" sz="1600" i="1">
                                <a:solidFill>
                                  <a:schemeClr val="tx1"/>
                                </a:solidFill>
                                <a:latin typeface="Cambria Math" panose="02040503050406030204" pitchFamily="18" charset="0"/>
                                <a:cs typeface="Times New Roman" panose="02020603050405020304" pitchFamily="18" charset="0"/>
                              </a:rPr>
                              <m:t>𝑒𝑣𝑒𝑛</m:t>
                            </m:r>
                          </m:e>
                        </m:eqArr>
                      </m:e>
                    </m:d>
                  </m:oMath>
                </a14:m>
                <a:endParaRPr lang="en-IN" sz="1600" dirty="0" smtClean="0">
                  <a:latin typeface="Times New Roman" panose="02020603050405020304" pitchFamily="18" charset="0"/>
                  <a:cs typeface="Times New Roman" panose="02020603050405020304" pitchFamily="18" charset="0"/>
                </a:endParaRPr>
              </a:p>
              <a:p>
                <a:pPr marL="0" indent="0">
                  <a:buNone/>
                </a:pPr>
                <a:r>
                  <a:rPr lang="en-US" sz="2000" b="0" dirty="0" smtClean="0">
                    <a:cs typeface="Times New Roman" panose="02020603050405020304" pitchFamily="18" charset="0"/>
                  </a:rPr>
                  <a:t>                                          </a:t>
                </a:r>
                <a14:m>
                  <m:oMath xmlns:m="http://schemas.openxmlformats.org/officeDocument/2006/math">
                    <m:r>
                      <a:rPr lang="en-US" sz="2000" b="0" i="0" dirty="0" smtClean="0">
                        <a:latin typeface="Cambria Math" panose="02040503050406030204" pitchFamily="18" charset="0"/>
                        <a:cs typeface="Times New Roman" panose="02020603050405020304" pitchFamily="18" charset="0"/>
                      </a:rPr>
                      <m:t> </m:t>
                    </m:r>
                    <m:r>
                      <a:rPr lang="en-US" sz="2000" dirty="0">
                        <a:latin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240</m:t>
                        </m:r>
                      </m:num>
                      <m:den>
                        <m:r>
                          <a:rPr lang="en-US" sz="2000" i="1">
                            <a:latin typeface="Cambria Math" panose="02040503050406030204" pitchFamily="18" charset="0"/>
                            <a:cs typeface="Times New Roman" panose="02020603050405020304" pitchFamily="18" charset="0"/>
                          </a:rPr>
                          <m:t>4</m:t>
                        </m:r>
                      </m:den>
                    </m:f>
                    <m:r>
                      <m:rPr>
                        <m:sty m:val="p"/>
                      </m:rPr>
                      <a:rPr lang="en-US" sz="2000" i="1" smtClean="0">
                        <a:latin typeface="Cambria Math" panose="02040503050406030204" pitchFamily="18" charset="0"/>
                        <a:cs typeface="Times New Roman" panose="02020603050405020304" pitchFamily="18" charset="0"/>
                      </a:rPr>
                      <m:t>x</m:t>
                    </m:r>
                    <m:r>
                      <a:rPr lang="en-US" sz="2000" b="0" i="1" smtClean="0">
                        <a:latin typeface="Cambria Math" panose="02040503050406030204" pitchFamily="18" charset="0"/>
                        <a:cs typeface="Times New Roman" panose="02020603050405020304" pitchFamily="18" charset="0"/>
                      </a:rPr>
                      <m:t> </m:t>
                    </m:r>
                    <m:r>
                      <a:rPr lang="en-US" sz="2000" b="0" i="1" smtClean="0">
                        <a:latin typeface="Cambria Math" panose="02040503050406030204" pitchFamily="18" charset="0"/>
                        <a:cs typeface="Times New Roman" panose="02020603050405020304" pitchFamily="18" charset="0"/>
                      </a:rPr>
                      <m:t>2</m:t>
                    </m:r>
                    <m:nary>
                      <m:naryPr>
                        <m:limLoc m:val="undOvr"/>
                        <m:ctrlPr>
                          <a:rPr lang="en-US" sz="2000" i="1">
                            <a:latin typeface="Cambria Math" panose="02040503050406030204" pitchFamily="18" charset="0"/>
                            <a:cs typeface="Times New Roman" panose="02020603050405020304" pitchFamily="18" charset="0"/>
                          </a:rPr>
                        </m:ctrlPr>
                      </m:naryPr>
                      <m:sub>
                        <m:r>
                          <m:rPr>
                            <m:nor/>
                          </m:rPr>
                          <a:rPr lang="en-US" sz="2000" dirty="0">
                            <a:latin typeface="Times New Roman" panose="020206030504050203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120 x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2</m:t>
                        </m:r>
                      </m:num>
                      <m:den>
                        <m:r>
                          <a:rPr lang="en-US" sz="2000" i="1">
                            <a:latin typeface="Cambria Math" panose="02040503050406030204" pitchFamily="18" charset="0"/>
                            <a:cs typeface="Times New Roman" panose="02020603050405020304" pitchFamily="18" charset="0"/>
                          </a:rPr>
                          <m:t>4</m:t>
                        </m:r>
                      </m:den>
                    </m:f>
                  </m:oMath>
                </a14:m>
                <a:r>
                  <a:rPr lang="en-IN" sz="2000" dirty="0">
                    <a:latin typeface="Times New Roman" panose="02020603050405020304" pitchFamily="18" charset="0"/>
                    <a:cs typeface="Times New Roman" panose="02020603050405020304" pitchFamily="18" charset="0"/>
                  </a:rPr>
                  <a:t> x </a:t>
                </a:r>
                <a14:m>
                  <m:oMath xmlns:m="http://schemas.openxmlformats.org/officeDocument/2006/math">
                    <m:f>
                      <m:fPr>
                        <m:ctrlPr>
                          <a:rPr lang="en-IN"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x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dirty="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45</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smtClean="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46545" y="572655"/>
                <a:ext cx="10861964" cy="5604308"/>
              </a:xfrm>
              <a:blipFill>
                <a:blip r:embed="rId3"/>
                <a:stretch>
                  <a:fillRect l="-505" t="-979"/>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522916862"/>
              </p:ext>
            </p:extLst>
          </p:nvPr>
        </p:nvGraphicFramePr>
        <p:xfrm>
          <a:off x="1930401" y="572655"/>
          <a:ext cx="507999" cy="406400"/>
        </p:xfrm>
        <a:graphic>
          <a:graphicData uri="http://schemas.openxmlformats.org/presentationml/2006/ole">
            <mc:AlternateContent xmlns:mc="http://schemas.openxmlformats.org/markup-compatibility/2006">
              <mc:Choice xmlns:v="urn:schemas-microsoft-com:vml" Requires="v">
                <p:oleObj spid="_x0000_s21838" name="Equation" r:id="rId4" imgW="266400" imgH="368280" progId="Equation.DSMT4">
                  <p:embed/>
                </p:oleObj>
              </mc:Choice>
              <mc:Fallback>
                <p:oleObj name="Equation" r:id="rId4" imgW="266400" imgH="368280" progId="Equation.DSMT4">
                  <p:embed/>
                  <p:pic>
                    <p:nvPicPr>
                      <p:cNvPr id="4" name="Object 3"/>
                      <p:cNvPicPr/>
                      <p:nvPr/>
                    </p:nvPicPr>
                    <p:blipFill>
                      <a:blip r:embed="rId5"/>
                      <a:stretch>
                        <a:fillRect/>
                      </a:stretch>
                    </p:blipFill>
                    <p:spPr>
                      <a:xfrm>
                        <a:off x="1930401" y="572655"/>
                        <a:ext cx="507999" cy="4064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2069037"/>
              </p:ext>
            </p:extLst>
          </p:nvPr>
        </p:nvGraphicFramePr>
        <p:xfrm>
          <a:off x="2733965" y="979055"/>
          <a:ext cx="2096654" cy="498763"/>
        </p:xfrm>
        <a:graphic>
          <a:graphicData uri="http://schemas.openxmlformats.org/presentationml/2006/ole">
            <mc:AlternateContent xmlns:mc="http://schemas.openxmlformats.org/markup-compatibility/2006">
              <mc:Choice xmlns:v="urn:schemas-microsoft-com:vml" Requires="v">
                <p:oleObj spid="_x0000_s21839" name="Equation" r:id="rId6" imgW="622080" imgH="368280" progId="Equation.DSMT4">
                  <p:embed/>
                </p:oleObj>
              </mc:Choice>
              <mc:Fallback>
                <p:oleObj name="Equation" r:id="rId6" imgW="622080" imgH="368280" progId="Equation.DSMT4">
                  <p:embed/>
                  <p:pic>
                    <p:nvPicPr>
                      <p:cNvPr id="9" name="Object 8"/>
                      <p:cNvPicPr/>
                      <p:nvPr/>
                    </p:nvPicPr>
                    <p:blipFill>
                      <a:blip r:embed="rId7"/>
                      <a:stretch>
                        <a:fillRect/>
                      </a:stretch>
                    </p:blipFill>
                    <p:spPr>
                      <a:xfrm>
                        <a:off x="2733965" y="979055"/>
                        <a:ext cx="2096654" cy="4987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64441226"/>
              </p:ext>
            </p:extLst>
          </p:nvPr>
        </p:nvGraphicFramePr>
        <p:xfrm>
          <a:off x="785091" y="2189018"/>
          <a:ext cx="2410691" cy="646545"/>
        </p:xfrm>
        <a:graphic>
          <a:graphicData uri="http://schemas.openxmlformats.org/presentationml/2006/ole">
            <mc:AlternateContent xmlns:mc="http://schemas.openxmlformats.org/markup-compatibility/2006">
              <mc:Choice xmlns:v="urn:schemas-microsoft-com:vml" Requires="v">
                <p:oleObj spid="_x0000_s21840" name="Equation" r:id="rId8" imgW="622080" imgH="368280" progId="Equation.DSMT4">
                  <p:embed/>
                </p:oleObj>
              </mc:Choice>
              <mc:Fallback>
                <p:oleObj name="Equation" r:id="rId8" imgW="622080" imgH="368280" progId="Equation.DSMT4">
                  <p:embed/>
                  <p:pic>
                    <p:nvPicPr>
                      <p:cNvPr id="6" name="Object 5"/>
                      <p:cNvPicPr/>
                      <p:nvPr/>
                    </p:nvPicPr>
                    <p:blipFill>
                      <a:blip r:embed="rId7"/>
                      <a:stretch>
                        <a:fillRect/>
                      </a:stretch>
                    </p:blipFill>
                    <p:spPr>
                      <a:xfrm>
                        <a:off x="785091" y="2189018"/>
                        <a:ext cx="2410691" cy="646545"/>
                      </a:xfrm>
                      <a:prstGeom prst="rect">
                        <a:avLst/>
                      </a:prstGeom>
                    </p:spPr>
                  </p:pic>
                </p:oleObj>
              </mc:Fallback>
            </mc:AlternateContent>
          </a:graphicData>
        </a:graphic>
      </p:graphicFrame>
      <p:pic>
        <p:nvPicPr>
          <p:cNvPr id="8" name="Picture 7"/>
          <p:cNvPicPr>
            <a:picLocks noChangeAspect="1"/>
          </p:cNvPicPr>
          <p:nvPr/>
        </p:nvPicPr>
        <p:blipFill>
          <a:blip r:embed="rId9"/>
          <a:stretch>
            <a:fillRect/>
          </a:stretch>
        </p:blipFill>
        <p:spPr>
          <a:xfrm>
            <a:off x="7786254" y="1348510"/>
            <a:ext cx="3408219" cy="2530764"/>
          </a:xfrm>
          <a:prstGeom prst="rect">
            <a:avLst/>
          </a:prstGeom>
        </p:spPr>
      </p:pic>
    </p:spTree>
    <p:extLst>
      <p:ext uri="{BB962C8B-B14F-4D97-AF65-F5344CB8AC3E}">
        <p14:creationId xmlns:p14="http://schemas.microsoft.com/office/powerpoint/2010/main" val="10720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10491" y="471055"/>
                <a:ext cx="10845800" cy="5678199"/>
              </a:xfrm>
            </p:spPr>
            <p:txBody>
              <a:bodyPr>
                <a:normAutofit/>
              </a:bodyPr>
              <a:lstStyle/>
              <a:p>
                <a:pPr marL="0" lvl="0" indent="0">
                  <a:buNone/>
                </a:pPr>
                <a:r>
                  <a:rPr lang="en-US" dirty="0" smtClean="0">
                    <a:solidFill>
                      <a:srgbClr val="FF0000"/>
                    </a:solidFill>
                    <a:latin typeface="Times New Roman" panose="02020603050405020304" pitchFamily="18" charset="0"/>
                    <a:cs typeface="Times New Roman" panose="02020603050405020304" pitchFamily="18" charset="0"/>
                  </a:rPr>
                  <a:t>Evaluation of Double Integrals by Change of order of integration</a:t>
                </a:r>
              </a:p>
              <a:p>
                <a:pPr marL="0" lvl="0" indent="0" algn="just">
                  <a:buNone/>
                </a:pPr>
                <a:r>
                  <a:rPr lang="en-US" sz="2400" dirty="0">
                    <a:solidFill>
                      <a:prstClr val="black"/>
                    </a:solidFill>
                    <a:latin typeface="Times New Roman" panose="02020603050405020304" pitchFamily="18" charset="0"/>
                    <a:cs typeface="Times New Roman" panose="02020603050405020304" pitchFamily="18" charset="0"/>
                  </a:rPr>
                  <a:t>         Some times it is too difficult to evaluate double integrals in the given order of integration. In such a case we can solve that problem by changing the order of integration</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buNone/>
                </a:pPr>
                <a:r>
                  <a:rPr lang="en-US" sz="2000" dirty="0">
                    <a:solidFill>
                      <a:srgbClr val="00B0F0"/>
                    </a:solidFill>
                    <a:latin typeface="Times New Roman" panose="02020603050405020304" pitchFamily="18" charset="0"/>
                    <a:cs typeface="Times New Roman" panose="02020603050405020304" pitchFamily="18" charset="0"/>
                  </a:rPr>
                  <a:t>1. Evaluate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3</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rPr>
                              <a:rPr lang="en-US" sz="2000" b="0" i="1" smtClean="0">
                                <a:solidFill>
                                  <a:srgbClr val="00B0F0"/>
                                </a:solidFill>
                                <a:latin typeface="Cambria Math" panose="02040503050406030204" pitchFamily="18" charset="0"/>
                                <a:cs typeface="Times New Roman" panose="02020603050405020304" pitchFamily="18" charset="0"/>
                              </a:rPr>
                              <m:t>1</m:t>
                            </m:r>
                          </m:sub>
                          <m:sup>
                            <m:rad>
                              <m:radPr>
                                <m:degHide m:val="on"/>
                                <m:ctrlPr>
                                  <a:rPr lang="en-US" sz="2000" i="1" smtClean="0">
                                    <a:solidFill>
                                      <a:srgbClr val="00B0F0"/>
                                    </a:solidFill>
                                    <a:latin typeface="Cambria Math" panose="02040503050406030204" pitchFamily="18" charset="0"/>
                                    <a:cs typeface="Times New Roman" panose="02020603050405020304" pitchFamily="18" charset="0"/>
                                  </a:rPr>
                                </m:ctrlPr>
                              </m:radPr>
                              <m:deg/>
                              <m:e>
                                <m:r>
                                  <a:rPr lang="en-US" sz="2000" b="0" i="1" smtClean="0">
                                    <a:solidFill>
                                      <a:srgbClr val="00B0F0"/>
                                    </a:solidFill>
                                    <a:latin typeface="Cambria Math" panose="02040503050406030204" pitchFamily="18" charset="0"/>
                                    <a:cs typeface="Times New Roman" panose="02020603050405020304" pitchFamily="18" charset="0"/>
                                  </a:rPr>
                                  <m:t>4</m:t>
                                </m:r>
                                <m:r>
                                  <a:rPr lang="en-US" sz="2000" b="0" i="1" smtClean="0">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𝑦</m:t>
                                </m:r>
                              </m:e>
                            </m:rad>
                          </m:sup>
                          <m:e>
                            <m:r>
                              <a:rPr lang="en-US" sz="2000"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000"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𝑦</m:t>
                            </m:r>
                            <m:r>
                              <a:rPr lang="en-US" sz="2000" b="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𝑑𝑥𝑑𝑦</m:t>
                            </m:r>
                          </m:e>
                        </m:nary>
                      </m:e>
                    </m:nary>
                  </m:oMath>
                </a14:m>
                <a:r>
                  <a:rPr lang="en-US" sz="2000" dirty="0">
                    <a:solidFill>
                      <a:srgbClr val="00B0F0"/>
                    </a:solidFill>
                    <a:latin typeface="Times New Roman" panose="02020603050405020304" pitchFamily="18" charset="0"/>
                    <a:cs typeface="Times New Roman" panose="02020603050405020304" pitchFamily="18" charset="0"/>
                  </a:rPr>
                  <a:t> by changing order of </a:t>
                </a:r>
                <a:r>
                  <a:rPr lang="en-US" sz="2000" dirty="0" smtClean="0">
                    <a:solidFill>
                      <a:srgbClr val="00B0F0"/>
                    </a:solidFill>
                    <a:latin typeface="Times New Roman" panose="02020603050405020304" pitchFamily="18" charset="0"/>
                    <a:cs typeface="Times New Roman" panose="02020603050405020304" pitchFamily="18" charset="0"/>
                  </a:rPr>
                  <a:t>integration.</a:t>
                </a: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solidFill>
                      <a:schemeClr val="tx1"/>
                    </a:solidFill>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3</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rPr>
                              <a:rPr lang="en-US" sz="2000" i="1">
                                <a:solidFill>
                                  <a:schemeClr val="tx1"/>
                                </a:solidFill>
                                <a:latin typeface="Cambria Math" panose="02040503050406030204" pitchFamily="18" charset="0"/>
                                <a:cs typeface="Times New Roman" panose="02020603050405020304" pitchFamily="18" charset="0"/>
                              </a:rPr>
                              <m:t>1</m:t>
                            </m:r>
                          </m:sub>
                          <m:sup>
                            <m:rad>
                              <m:radPr>
                                <m:degHide m:val="on"/>
                                <m:ctrlPr>
                                  <a:rPr lang="en-US" sz="2000" i="1">
                                    <a:solidFill>
                                      <a:schemeClr val="tx1"/>
                                    </a:solidFill>
                                    <a:latin typeface="Cambria Math" panose="02040503050406030204" pitchFamily="18" charset="0"/>
                                    <a:cs typeface="Times New Roman" panose="02020603050405020304" pitchFamily="18" charset="0"/>
                                  </a:rPr>
                                </m:ctrlPr>
                              </m:radPr>
                              <m:deg/>
                              <m:e>
                                <m:r>
                                  <a:rPr lang="en-US" sz="2000" i="1">
                                    <a:solidFill>
                                      <a:schemeClr val="tx1"/>
                                    </a:solidFill>
                                    <a:latin typeface="Cambria Math" panose="02040503050406030204" pitchFamily="18" charset="0"/>
                                    <a:cs typeface="Times New Roman" panose="02020603050405020304" pitchFamily="18" charset="0"/>
                                  </a:rPr>
                                  <m:t>4</m:t>
                                </m:r>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𝑦</m:t>
                                </m:r>
                              </m:e>
                            </m:rad>
                          </m:sup>
                          <m:e>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𝑥</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𝑦</m:t>
                            </m:r>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𝑑𝑥𝑑𝑦</m:t>
                            </m:r>
                          </m:e>
                        </m:nary>
                      </m:e>
                    </m:nary>
                  </m:oMath>
                </a14:m>
                <a:r>
                  <a:rPr lang="en-IN"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Given limits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 </a:t>
                </a:r>
                <a:r>
                  <a:rPr lang="en-IN" sz="2000" dirty="0" smtClean="0">
                    <a:solidFill>
                      <a:prstClr val="black"/>
                    </a:solidFill>
                    <a:latin typeface="Times New Roman" panose="02020603050405020304" pitchFamily="18" charset="0"/>
                    <a:cs typeface="Times New Roman" panose="02020603050405020304" pitchFamily="18" charset="0"/>
                  </a:rPr>
                  <a:t>1,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en-US" sz="2000" i="1" smtClean="0">
                            <a:solidFill>
                              <a:schemeClr val="tx1"/>
                            </a:solidFill>
                            <a:latin typeface="Cambria Math" panose="02040503050406030204" pitchFamily="18" charset="0"/>
                            <a:cs typeface="Times New Roman" panose="02020603050405020304" pitchFamily="18" charset="0"/>
                          </a:rPr>
                        </m:ctrlPr>
                      </m:radPr>
                      <m:deg/>
                      <m:e>
                        <m:r>
                          <a:rPr lang="en-US" sz="2000" i="1">
                            <a:solidFill>
                              <a:schemeClr val="tx1"/>
                            </a:solidFill>
                            <a:latin typeface="Cambria Math" panose="02040503050406030204" pitchFamily="18" charset="0"/>
                            <a:cs typeface="Times New Roman" panose="02020603050405020304" pitchFamily="18" charset="0"/>
                          </a:rPr>
                          <m:t>4</m:t>
                        </m:r>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𝑦</m:t>
                        </m:r>
                      </m:e>
                    </m:rad>
                  </m:oMath>
                </a14:m>
                <a:r>
                  <a:rPr lang="en-US" sz="2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1</m:t>
                        </m:r>
                      </m:sub>
                    </m:sSub>
                  </m:oMath>
                </a14:m>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2</m:t>
                        </m:r>
                      </m:sub>
                    </m:sSub>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ea typeface="Cambria Math" panose="02040503050406030204" pitchFamily="18" charset="0"/>
                        <a:cs typeface="Times New Roman" panose="02020603050405020304" pitchFamily="18" charset="0"/>
                      </a:rPr>
                      <m:t>3</m:t>
                    </m:r>
                  </m:oMath>
                </a14:m>
                <a:r>
                  <a:rPr lang="en-IN" sz="2000" dirty="0">
                    <a:latin typeface="Times New Roman" panose="02020603050405020304" pitchFamily="18" charset="0"/>
                    <a:cs typeface="Times New Roman" panose="02020603050405020304" pitchFamily="18" charset="0"/>
                  </a:rPr>
                  <a:t>.  </a:t>
                </a:r>
              </a:p>
              <a:p>
                <a:pPr marL="0" indent="0" algn="just">
                  <a:buNone/>
                </a:pPr>
                <a:r>
                  <a:rPr lang="en-US" sz="2000" dirty="0">
                    <a:latin typeface="Times New Roman" panose="02020603050405020304" pitchFamily="18" charset="0"/>
                    <a:cs typeface="Times New Roman" panose="02020603050405020304" pitchFamily="18" charset="0"/>
                  </a:rPr>
                  <a:t>In the given integral </a:t>
                </a:r>
                <a:r>
                  <a:rPr lang="en-US" sz="2000" dirty="0" smtClean="0">
                    <a:latin typeface="Times New Roman" panose="02020603050405020304" pitchFamily="18" charset="0"/>
                    <a:cs typeface="Times New Roman" panose="02020603050405020304" pitchFamily="18" charset="0"/>
                  </a:rPr>
                  <a:t>the </a:t>
                </a:r>
                <a:r>
                  <a:rPr lang="en-US" sz="2000" i="1"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limits are constants and </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limits are varies.</a:t>
                </a:r>
              </a:p>
              <a:p>
                <a:pPr marL="0" indent="0" algn="just">
                  <a:buNone/>
                </a:pPr>
                <a:r>
                  <a:rPr lang="en-US" sz="2000" dirty="0">
                    <a:latin typeface="Times New Roman" panose="02020603050405020304" pitchFamily="18" charset="0"/>
                    <a:cs typeface="Times New Roman" panose="02020603050405020304" pitchFamily="18" charset="0"/>
                  </a:rPr>
                  <a:t>To evaluate the double integral by changing the order of integration, first we have to fix the </a:t>
                </a:r>
                <a:r>
                  <a:rPr lang="en-US" sz="2000" dirty="0" smtClean="0">
                    <a:latin typeface="Times New Roman" panose="02020603050405020304" pitchFamily="18" charset="0"/>
                    <a:cs typeface="Times New Roman" panose="02020603050405020304" pitchFamily="18" charset="0"/>
                  </a:rPr>
                  <a:t>‘</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variable</a:t>
                </a:r>
                <a:r>
                  <a:rPr lang="en-US"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For fixed y the other independent variable x is varies.</a:t>
                </a:r>
              </a:p>
              <a:p>
                <a:pPr marL="0" indent="0" algn="just">
                  <a:buNone/>
                </a:pPr>
                <a:r>
                  <a:rPr lang="en-US" sz="2000" dirty="0">
                    <a:latin typeface="Times New Roman" panose="02020603050405020304" pitchFamily="18" charset="0"/>
                    <a:cs typeface="Times New Roman" panose="02020603050405020304" pitchFamily="18" charset="0"/>
                  </a:rPr>
                  <a:t>The lower limit of </a:t>
                </a:r>
                <a:r>
                  <a:rPr lang="en-US" sz="2000"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 0 &amp; upper limit </a:t>
                </a:r>
                <a:r>
                  <a:rPr lang="en-US" sz="2000"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4 -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i.e., </a:t>
                </a:r>
                <a:r>
                  <a:rPr lang="en-US" sz="2000" dirty="0" smtClean="0">
                    <a:latin typeface="Times New Roman" panose="02020603050405020304" pitchFamily="18" charset="0"/>
                    <a:cs typeface="Times New Roman" panose="02020603050405020304" pitchFamily="18" charset="0"/>
                  </a:rPr>
                  <a:t>y: </a:t>
                </a:r>
                <a:r>
                  <a:rPr lang="en-US" sz="2000" dirty="0">
                    <a:latin typeface="Times New Roman" panose="02020603050405020304" pitchFamily="18" charset="0"/>
                    <a:cs typeface="Times New Roman" panose="02020603050405020304" pitchFamily="18" charset="0"/>
                  </a:rPr>
                  <a:t>0 to 4 -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oMath>
                </a14:m>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minimum value of </a:t>
                </a:r>
                <a:r>
                  <a:rPr lang="en-US" sz="2000" dirty="0" smtClean="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1 </a:t>
                </a:r>
                <a:r>
                  <a:rPr lang="en-US" sz="2000" dirty="0">
                    <a:latin typeface="Times New Roman" panose="02020603050405020304" pitchFamily="18" charset="0"/>
                    <a:cs typeface="Times New Roman" panose="02020603050405020304" pitchFamily="18" charset="0"/>
                  </a:rPr>
                  <a:t>&amp; maximum value of </a:t>
                </a:r>
                <a:r>
                  <a:rPr lang="en-US" sz="2000" dirty="0" smtClean="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1" smtClean="0">
                        <a:latin typeface="Cambria Math" panose="02040503050406030204" pitchFamily="18" charset="0"/>
                        <a:cs typeface="Times New Roman" panose="02020603050405020304" pitchFamily="18" charset="0"/>
                      </a:rPr>
                      <m:t>2</m:t>
                    </m:r>
                  </m:oMath>
                </a14:m>
                <a:r>
                  <a:rPr lang="en-IN" sz="2000" dirty="0" smtClean="0">
                    <a:latin typeface="Times New Roman" panose="02020603050405020304" pitchFamily="18" charset="0"/>
                    <a:cs typeface="Times New Roman" panose="02020603050405020304" pitchFamily="18" charset="0"/>
                  </a:rPr>
                  <a:t>. i.e., x: 1 to </a:t>
                </a:r>
                <a14:m>
                  <m:oMath xmlns:m="http://schemas.openxmlformats.org/officeDocument/2006/math">
                    <m:r>
                      <a:rPr lang="en-US" sz="2000" b="0" i="0" smtClean="0">
                        <a:latin typeface="Cambria Math" panose="02040503050406030204" pitchFamily="18" charset="0"/>
                        <a:ea typeface="Cambria Math" panose="02040503050406030204" pitchFamily="18" charset="0"/>
                        <a:cs typeface="Times New Roman" panose="02020603050405020304" pitchFamily="18" charset="0"/>
                      </a:rPr>
                      <m:t>2</m:t>
                    </m:r>
                  </m:oMath>
                </a14:m>
                <a:r>
                  <a:rPr lang="en-IN"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10491" y="471055"/>
                <a:ext cx="10845800" cy="5678199"/>
              </a:xfrm>
              <a:blipFill>
                <a:blip r:embed="rId2"/>
                <a:stretch>
                  <a:fillRect l="-1180" t="-1824" r="-843"/>
                </a:stretch>
              </a:blipFill>
            </p:spPr>
            <p:txBody>
              <a:bodyPr/>
              <a:lstStyle/>
              <a:p>
                <a:r>
                  <a:rPr lang="en-IN">
                    <a:noFill/>
                  </a:rPr>
                  <a:t> </a:t>
                </a:r>
              </a:p>
            </p:txBody>
          </p:sp>
        </mc:Fallback>
      </mc:AlternateContent>
      <p:pic>
        <p:nvPicPr>
          <p:cNvPr id="5" name="Picture 4"/>
          <p:cNvPicPr>
            <a:picLocks noChangeAspect="1"/>
          </p:cNvPicPr>
          <p:nvPr/>
        </p:nvPicPr>
        <p:blipFill>
          <a:blip r:embed="rId3"/>
          <a:stretch>
            <a:fillRect/>
          </a:stretch>
        </p:blipFill>
        <p:spPr>
          <a:xfrm>
            <a:off x="8081817" y="1671782"/>
            <a:ext cx="3472873" cy="2004291"/>
          </a:xfrm>
          <a:prstGeom prst="rect">
            <a:avLst/>
          </a:prstGeom>
        </p:spPr>
      </p:pic>
    </p:spTree>
    <p:extLst>
      <p:ext uri="{BB962C8B-B14F-4D97-AF65-F5344CB8AC3E}">
        <p14:creationId xmlns:p14="http://schemas.microsoft.com/office/powerpoint/2010/main" val="30889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44945"/>
                <a:ext cx="10515600" cy="5632018"/>
              </a:xfrm>
            </p:spPr>
            <p:txBody>
              <a:bodyPr>
                <a:normAutofit/>
              </a:bodyPr>
              <a:lstStyle/>
              <a:p>
                <a:pPr marL="0" indent="0">
                  <a:buNone/>
                </a:pP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1" smtClean="0">
                            <a:latin typeface="Cambria Math" panose="02040503050406030204" pitchFamily="18" charset="0"/>
                            <a:cs typeface="Times New Roman" panose="02020603050405020304" pitchFamily="18" charset="0"/>
                          </a:rPr>
                          <m:t>1</m:t>
                        </m:r>
                      </m:sub>
                      <m:sup>
                        <m:r>
                          <a:rPr lang="en-US" sz="2000" b="0" i="1" smtClean="0">
                            <a:latin typeface="Cambria Math" panose="02040503050406030204" pitchFamily="18" charset="0"/>
                            <a:cs typeface="Times New Roman" panose="02020603050405020304" pitchFamily="18" charset="0"/>
                          </a:rPr>
                          <m:t>2</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b="0" i="1" smtClean="0">
                                <a:latin typeface="Cambria Math" panose="020405030504060302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4 </m:t>
                            </m:r>
                            <m:r>
                              <m:rPr>
                                <m:nor/>
                              </m:rPr>
                              <a:rPr lang="en-US" sz="2000" dirty="0">
                                <a:latin typeface="Times New Roman" panose="020206030504050203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sup>
                          <m:e>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𝑥</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𝑦</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𝑥</m:t>
                            </m:r>
                          </m:e>
                        </m:nary>
                      </m:e>
                    </m:nary>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b="0" i="1" smtClean="0">
                            <a:solidFill>
                              <a:prstClr val="black"/>
                            </a:solidFill>
                            <a:latin typeface="Cambria Math" panose="02040503050406030204" pitchFamily="18" charset="0"/>
                            <a:cs typeface="Times New Roman" panose="02020603050405020304" pitchFamily="18" charset="0"/>
                          </a:rPr>
                          <m:t>1</m:t>
                        </m:r>
                      </m:sub>
                      <m:sup>
                        <m:r>
                          <a:rPr lang="en-US" sz="2000" b="0" i="1" smtClean="0">
                            <a:solidFill>
                              <a:prstClr val="black"/>
                            </a:solidFill>
                            <a:latin typeface="Cambria Math" panose="02040503050406030204" pitchFamily="18" charset="0"/>
                            <a:cs typeface="Times New Roman" panose="02020603050405020304" pitchFamily="18" charset="0"/>
                          </a:rPr>
                          <m:t>2</m:t>
                        </m:r>
                      </m:sup>
                      <m:e>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𝑥</m:t>
                                </m:r>
                                <m:r>
                                  <a:rPr lang="en-US" sz="2000" b="0" i="1" smtClean="0">
                                    <a:solidFill>
                                      <a:prstClr val="black"/>
                                    </a:solidFill>
                                    <a:latin typeface="Cambria Math" panose="02040503050406030204" pitchFamily="18" charset="0"/>
                                    <a:cs typeface="Times New Roman" panose="02020603050405020304" pitchFamily="18" charset="0"/>
                                  </a:rPr>
                                  <m:t>𝑦</m:t>
                                </m:r>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2</m:t>
                                        </m:r>
                                      </m:sup>
                                    </m:sSup>
                                  </m:num>
                                  <m:den>
                                    <m:r>
                                      <a:rPr lang="en-US" sz="2000" b="0" i="1" smtClean="0">
                                        <a:latin typeface="Cambria Math" panose="02040503050406030204" pitchFamily="18" charset="0"/>
                                        <a:cs typeface="Times New Roman" panose="02020603050405020304" pitchFamily="18" charset="0"/>
                                      </a:rPr>
                                      <m:t>2</m:t>
                                    </m:r>
                                  </m:den>
                                </m:f>
                              </m:e>
                            </m:d>
                          </m:e>
                          <m:sub>
                            <m:r>
                              <a:rPr lang="en-US" sz="2000" i="1">
                                <a:solidFill>
                                  <a:prstClr val="black"/>
                                </a:solidFill>
                                <a:latin typeface="Cambria Math" panose="020405030504060302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4 </m:t>
                            </m:r>
                            <m:r>
                              <m:rPr>
                                <m:nor/>
                              </m:rPr>
                              <a:rPr lang="en-US" sz="2000" dirty="0">
                                <a:latin typeface="Times New Roman" panose="020206030504050203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sup>
                        </m:sSubSup>
                        <m:r>
                          <a:rPr lang="en-US" sz="2000" i="1">
                            <a:solidFill>
                              <a:prstClr val="black"/>
                            </a:solidFill>
                            <a:latin typeface="Cambria Math" panose="02040503050406030204" pitchFamily="18" charset="0"/>
                            <a:cs typeface="Times New Roman" panose="02020603050405020304" pitchFamily="18" charset="0"/>
                          </a:rPr>
                          <m:t>𝑑</m:t>
                        </m:r>
                        <m:r>
                          <a:rPr lang="en-US" sz="2000" b="0" i="1" smtClean="0">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 </m:t>
                        </m:r>
                      </m:e>
                    </m:nary>
                  </m:oMath>
                </a14:m>
                <a:endParaRPr lang="en-US" sz="2000" dirty="0" smtClean="0">
                  <a:solidFill>
                    <a:prstClr val="black"/>
                  </a:solidFill>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smtClean="0">
                            <a:solidFill>
                              <a:prstClr val="black"/>
                            </a:solidFill>
                            <a:latin typeface="Cambria Math" panose="02040503050406030204" pitchFamily="18" charset="0"/>
                            <a:cs typeface="Times New Roman" panose="02020603050405020304" pitchFamily="18" charset="0"/>
                          </a:rPr>
                        </m:ctrlPr>
                      </m:naryPr>
                      <m:sub>
                        <m:r>
                          <m:rPr>
                            <m:brk m:alnAt="24"/>
                          </m:rPr>
                          <a:rPr lang="en-US" sz="2000" b="0" i="1" smtClean="0">
                            <a:solidFill>
                              <a:prstClr val="black"/>
                            </a:solidFill>
                            <a:latin typeface="Cambria Math" panose="02040503050406030204" pitchFamily="18" charset="0"/>
                            <a:cs typeface="Times New Roman" panose="02020603050405020304" pitchFamily="18" charset="0"/>
                          </a:rPr>
                          <m:t>1</m:t>
                        </m:r>
                      </m:sub>
                      <m:sup>
                        <m:r>
                          <a:rPr lang="en-US" sz="2000" b="0" i="1" smtClean="0">
                            <a:solidFill>
                              <a:prstClr val="black"/>
                            </a:solidFill>
                            <a:latin typeface="Cambria Math" panose="02040503050406030204" pitchFamily="18" charset="0"/>
                            <a:cs typeface="Times New Roman" panose="02020603050405020304" pitchFamily="18" charset="0"/>
                          </a:rPr>
                          <m:t>2</m:t>
                        </m:r>
                      </m:sup>
                      <m:e>
                        <m:d>
                          <m:dPr>
                            <m:begChr m:val="["/>
                            <m:endChr m:val="]"/>
                            <m:ctrlPr>
                              <a:rPr lang="en-US" sz="2000" i="1">
                                <a:solidFill>
                                  <a:prstClr val="black"/>
                                </a:solidFill>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𝑥</m:t>
                            </m:r>
                            <m:d>
                              <m:dPr>
                                <m:ctrlPr>
                                  <a:rPr lang="en-US" sz="2000" i="1">
                                    <a:latin typeface="Cambria Math" panose="02040503050406030204" pitchFamily="18" charset="0"/>
                                    <a:cs typeface="Times New Roman" panose="02020603050405020304" pitchFamily="18" charset="0"/>
                                  </a:rPr>
                                </m:ctrlPr>
                              </m:dPr>
                              <m:e>
                                <m:r>
                                  <m:rPr>
                                    <m:nor/>
                                  </m:rPr>
                                  <a:rPr lang="en-US" sz="2000" dirty="0">
                                    <a:latin typeface="Times New Roman" panose="02020603050405020304" pitchFamily="18" charset="0"/>
                                    <a:cs typeface="Times New Roman" panose="02020603050405020304" pitchFamily="18" charset="0"/>
                                  </a:rPr>
                                  <m:t>4 </m:t>
                                </m:r>
                                <m:r>
                                  <m:rPr>
                                    <m:nor/>
                                  </m:rPr>
                                  <a:rPr lang="en-US" sz="2000" dirty="0">
                                    <a:latin typeface="Times New Roman" panose="020206030504050203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e>
                            </m:d>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d>
                                      <m:dPr>
                                        <m:ctrlPr>
                                          <a:rPr lang="en-US" sz="2000" i="1">
                                            <a:latin typeface="Cambria Math" panose="02040503050406030204" pitchFamily="18" charset="0"/>
                                            <a:cs typeface="Times New Roman" panose="02020603050405020304" pitchFamily="18" charset="0"/>
                                          </a:rPr>
                                        </m:ctrlPr>
                                      </m:dPr>
                                      <m:e>
                                        <m:r>
                                          <m:rPr>
                                            <m:nor/>
                                          </m:rPr>
                                          <a:rPr lang="en-US" sz="2000" dirty="0">
                                            <a:latin typeface="Times New Roman" panose="02020603050405020304" pitchFamily="18" charset="0"/>
                                            <a:cs typeface="Times New Roman" panose="02020603050405020304" pitchFamily="18" charset="0"/>
                                          </a:rPr>
                                          <m:t>4 </m:t>
                                        </m:r>
                                        <m:r>
                                          <m:rPr>
                                            <m:nor/>
                                          </m:rPr>
                                          <a:rPr lang="en-US" sz="2000" dirty="0">
                                            <a:latin typeface="Times New Roman" panose="020206030504050203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e>
                                    </m:d>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2</m:t>
                                </m:r>
                              </m:den>
                            </m:f>
                          </m:e>
                        </m:d>
                        <m:r>
                          <a:rPr lang="en-US" sz="2000" i="1">
                            <a:solidFill>
                              <a:prstClr val="black"/>
                            </a:solidFill>
                            <a:latin typeface="Cambria Math" panose="02040503050406030204" pitchFamily="18" charset="0"/>
                            <a:cs typeface="Times New Roman" panose="02020603050405020304" pitchFamily="18" charset="0"/>
                          </a:rPr>
                          <m:t>𝑑</m:t>
                        </m:r>
                        <m:r>
                          <a:rPr lang="en-US" sz="2000" b="0" i="1" smtClean="0">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 </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b="0" i="1" smtClean="0">
                            <a:solidFill>
                              <a:prstClr val="black"/>
                            </a:solidFill>
                            <a:latin typeface="Cambria Math" panose="02040503050406030204" pitchFamily="18" charset="0"/>
                            <a:cs typeface="Times New Roman" panose="02020603050405020304" pitchFamily="18" charset="0"/>
                          </a:rPr>
                          <m:t>1</m:t>
                        </m:r>
                      </m:sub>
                      <m:sup>
                        <m:r>
                          <a:rPr lang="en-US" sz="2000" b="0" i="1" smtClean="0">
                            <a:solidFill>
                              <a:prstClr val="black"/>
                            </a:solidFill>
                            <a:latin typeface="Cambria Math" panose="02040503050406030204" pitchFamily="18" charset="0"/>
                            <a:cs typeface="Times New Roman" panose="02020603050405020304" pitchFamily="18" charset="0"/>
                          </a:rPr>
                          <m:t>2</m:t>
                        </m:r>
                      </m:sup>
                      <m:e>
                        <m:d>
                          <m:dPr>
                            <m:begChr m:val="["/>
                            <m:endChr m:val="]"/>
                            <m:ctrlPr>
                              <a:rPr lang="en-US" sz="2000" i="1">
                                <a:solidFill>
                                  <a:prstClr val="black"/>
                                </a:solidFill>
                                <a:latin typeface="Cambria Math" panose="02040503050406030204" pitchFamily="18" charset="0"/>
                                <a:cs typeface="Times New Roman" panose="02020603050405020304" pitchFamily="18" charset="0"/>
                              </a:rPr>
                            </m:ctrlPr>
                          </m:dPr>
                          <m:e>
                            <m:d>
                              <m:dPr>
                                <m:ctrlPr>
                                  <a:rPr lang="en-US" sz="2000" i="1">
                                    <a:latin typeface="Cambria Math" panose="02040503050406030204" pitchFamily="18" charset="0"/>
                                    <a:cs typeface="Times New Roman" panose="02020603050405020304" pitchFamily="18" charset="0"/>
                                  </a:rPr>
                                </m:ctrlPr>
                              </m:dPr>
                              <m:e>
                                <m:r>
                                  <m:rPr>
                                    <m:nor/>
                                  </m:rPr>
                                  <a:rPr lang="en-US" sz="2000" dirty="0">
                                    <a:latin typeface="Times New Roman" panose="02020603050405020304" pitchFamily="18" charset="0"/>
                                    <a:cs typeface="Times New Roman" panose="02020603050405020304" pitchFamily="18" charset="0"/>
                                  </a:rPr>
                                  <m:t>4</m:t>
                                </m:r>
                                <m:r>
                                  <a:rPr lang="en-US" sz="2000" i="1">
                                    <a:latin typeface="Cambria Math" panose="02040503050406030204" pitchFamily="18" charset="0"/>
                                    <a:cs typeface="Times New Roman" panose="02020603050405020304" pitchFamily="18" charset="0"/>
                                  </a:rPr>
                                  <m:t>𝑥</m:t>
                                </m:r>
                                <m:r>
                                  <m:rPr>
                                    <m:nor/>
                                  </m:rPr>
                                  <a:rPr lang="en-US" sz="2000" dirty="0">
                                    <a:latin typeface="Times New Roman" panose="02020603050405020304" pitchFamily="18" charset="0"/>
                                    <a:cs typeface="Times New Roman" panose="02020603050405020304" pitchFamily="18" charset="0"/>
                                  </a:rPr>
                                  <m:t>− </m:t>
                                </m:r>
                                <m:sSup>
                                  <m:sSupPr>
                                    <m:ctrlPr>
                                      <a:rPr lang="en-US" sz="2000" i="1" smtClean="0">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3</m:t>
                                    </m:r>
                                  </m:sup>
                                </m:sSup>
                              </m:e>
                            </m:d>
                            <m:r>
                              <a:rPr lang="en-US" sz="2000" i="1">
                                <a:latin typeface="Cambria Math" panose="02040503050406030204" pitchFamily="18" charset="0"/>
                                <a:cs typeface="Times New Roman" panose="02020603050405020304" pitchFamily="18" charset="0"/>
                              </a:rPr>
                              <m:t>+</m:t>
                            </m:r>
                            <m:f>
                              <m:fPr>
                                <m:ctrlPr>
                                  <a:rPr lang="en-US" sz="2000" i="1" smtClean="0">
                                    <a:latin typeface="Cambria Math" panose="02040503050406030204" pitchFamily="18" charset="0"/>
                                    <a:cs typeface="Times New Roman" panose="02020603050405020304" pitchFamily="18" charset="0"/>
                                  </a:rPr>
                                </m:ctrlPr>
                              </m:fPr>
                              <m:num>
                                <m:d>
                                  <m:dPr>
                                    <m:ctrlPr>
                                      <a:rPr lang="en-US" sz="2000" i="1" smtClean="0">
                                        <a:latin typeface="Cambria Math" panose="02040503050406030204" pitchFamily="18" charset="0"/>
                                        <a:cs typeface="Times New Roman" panose="02020603050405020304" pitchFamily="18" charset="0"/>
                                      </a:rPr>
                                    </m:ctrlPr>
                                  </m:dPr>
                                  <m:e>
                                    <m:r>
                                      <m:rPr>
                                        <m:nor/>
                                      </m:rPr>
                                      <a:rPr lang="en-US" sz="2000" dirty="0">
                                        <a:latin typeface="Times New Roman" panose="02020603050405020304" pitchFamily="18" charset="0"/>
                                        <a:cs typeface="Times New Roman" panose="02020603050405020304" pitchFamily="18" charset="0"/>
                                      </a:rPr>
                                      <m:t>16 </m:t>
                                    </m:r>
                                    <m:r>
                                      <m:rPr>
                                        <m:nor/>
                                      </m:rPr>
                                      <a:rPr lang="en-US" sz="2000" b="0" i="0" dirty="0" smtClean="0">
                                        <a:latin typeface="Times New Roman" panose="020206030504050203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4</m:t>
                                        </m:r>
                                      </m:sup>
                                    </m:sSup>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8</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e>
                                </m:d>
                              </m:num>
                              <m:den>
                                <m:r>
                                  <a:rPr lang="en-US" sz="2000" i="1">
                                    <a:latin typeface="Cambria Math" panose="02040503050406030204" pitchFamily="18" charset="0"/>
                                    <a:cs typeface="Times New Roman" panose="02020603050405020304" pitchFamily="18" charset="0"/>
                                  </a:rPr>
                                  <m:t>2</m:t>
                                </m:r>
                              </m:den>
                            </m:f>
                          </m:e>
                        </m:d>
                        <m:r>
                          <a:rPr lang="en-US" sz="2000" i="1">
                            <a:solidFill>
                              <a:prstClr val="black"/>
                            </a:solidFill>
                            <a:latin typeface="Cambria Math" panose="02040503050406030204" pitchFamily="18" charset="0"/>
                            <a:cs typeface="Times New Roman" panose="02020603050405020304" pitchFamily="18" charset="0"/>
                          </a:rPr>
                          <m:t>𝑑</m:t>
                        </m:r>
                        <m:r>
                          <a:rPr lang="en-US" sz="2000" b="0" i="1" smtClean="0">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 </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4</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num>
                              <m:den>
                                <m:r>
                                  <a:rPr lang="en-US" sz="2000" b="0" i="1" smtClean="0">
                                    <a:solidFill>
                                      <a:prstClr val="black"/>
                                    </a:solidFill>
                                    <a:latin typeface="Cambria Math" panose="02040503050406030204" pitchFamily="18" charset="0"/>
                                    <a:cs typeface="Times New Roman" panose="02020603050405020304" pitchFamily="18" charset="0"/>
                                  </a:rPr>
                                  <m:t>2</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b="0" i="1" smtClean="0">
                                    <a:solidFill>
                                      <a:prstClr val="black"/>
                                    </a:solidFill>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4</m:t>
                                    </m:r>
                                  </m:sup>
                                </m:sSup>
                              </m:num>
                              <m:den>
                                <m:r>
                                  <a:rPr lang="en-US" sz="2000" b="0" i="1" smtClean="0">
                                    <a:solidFill>
                                      <a:prstClr val="black"/>
                                    </a:solidFill>
                                    <a:latin typeface="Cambria Math" panose="02040503050406030204" pitchFamily="18" charset="0"/>
                                    <a:cs typeface="Times New Roman" panose="02020603050405020304" pitchFamily="18" charset="0"/>
                                  </a:rPr>
                                  <m:t>4</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b="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num>
                              <m:den>
                                <m:r>
                                  <a:rPr lang="en-US" sz="2000" b="0" i="1" smtClean="0">
                                    <a:solidFill>
                                      <a:prstClr val="black"/>
                                    </a:solidFill>
                                    <a:latin typeface="Cambria Math" panose="02040503050406030204" pitchFamily="18" charset="0"/>
                                    <a:cs typeface="Times New Roman" panose="02020603050405020304" pitchFamily="18" charset="0"/>
                                  </a:rPr>
                                  <m:t>2</m:t>
                                </m:r>
                              </m:den>
                            </m:f>
                            <m:d>
                              <m:dPr>
                                <m:ctrlPr>
                                  <a:rPr lang="en-US" sz="2000" b="0" i="1" smtClean="0">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16</m:t>
                                </m:r>
                                <m:r>
                                  <a:rPr lang="en-US" sz="2000" b="0" i="1" smtClean="0">
                                    <a:solidFill>
                                      <a:prstClr val="black"/>
                                    </a:solidFill>
                                    <a:latin typeface="Cambria Math" panose="02040503050406030204" pitchFamily="18" charset="0"/>
                                    <a:cs typeface="Times New Roman" panose="02020603050405020304" pitchFamily="18" charset="0"/>
                                  </a:rPr>
                                  <m:t>𝑥</m:t>
                                </m:r>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5</m:t>
                                        </m:r>
                                      </m:sup>
                                    </m:sSup>
                                  </m:num>
                                  <m:den>
                                    <m:r>
                                      <a:rPr lang="en-US" sz="2000" b="0" i="1" smtClean="0">
                                        <a:latin typeface="Cambria Math" panose="02040503050406030204" pitchFamily="18" charset="0"/>
                                        <a:cs typeface="Times New Roman" panose="02020603050405020304" pitchFamily="18" charset="0"/>
                                      </a:rPr>
                                      <m:t>5</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8</m:t>
                                        </m:r>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3</m:t>
                                        </m:r>
                                      </m:sup>
                                    </m:sSup>
                                  </m:num>
                                  <m:den>
                                    <m:r>
                                      <a:rPr lang="en-US" sz="2000" b="0" i="1" smtClean="0">
                                        <a:latin typeface="Cambria Math" panose="02040503050406030204" pitchFamily="18" charset="0"/>
                                        <a:cs typeface="Times New Roman" panose="02020603050405020304" pitchFamily="18" charset="0"/>
                                      </a:rPr>
                                      <m:t>3</m:t>
                                    </m:r>
                                  </m:den>
                                </m:f>
                              </m:e>
                            </m:d>
                          </m:e>
                        </m:d>
                      </m:e>
                      <m:sub>
                        <m:r>
                          <a:rPr lang="en-US" sz="2000" b="0" i="1" smtClean="0">
                            <a:latin typeface="Cambria Math" panose="02040503050406030204" pitchFamily="18" charset="0"/>
                            <a:cs typeface="Times New Roman" panose="02020603050405020304" pitchFamily="18" charset="0"/>
                          </a:rPr>
                          <m:t>1</m:t>
                        </m:r>
                      </m:sub>
                      <m:sup>
                        <m:r>
                          <a:rPr lang="en-US" sz="2000" b="0" i="1" smtClean="0">
                            <a:solidFill>
                              <a:prstClr val="black"/>
                            </a:solidFill>
                            <a:latin typeface="Cambria Math" panose="02040503050406030204" pitchFamily="18" charset="0"/>
                            <a:cs typeface="Times New Roman" panose="02020603050405020304" pitchFamily="18" charset="0"/>
                          </a:rPr>
                          <m:t>2</m:t>
                        </m:r>
                      </m:sup>
                    </m:sSubSup>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000" i="1" smtClean="0">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2</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4</m:t>
                                    </m:r>
                                  </m:sup>
                                </m:sSup>
                              </m:num>
                              <m:den>
                                <m:r>
                                  <a:rPr lang="en-US" sz="2000" i="1">
                                    <a:solidFill>
                                      <a:prstClr val="black"/>
                                    </a:solidFill>
                                    <a:latin typeface="Cambria Math" panose="02040503050406030204" pitchFamily="18" charset="0"/>
                                    <a:cs typeface="Times New Roman" panose="02020603050405020304" pitchFamily="18" charset="0"/>
                                  </a:rPr>
                                  <m:t>4</m:t>
                                </m:r>
                              </m:den>
                            </m:f>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8</m:t>
                            </m:r>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5</m:t>
                                    </m:r>
                                  </m:sup>
                                </m:sSup>
                              </m:num>
                              <m:den>
                                <m:r>
                                  <a:rPr lang="en-US" sz="2000" i="1">
                                    <a:latin typeface="Cambria Math" panose="02040503050406030204" pitchFamily="18" charset="0"/>
                                    <a:cs typeface="Times New Roman" panose="02020603050405020304" pitchFamily="18" charset="0"/>
                                  </a:rPr>
                                  <m:t>10</m:t>
                                </m:r>
                              </m:den>
                            </m:f>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8</m:t>
                                    </m:r>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3</m:t>
                                    </m:r>
                                  </m:sup>
                                </m:sSup>
                              </m:num>
                              <m:den>
                                <m:r>
                                  <a:rPr lang="en-US" sz="2000" i="1">
                                    <a:latin typeface="Cambria Math" panose="02040503050406030204" pitchFamily="18" charset="0"/>
                                    <a:cs typeface="Times New Roman" panose="02020603050405020304" pitchFamily="18" charset="0"/>
                                  </a:rPr>
                                  <m:t>6</m:t>
                                </m:r>
                              </m:den>
                            </m:f>
                          </m:e>
                        </m:d>
                      </m:e>
                      <m:sub>
                        <m:r>
                          <a:rPr lang="en-US" sz="2000" b="0" i="1" smtClean="0">
                            <a:latin typeface="Cambria Math" panose="02040503050406030204" pitchFamily="18" charset="0"/>
                            <a:cs typeface="Times New Roman" panose="02020603050405020304" pitchFamily="18" charset="0"/>
                          </a:rPr>
                          <m:t>1</m:t>
                        </m:r>
                      </m:sub>
                      <m:sup>
                        <m:r>
                          <a:rPr lang="en-US" sz="2000" b="0" i="1" smtClean="0">
                            <a:latin typeface="Cambria Math" panose="02040503050406030204" pitchFamily="18" charset="0"/>
                            <a:cs typeface="Times New Roman" panose="02020603050405020304" pitchFamily="18" charset="0"/>
                          </a:rPr>
                          <m:t>2</m:t>
                        </m:r>
                      </m:sup>
                    </m:sSubSup>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d>
                      <m:dPr>
                        <m:ctrlPr>
                          <a:rPr lang="en-IN"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2</m:t>
                        </m:r>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4</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e>
                        </m:d>
                        <m:r>
                          <a:rPr lang="en-US" sz="2000" b="0" i="1" smtClean="0">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4</m:t>
                            </m:r>
                          </m:den>
                        </m:f>
                        <m:d>
                          <m:dPr>
                            <m:ctrlPr>
                              <a:rPr lang="en-US" sz="2000" i="1" smtClean="0">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16</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1</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8</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2</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1</m:t>
                            </m:r>
                          </m:e>
                        </m:d>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b="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num>
                          <m:den>
                            <m:r>
                              <a:rPr lang="en-US" sz="2000" b="0" i="1" smtClean="0">
                                <a:solidFill>
                                  <a:prstClr val="black"/>
                                </a:solidFill>
                                <a:latin typeface="Cambria Math" panose="02040503050406030204" pitchFamily="18" charset="0"/>
                                <a:cs typeface="Times New Roman" panose="02020603050405020304" pitchFamily="18" charset="0"/>
                              </a:rPr>
                              <m:t>10</m:t>
                            </m:r>
                          </m:den>
                        </m:f>
                        <m:d>
                          <m:dPr>
                            <m:ctrlPr>
                              <a:rPr lang="en-US" sz="2000" b="0" i="1" smtClean="0">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32</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1</m:t>
                            </m:r>
                          </m:e>
                        </m:d>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b="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8</m:t>
                            </m:r>
                          </m:num>
                          <m:den>
                            <m:r>
                              <a:rPr lang="en-US" sz="2000" b="0" i="1" smtClean="0">
                                <a:solidFill>
                                  <a:prstClr val="black"/>
                                </a:solidFill>
                                <a:latin typeface="Cambria Math" panose="02040503050406030204" pitchFamily="18" charset="0"/>
                                <a:cs typeface="Times New Roman" panose="02020603050405020304" pitchFamily="18" charset="0"/>
                              </a:rPr>
                              <m:t>6</m:t>
                            </m:r>
                          </m:den>
                        </m:f>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8</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1</m:t>
                        </m:r>
                        <m:r>
                          <a:rPr lang="en-US" sz="2000" b="0" i="1" smtClean="0">
                            <a:solidFill>
                              <a:prstClr val="black"/>
                            </a:solidFill>
                            <a:latin typeface="Cambria Math" panose="02040503050406030204" pitchFamily="18" charset="0"/>
                            <a:cs typeface="Times New Roman" panose="02020603050405020304" pitchFamily="18" charset="0"/>
                          </a:rPr>
                          <m:t>)</m:t>
                        </m:r>
                      </m:e>
                    </m:d>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6 </a:t>
                </a:r>
                <a14:m>
                  <m:oMath xmlns:m="http://schemas.openxmlformats.org/officeDocument/2006/math">
                    <m:r>
                      <a:rPr lang="en-US" sz="2000" i="1">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r>
                          <a:rPr lang="en-US" sz="2000" b="0" i="1" smtClean="0">
                            <a:solidFill>
                              <a:prstClr val="black"/>
                            </a:solidFill>
                            <a:latin typeface="Cambria Math" panose="02040503050406030204" pitchFamily="18" charset="0"/>
                            <a:cs typeface="Times New Roman" panose="02020603050405020304" pitchFamily="18" charset="0"/>
                          </a:rPr>
                          <m:t>5</m:t>
                        </m:r>
                      </m:num>
                      <m:den>
                        <m:r>
                          <a:rPr lang="en-US" sz="2000" i="1">
                            <a:solidFill>
                              <a:prstClr val="black"/>
                            </a:solidFill>
                            <a:latin typeface="Cambria Math" panose="02040503050406030204" pitchFamily="18" charset="0"/>
                            <a:cs typeface="Times New Roman" panose="02020603050405020304" pitchFamily="18" charset="0"/>
                          </a:rPr>
                          <m:t>4</m:t>
                        </m:r>
                      </m:den>
                    </m:f>
                    <m:r>
                      <a:rPr lang="en-US" sz="2000" b="0" i="0" smtClean="0">
                        <a:solidFill>
                          <a:prstClr val="black"/>
                        </a:solidFill>
                        <a:latin typeface="Cambria Math" panose="02040503050406030204" pitchFamily="18" charset="0"/>
                        <a:cs typeface="Times New Roman" panose="02020603050405020304" pitchFamily="18" charset="0"/>
                      </a:rPr>
                      <m:t>+</m:t>
                    </m:r>
                    <m:r>
                      <a:rPr lang="en-US" sz="2000" b="0" i="0" smtClean="0">
                        <a:solidFill>
                          <a:prstClr val="black"/>
                        </a:solidFill>
                        <a:latin typeface="Cambria Math" panose="02040503050406030204" pitchFamily="18" charset="0"/>
                        <a:cs typeface="Times New Roman" panose="02020603050405020304" pitchFamily="18" charset="0"/>
                      </a:rPr>
                      <m:t>8</m:t>
                    </m:r>
                    <m:r>
                      <a:rPr lang="en-US" sz="2000" b="0" i="0"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10</m:t>
                        </m:r>
                      </m:den>
                    </m:f>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56</m:t>
                        </m:r>
                      </m:num>
                      <m:den>
                        <m:r>
                          <a:rPr lang="en-US" sz="2000" i="1">
                            <a:solidFill>
                              <a:prstClr val="black"/>
                            </a:solidFill>
                            <a:latin typeface="Cambria Math" panose="02040503050406030204" pitchFamily="18" charset="0"/>
                            <a:cs typeface="Times New Roman" panose="02020603050405020304" pitchFamily="18" charset="0"/>
                          </a:rPr>
                          <m:t>6</m:t>
                        </m:r>
                      </m:den>
                    </m:f>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24</m:t>
                        </m:r>
                        <m:r>
                          <a:rPr lang="en-US" sz="2000" i="1">
                            <a:solidFill>
                              <a:prstClr val="black"/>
                            </a:solidFill>
                            <a:latin typeface="Cambria Math" panose="02040503050406030204" pitchFamily="18" charset="0"/>
                            <a:cs typeface="Times New Roman" panose="02020603050405020304" pitchFamily="18" charset="0"/>
                          </a:rPr>
                          <m:t>1</m:t>
                        </m:r>
                      </m:num>
                      <m:den>
                        <m:r>
                          <a:rPr lang="en-US" sz="2000" b="0" i="1" smtClean="0">
                            <a:solidFill>
                              <a:prstClr val="black"/>
                            </a:solidFill>
                            <a:latin typeface="Cambria Math" panose="02040503050406030204" pitchFamily="18" charset="0"/>
                            <a:cs typeface="Times New Roman" panose="02020603050405020304" pitchFamily="18" charset="0"/>
                          </a:rPr>
                          <m:t>6</m:t>
                        </m:r>
                        <m:r>
                          <a:rPr lang="en-US" sz="2000" i="1">
                            <a:solidFill>
                              <a:prstClr val="black"/>
                            </a:solidFill>
                            <a:latin typeface="Cambria Math" panose="02040503050406030204" pitchFamily="18" charset="0"/>
                            <a:cs typeface="Times New Roman" panose="02020603050405020304" pitchFamily="18" charset="0"/>
                          </a:rPr>
                          <m:t>0</m:t>
                        </m:r>
                      </m:den>
                    </m:f>
                  </m:oMath>
                </a14:m>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44945"/>
                <a:ext cx="10515600" cy="5632018"/>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30487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73545" y="646545"/>
                <a:ext cx="10515600" cy="5521181"/>
              </a:xfrm>
            </p:spPr>
            <p:txBody>
              <a:bodyPr>
                <a:normAutofit/>
              </a:bodyPr>
              <a:lstStyle/>
              <a:p>
                <a:pPr marL="0" indent="0" algn="just">
                  <a:buNone/>
                </a:pPr>
                <a:r>
                  <a:rPr lang="en-US" sz="2000" dirty="0">
                    <a:solidFill>
                      <a:srgbClr val="00B0F0"/>
                    </a:solidFill>
                    <a:latin typeface="Times New Roman" panose="02020603050405020304" pitchFamily="18" charset="0"/>
                    <a:cs typeface="Times New Roman" panose="02020603050405020304" pitchFamily="18" charset="0"/>
                  </a:rPr>
                  <a:t>2</a:t>
                </a:r>
                <a:r>
                  <a:rPr lang="en-US" sz="2000" dirty="0" smtClean="0">
                    <a:solidFill>
                      <a:srgbClr val="00B0F0"/>
                    </a:solidFill>
                    <a:latin typeface="Times New Roman" panose="02020603050405020304" pitchFamily="18" charset="0"/>
                    <a:cs typeface="Times New Roman" panose="02020603050405020304" pitchFamily="18" charset="0"/>
                  </a:rPr>
                  <a:t>. Evaluate </a:t>
                </a:r>
                <a14:m>
                  <m:oMath xmlns:m="http://schemas.openxmlformats.org/officeDocument/2006/math">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rPr>
                              <a:rPr lang="en-US" sz="2000" b="0" i="1" smtClean="0">
                                <a:solidFill>
                                  <a:srgbClr val="00B0F0"/>
                                </a:solidFill>
                                <a:latin typeface="Cambria Math" panose="02040503050406030204" pitchFamily="18" charset="0"/>
                                <a:cs typeface="Times New Roman" panose="02020603050405020304" pitchFamily="18" charset="0"/>
                              </a:rPr>
                              <m:t>𝑥</m:t>
                            </m:r>
                          </m:sub>
                          <m:sup>
                            <m:r>
                              <a:rPr lang="en-US" sz="2000" i="1" smtClean="0">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sz="2000" i="1">
                                    <a:solidFill>
                                      <a:srgbClr val="00B0F0"/>
                                    </a:solidFill>
                                    <a:latin typeface="Cambria Math" panose="02040503050406030204" pitchFamily="18" charset="0"/>
                                    <a:cs typeface="Times New Roman" panose="02020603050405020304" pitchFamily="18" charset="0"/>
                                  </a:rPr>
                                </m:ctrlPr>
                              </m:fPr>
                              <m:num>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𝑒</m:t>
                                    </m:r>
                                  </m:e>
                                  <m:sup>
                                    <m:r>
                                      <a:rPr lang="en-US" sz="2000" i="1">
                                        <a:solidFill>
                                          <a:srgbClr val="00B0F0"/>
                                        </a:solidFill>
                                        <a:latin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𝑦</m:t>
                                    </m:r>
                                  </m:sup>
                                </m:sSup>
                              </m:num>
                              <m:den>
                                <m:r>
                                  <a:rPr lang="en-US" sz="2000" i="1">
                                    <a:solidFill>
                                      <a:srgbClr val="00B0F0"/>
                                    </a:solidFill>
                                    <a:latin typeface="Cambria Math" panose="02040503050406030204" pitchFamily="18" charset="0"/>
                                    <a:cs typeface="Times New Roman" panose="02020603050405020304" pitchFamily="18" charset="0"/>
                                  </a:rPr>
                                  <m:t>𝑦</m:t>
                                </m:r>
                              </m:den>
                            </m:f>
                            <m:r>
                              <a:rPr lang="en-US" sz="2000" i="1">
                                <a:solidFill>
                                  <a:srgbClr val="00B0F0"/>
                                </a:solidFill>
                                <a:latin typeface="Cambria Math" panose="02040503050406030204" pitchFamily="18" charset="0"/>
                                <a:cs typeface="Times New Roman" panose="02020603050405020304" pitchFamily="18" charset="0"/>
                              </a:rPr>
                              <m:t>𝑑</m:t>
                            </m:r>
                            <m:r>
                              <a:rPr lang="en-US" sz="2000" b="0" i="1" smtClean="0">
                                <a:solidFill>
                                  <a:srgbClr val="00B0F0"/>
                                </a:solidFill>
                                <a:latin typeface="Cambria Math" panose="02040503050406030204" pitchFamily="18" charset="0"/>
                                <a:cs typeface="Times New Roman" panose="02020603050405020304" pitchFamily="18" charset="0"/>
                              </a:rPr>
                              <m:t>𝑦</m:t>
                            </m:r>
                            <m:r>
                              <a:rPr lang="en-US" sz="2000" i="1">
                                <a:solidFill>
                                  <a:srgbClr val="00B0F0"/>
                                </a:solidFill>
                                <a:latin typeface="Cambria Math" panose="02040503050406030204" pitchFamily="18" charset="0"/>
                                <a:cs typeface="Times New Roman" panose="02020603050405020304" pitchFamily="18" charset="0"/>
                              </a:rPr>
                              <m:t>𝑑</m:t>
                            </m:r>
                            <m:r>
                              <a:rPr lang="en-US" sz="2000" b="0" i="1" smtClean="0">
                                <a:solidFill>
                                  <a:srgbClr val="00B0F0"/>
                                </a:solidFill>
                                <a:latin typeface="Cambria Math" panose="02040503050406030204" pitchFamily="18" charset="0"/>
                                <a:cs typeface="Times New Roman" panose="02020603050405020304" pitchFamily="18" charset="0"/>
                              </a:rPr>
                              <m:t>𝑥</m:t>
                            </m:r>
                          </m:e>
                        </m:nary>
                      </m:e>
                    </m:nary>
                  </m:oMath>
                </a14:m>
                <a:r>
                  <a:rPr lang="en-US" sz="2000" dirty="0" smtClean="0">
                    <a:solidFill>
                      <a:srgbClr val="00B0F0"/>
                    </a:solidFill>
                    <a:latin typeface="Times New Roman" panose="02020603050405020304" pitchFamily="18" charset="0"/>
                    <a:cs typeface="Times New Roman" panose="02020603050405020304" pitchFamily="18" charset="0"/>
                  </a:rPr>
                  <a:t> by changing order of integration.</a:t>
                </a:r>
              </a:p>
              <a:p>
                <a:pPr marL="0" indent="0" algn="just">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solidFill>
                      <a:schemeClr val="tx1"/>
                    </a:solidFill>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rPr>
                              <a:rPr lang="en-US" sz="2000" i="1">
                                <a:solidFill>
                                  <a:schemeClr val="tx1"/>
                                </a:solidFill>
                                <a:latin typeface="Cambria Math" panose="02040503050406030204" pitchFamily="18" charset="0"/>
                                <a:cs typeface="Times New Roman" panose="02020603050405020304" pitchFamily="18" charset="0"/>
                              </a:rPr>
                              <m:t>𝑥</m:t>
                            </m:r>
                          </m:sub>
                          <m:sup>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sz="2000" i="1">
                                    <a:solidFill>
                                      <a:schemeClr val="tx1"/>
                                    </a:solidFill>
                                    <a:latin typeface="Cambria Math" panose="02040503050406030204" pitchFamily="18" charset="0"/>
                                    <a:cs typeface="Times New Roman" panose="02020603050405020304" pitchFamily="18" charset="0"/>
                                  </a:rPr>
                                </m:ctrlPr>
                              </m:fPr>
                              <m:num>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𝑒</m:t>
                                    </m:r>
                                  </m:e>
                                  <m:sup>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𝑦</m:t>
                                    </m:r>
                                  </m:sup>
                                </m:sSup>
                              </m:num>
                              <m:den>
                                <m:r>
                                  <a:rPr lang="en-US" sz="2000" i="1">
                                    <a:solidFill>
                                      <a:schemeClr val="tx1"/>
                                    </a:solidFill>
                                    <a:latin typeface="Cambria Math" panose="02040503050406030204" pitchFamily="18" charset="0"/>
                                    <a:cs typeface="Times New Roman" panose="02020603050405020304" pitchFamily="18" charset="0"/>
                                  </a:rPr>
                                  <m:t>𝑦</m:t>
                                </m:r>
                              </m:den>
                            </m:f>
                            <m:r>
                              <a:rPr lang="en-US" sz="2000" i="1">
                                <a:solidFill>
                                  <a:schemeClr val="tx1"/>
                                </a:solidFill>
                                <a:latin typeface="Cambria Math" panose="02040503050406030204" pitchFamily="18" charset="0"/>
                                <a:cs typeface="Times New Roman" panose="02020603050405020304" pitchFamily="18" charset="0"/>
                              </a:rPr>
                              <m:t>𝑑𝑦𝑑𝑥</m:t>
                            </m:r>
                          </m:e>
                        </m:nary>
                      </m:e>
                    </m:nary>
                  </m:oMath>
                </a14:m>
                <a:endParaRPr lang="en-IN" sz="2000" dirty="0" smtClean="0">
                  <a:solidFill>
                    <a:srgbClr val="00B0F0"/>
                  </a:solidFill>
                  <a:latin typeface="Times New Roman" panose="02020603050405020304" pitchFamily="18" charset="0"/>
                  <a:cs typeface="Times New Roman" panose="02020603050405020304" pitchFamily="18" charset="0"/>
                </a:endParaRPr>
              </a:p>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Given limits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prstClr val="black"/>
                        </a:solidFill>
                        <a:latin typeface="Cambria Math" panose="02040503050406030204" pitchFamily="18" charset="0"/>
                        <a:cs typeface="Times New Roman" panose="02020603050405020304" pitchFamily="18" charset="0"/>
                      </a:rPr>
                      <m:t>0</m:t>
                    </m:r>
                  </m:oMath>
                </a14:m>
                <a:r>
                  <a:rPr lang="en-IN"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IN"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smtClean="0">
                    <a:solidFill>
                      <a:schemeClr val="tx1"/>
                    </a:solidFill>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000" i="1" smtClean="0">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𝑦</m:t>
                        </m:r>
                      </m:e>
                      <m:sub>
                        <m:r>
                          <a:rPr lang="en-US" sz="2000" b="0" i="1" smtClean="0">
                            <a:solidFill>
                              <a:schemeClr val="tx1"/>
                            </a:solidFill>
                            <a:latin typeface="Cambria Math" panose="02040503050406030204" pitchFamily="18" charset="0"/>
                            <a:cs typeface="Times New Roman" panose="02020603050405020304" pitchFamily="18" charset="0"/>
                          </a:rPr>
                          <m:t>1</m:t>
                        </m:r>
                      </m:sub>
                    </m:sSub>
                  </m:oMath>
                </a14:m>
                <a:r>
                  <a:rPr lang="en-IN" sz="2000" dirty="0" smtClean="0">
                    <a:solidFill>
                      <a:schemeClr val="tx1"/>
                    </a:solidFill>
                    <a:latin typeface="Times New Roman" panose="02020603050405020304" pitchFamily="18" charset="0"/>
                    <a:cs typeface="Times New Roman" panose="02020603050405020304" pitchFamily="18" charset="0"/>
                  </a:rPr>
                  <a:t>= x,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𝑦</m:t>
                        </m:r>
                      </m:e>
                      <m:sub>
                        <m:r>
                          <a:rPr lang="en-US" sz="2000" b="0" i="1" smtClean="0">
                            <a:solidFill>
                              <a:schemeClr val="tx1"/>
                            </a:solidFill>
                            <a:latin typeface="Cambria Math" panose="02040503050406030204" pitchFamily="18" charset="0"/>
                            <a:cs typeface="Times New Roman" panose="02020603050405020304" pitchFamily="18" charset="0"/>
                          </a:rPr>
                          <m:t>2</m:t>
                        </m:r>
                      </m:sub>
                    </m:sSub>
                  </m:oMath>
                </a14:m>
                <a:r>
                  <a:rPr lang="en-IN"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IN" sz="20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solidFill>
                      <a:schemeClr val="tx1"/>
                    </a:solidFill>
                    <a:latin typeface="Times New Roman" panose="02020603050405020304" pitchFamily="18" charset="0"/>
                    <a:cs typeface="Times New Roman" panose="02020603050405020304" pitchFamily="18" charset="0"/>
                  </a:rPr>
                  <a:t>.  </a:t>
                </a:r>
              </a:p>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The region is bounded by the given curves  as shown in figure. </a:t>
                </a:r>
              </a:p>
              <a:p>
                <a:pPr marL="0" indent="0" algn="just">
                  <a:buNone/>
                </a:pPr>
                <a:r>
                  <a:rPr lang="en-US" sz="2000" dirty="0" smtClean="0">
                    <a:latin typeface="Times New Roman" panose="02020603050405020304" pitchFamily="18" charset="0"/>
                    <a:cs typeface="Times New Roman" panose="02020603050405020304" pitchFamily="18" charset="0"/>
                  </a:rPr>
                  <a:t>In the given integral limits the </a:t>
                </a:r>
                <a:r>
                  <a:rPr lang="en-US" sz="2000" i="1" dirty="0" smtClean="0">
                    <a:latin typeface="Times New Roman" panose="02020603050405020304" pitchFamily="18" charset="0"/>
                    <a:cs typeface="Times New Roman" panose="02020603050405020304" pitchFamily="18" charset="0"/>
                  </a:rPr>
                  <a:t>x </a:t>
                </a:r>
                <a:r>
                  <a:rPr lang="en-US" sz="2000" dirty="0" smtClean="0">
                    <a:latin typeface="Times New Roman" panose="02020603050405020304" pitchFamily="18" charset="0"/>
                    <a:cs typeface="Times New Roman" panose="02020603050405020304" pitchFamily="18" charset="0"/>
                  </a:rPr>
                  <a:t>limits are constants and y limits are varies.</a:t>
                </a:r>
              </a:p>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To evaluate the double integral by changing the order of integration, first we have to fix the y variable.</a:t>
                </a:r>
              </a:p>
              <a:p>
                <a:pPr marL="0" indent="0" algn="just">
                  <a:buNone/>
                </a:pPr>
                <a:r>
                  <a:rPr lang="en-US" sz="2000" dirty="0" smtClean="0">
                    <a:latin typeface="Times New Roman" panose="02020603050405020304" pitchFamily="18" charset="0"/>
                    <a:cs typeface="Times New Roman" panose="02020603050405020304" pitchFamily="18" charset="0"/>
                  </a:rPr>
                  <a:t>For fixed y the other independent variable x is varies.</a:t>
                </a:r>
              </a:p>
              <a:p>
                <a:pPr marL="0" indent="0" algn="just">
                  <a:buNone/>
                </a:pPr>
                <a:r>
                  <a:rPr lang="en-US" sz="2000" dirty="0" smtClean="0">
                    <a:solidFill>
                      <a:schemeClr val="tx1"/>
                    </a:solidFill>
                    <a:latin typeface="Times New Roman" panose="02020603050405020304" pitchFamily="18" charset="0"/>
                    <a:cs typeface="Times New Roman" panose="02020603050405020304" pitchFamily="18" charset="0"/>
                  </a:rPr>
                  <a:t>The lower limit of x = 0 &amp; upper limit x = y. i.e., x: 0 to y.</a:t>
                </a:r>
              </a:p>
              <a:p>
                <a:pPr marL="0" indent="0" algn="just">
                  <a:buNone/>
                </a:pPr>
                <a:r>
                  <a:rPr lang="en-US" sz="2000" dirty="0">
                    <a:latin typeface="Times New Roman" panose="02020603050405020304" pitchFamily="18" charset="0"/>
                    <a:cs typeface="Times New Roman" panose="02020603050405020304" pitchFamily="18" charset="0"/>
                  </a:rPr>
                  <a:t>The minimum value of y = 0 &amp; maximum value of y =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cs typeface="Times New Roman" panose="02020603050405020304" pitchFamily="18" charset="0"/>
                  </a:rPr>
                  <a:t>.</a:t>
                </a:r>
              </a:p>
              <a:p>
                <a:pPr marL="0" indent="0" algn="just">
                  <a:buNone/>
                </a:pPr>
                <a:endParaRPr lang="en-IN"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73545" y="646545"/>
                <a:ext cx="10515600" cy="5521181"/>
              </a:xfrm>
              <a:blipFill>
                <a:blip r:embed="rId2"/>
                <a:stretch>
                  <a:fillRect l="-638" r="-580"/>
                </a:stretch>
              </a:blipFill>
            </p:spPr>
            <p:txBody>
              <a:bodyPr/>
              <a:lstStyle/>
              <a:p>
                <a:r>
                  <a:rPr lang="en-IN">
                    <a:noFill/>
                  </a:rPr>
                  <a:t> </a:t>
                </a:r>
              </a:p>
            </p:txBody>
          </p:sp>
        </mc:Fallback>
      </mc:AlternateContent>
      <p:pic>
        <p:nvPicPr>
          <p:cNvPr id="8" name="Picture 7"/>
          <p:cNvPicPr>
            <a:picLocks noChangeAspect="1"/>
          </p:cNvPicPr>
          <p:nvPr/>
        </p:nvPicPr>
        <p:blipFill>
          <a:blip r:embed="rId3"/>
          <a:stretch>
            <a:fillRect/>
          </a:stretch>
        </p:blipFill>
        <p:spPr>
          <a:xfrm>
            <a:off x="7444509" y="831273"/>
            <a:ext cx="4036292" cy="1838036"/>
          </a:xfrm>
          <a:prstGeom prst="rect">
            <a:avLst/>
          </a:prstGeom>
        </p:spPr>
      </p:pic>
      <p:sp>
        <p:nvSpPr>
          <p:cNvPr id="2" name="TextBox 1"/>
          <p:cNvSpPr txBox="1"/>
          <p:nvPr/>
        </p:nvSpPr>
        <p:spPr>
          <a:xfrm>
            <a:off x="5638800" y="2974109"/>
            <a:ext cx="65" cy="276999"/>
          </a:xfrm>
          <a:prstGeom prst="rect">
            <a:avLst/>
          </a:prstGeom>
          <a:noFill/>
        </p:spPr>
        <p:txBody>
          <a:bodyPr wrap="none" lIns="0" tIns="0" rIns="0" bIns="0" rtlCol="0">
            <a:spAutoFit/>
          </a:bodyPr>
          <a:lstStyle/>
          <a:p>
            <a:endParaRPr lang="en-IN" dirty="0"/>
          </a:p>
        </p:txBody>
      </p:sp>
    </p:spTree>
    <p:extLst>
      <p:ext uri="{BB962C8B-B14F-4D97-AF65-F5344CB8AC3E}">
        <p14:creationId xmlns:p14="http://schemas.microsoft.com/office/powerpoint/2010/main" val="36706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4839"/>
          </a:xfrm>
        </p:spPr>
        <p:txBody>
          <a:bodyPr/>
          <a:lstStyle/>
          <a:p>
            <a:r>
              <a:rPr lang="en-US" dirty="0" smtClean="0">
                <a:solidFill>
                  <a:srgbClr val="FF0000"/>
                </a:solidFill>
                <a:latin typeface="Times New Roman" panose="02020603050405020304" pitchFamily="18" charset="0"/>
                <a:cs typeface="Times New Roman" panose="02020603050405020304" pitchFamily="18" charset="0"/>
              </a:rPr>
              <a:t>Introduction</a:t>
            </a:r>
            <a:endParaRPr lang="en-I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4473" y="1209964"/>
            <a:ext cx="9642764" cy="4966999"/>
          </a:xfrm>
        </p:spPr>
        <p:txBody>
          <a:bodyPr>
            <a:normAutofit/>
          </a:bodyPr>
          <a:lstStyle/>
          <a:p>
            <a:pPr marL="0" indent="0" algn="just">
              <a:lnSpc>
                <a:spcPct val="150000"/>
              </a:lnSpc>
              <a:buNone/>
            </a:pPr>
            <a:r>
              <a:rPr lang="en-US" sz="2400" dirty="0" smtClean="0"/>
              <a:t>            </a:t>
            </a:r>
            <a:r>
              <a:rPr lang="en-US" sz="2400" dirty="0" smtClean="0">
                <a:latin typeface="Times New Roman" panose="02020603050405020304" pitchFamily="18" charset="0"/>
                <a:cs typeface="Times New Roman" panose="02020603050405020304" pitchFamily="18" charset="0"/>
              </a:rPr>
              <a:t>Multiple Integrals are useful in many engineering applications. They are useful in finding area and volume of the bounded region. Multiple integrals are definite integrals or a function of two or more variables.</a:t>
            </a:r>
          </a:p>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Double integral is a definite integral for the functions of two variables x, y.</a:t>
            </a:r>
          </a:p>
          <a:p>
            <a:pPr marL="0" indent="0" algn="just">
              <a:lnSpc>
                <a:spcPct val="150000"/>
              </a:lnSpc>
              <a:buNone/>
            </a:pPr>
            <a:r>
              <a:rPr lang="en-US" sz="2400" dirty="0" smtClean="0">
                <a:latin typeface="Times New Roman" panose="02020603050405020304" pitchFamily="18" charset="0"/>
                <a:cs typeface="Times New Roman" panose="02020603050405020304" pitchFamily="18" charset="0"/>
              </a:rPr>
              <a:t>Triple </a:t>
            </a:r>
            <a:r>
              <a:rPr lang="en-US" sz="2400" dirty="0">
                <a:solidFill>
                  <a:prstClr val="black"/>
                </a:solidFill>
                <a:latin typeface="Times New Roman" panose="02020603050405020304" pitchFamily="18" charset="0"/>
                <a:cs typeface="Times New Roman" panose="02020603050405020304" pitchFamily="18" charset="0"/>
              </a:rPr>
              <a:t>integral is a definite integral for the functions of </a:t>
            </a:r>
            <a:r>
              <a:rPr lang="en-US" sz="2400" dirty="0" smtClean="0">
                <a:solidFill>
                  <a:prstClr val="black"/>
                </a:solidFill>
                <a:latin typeface="Times New Roman" panose="02020603050405020304" pitchFamily="18" charset="0"/>
                <a:cs typeface="Times New Roman" panose="02020603050405020304" pitchFamily="18" charset="0"/>
              </a:rPr>
              <a:t>three </a:t>
            </a:r>
            <a:r>
              <a:rPr lang="en-US" sz="2400" dirty="0">
                <a:solidFill>
                  <a:prstClr val="black"/>
                </a:solidFill>
                <a:latin typeface="Times New Roman" panose="02020603050405020304" pitchFamily="18" charset="0"/>
                <a:cs typeface="Times New Roman" panose="02020603050405020304" pitchFamily="18" charset="0"/>
              </a:rPr>
              <a:t>variables </a:t>
            </a:r>
            <a:r>
              <a:rPr lang="en-US" sz="2400" dirty="0" smtClean="0">
                <a:solidFill>
                  <a:prstClr val="black"/>
                </a:solidFill>
                <a:latin typeface="Times New Roman" panose="02020603050405020304" pitchFamily="18" charset="0"/>
                <a:cs typeface="Times New Roman" panose="02020603050405020304" pitchFamily="18" charset="0"/>
              </a:rPr>
              <a:t>x, y and z.</a:t>
            </a:r>
            <a:endParaRPr lang="en-US"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en-IN" sz="2400" dirty="0"/>
          </a:p>
        </p:txBody>
      </p:sp>
    </p:spTree>
    <p:extLst>
      <p:ext uri="{BB962C8B-B14F-4D97-AF65-F5344CB8AC3E}">
        <p14:creationId xmlns:p14="http://schemas.microsoft.com/office/powerpoint/2010/main" val="100127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18836"/>
                <a:ext cx="10515600" cy="5558127"/>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a:t>
                </a:r>
                <a:r>
                  <a:rPr lang="en-US" sz="2000" dirty="0" smtClean="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𝑥</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sup>
                                </m:sSup>
                              </m:num>
                              <m:den>
                                <m:r>
                                  <a:rPr lang="en-US" sz="2000" i="1">
                                    <a:latin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cs typeface="Times New Roman" panose="02020603050405020304" pitchFamily="18" charset="0"/>
                              </a:rPr>
                              <m:t>𝑑𝑦𝑑𝑥</m:t>
                            </m:r>
                          </m:e>
                        </m:nary>
                      </m:e>
                    </m:nary>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b="0" i="1" smtClean="0">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𝑦</m:t>
                            </m:r>
                          </m:sup>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sup>
                                </m:sSup>
                              </m:num>
                              <m:den>
                                <m:r>
                                  <a:rPr lang="en-US" sz="2000" i="1">
                                    <a:latin typeface="Cambria Math" panose="02040503050406030204" pitchFamily="18" charset="0"/>
                                    <a:cs typeface="Times New Roman" panose="02020603050405020304" pitchFamily="18" charset="0"/>
                                  </a:rPr>
                                  <m:t>𝑦</m:t>
                                </m:r>
                              </m:den>
                            </m:f>
                            <m:r>
                              <a:rPr lang="en-US" sz="2000" i="1">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𝑦</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smtClean="0">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e>
                        <m:sSubSup>
                          <m:sSubSupPr>
                            <m:ctrlPr>
                              <a:rPr lang="en-US" sz="2000" i="1">
                                <a:solidFill>
                                  <a:prstClr val="black"/>
                                </a:solidFill>
                                <a:latin typeface="Cambria Math" panose="02040503050406030204" pitchFamily="18" charset="0"/>
                                <a:cs typeface="Times New Roman" panose="02020603050405020304" pitchFamily="18" charset="0"/>
                              </a:rPr>
                            </m:ctrlPr>
                          </m:sSubSup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sup>
                                </m:sSup>
                              </m:num>
                              <m:den>
                                <m:r>
                                  <a:rPr lang="en-US" sz="2000" i="1">
                                    <a:latin typeface="Cambria Math" panose="02040503050406030204" pitchFamily="18" charset="0"/>
                                    <a:cs typeface="Times New Roman" panose="02020603050405020304" pitchFamily="18" charset="0"/>
                                  </a:rPr>
                                  <m:t>𝑦</m:t>
                                </m:r>
                              </m:den>
                            </m:f>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𝑥</m:t>
                                </m:r>
                              </m:e>
                            </m:d>
                          </m:e>
                          <m:sub>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𝑦</m:t>
                            </m:r>
                          </m:sup>
                        </m:sSubSup>
                        <m:r>
                          <a:rPr lang="en-US" sz="2000" i="1">
                            <a:solidFill>
                              <a:prstClr val="black"/>
                            </a:solidFill>
                            <a:latin typeface="Cambria Math" panose="02040503050406030204" pitchFamily="18" charset="0"/>
                            <a:cs typeface="Times New Roman" panose="02020603050405020304" pitchFamily="18" charset="0"/>
                          </a:rPr>
                          <m:t>𝑑</m:t>
                        </m:r>
                        <m:r>
                          <a:rPr lang="en-US" sz="2000" b="0" i="1" smtClean="0">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 </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sup>
                            </m:sSup>
                          </m:num>
                          <m:den>
                            <m:r>
                              <a:rPr lang="en-US" sz="2000" i="1">
                                <a:latin typeface="Cambria Math" panose="02040503050406030204" pitchFamily="18" charset="0"/>
                                <a:cs typeface="Times New Roman" panose="02020603050405020304" pitchFamily="18" charset="0"/>
                              </a:rPr>
                              <m:t>𝑦</m:t>
                            </m:r>
                          </m:den>
                        </m:f>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𝑑𝑦</m:t>
                        </m:r>
                        <m:r>
                          <a:rPr lang="en-US" sz="2000" i="1">
                            <a:solidFill>
                              <a:prstClr val="black"/>
                            </a:solidFill>
                            <a:latin typeface="Cambria Math" panose="02040503050406030204" pitchFamily="18" charset="0"/>
                            <a:cs typeface="Times New Roman" panose="02020603050405020304" pitchFamily="18" charset="0"/>
                          </a:rPr>
                          <m:t> </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sup>
                        </m:sSup>
                        <m:r>
                          <a:rPr lang="en-US" sz="2000" i="1">
                            <a:solidFill>
                              <a:prstClr val="black"/>
                            </a:solidFill>
                            <a:latin typeface="Cambria Math" panose="02040503050406030204" pitchFamily="18" charset="0"/>
                            <a:cs typeface="Times New Roman" panose="02020603050405020304" pitchFamily="18" charset="0"/>
                          </a:rPr>
                          <m:t>𝑑𝑦</m:t>
                        </m:r>
                        <m:r>
                          <a:rPr lang="en-US" sz="2000" i="1">
                            <a:solidFill>
                              <a:prstClr val="black"/>
                            </a:solidFill>
                            <a:latin typeface="Cambria Math" panose="02040503050406030204" pitchFamily="18" charset="0"/>
                            <a:cs typeface="Times New Roman" panose="02020603050405020304" pitchFamily="18" charset="0"/>
                          </a:rPr>
                          <m:t> </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000" i="1" smtClean="0">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sup>
                                </m:sSup>
                              </m:num>
                              <m:den>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den>
                            </m:f>
                          </m:e>
                        </m:d>
                      </m:e>
                      <m:sub>
                        <m:r>
                          <a:rPr lang="en-US" sz="2000" i="1">
                            <a:solidFill>
                              <a:prstClr val="black"/>
                            </a:solidFill>
                            <a:latin typeface="Cambria Math" panose="02040503050406030204" pitchFamily="18" charset="0"/>
                            <a:cs typeface="Times New Roman" panose="02020603050405020304" pitchFamily="18" charset="0"/>
                          </a:rPr>
                          <m:t>0</m:t>
                        </m:r>
                      </m:sub>
                      <m:sup>
                        <m:r>
                          <a:rPr lang="en-US" sz="200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sup>
                    </m:sSubSup>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r>
                      <a:rPr lang="en-US" sz="2000">
                        <a:latin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sup>
                    </m:sSup>
                    <m:r>
                      <a:rPr lang="en-US" sz="2000" b="0" i="0" smtClean="0">
                        <a:latin typeface="Cambria Math" panose="02040503050406030204" pitchFamily="18" charset="0"/>
                        <a:cs typeface="Times New Roman" panose="02020603050405020304" pitchFamily="18" charset="0"/>
                      </a:rPr>
                      <m:t>− </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sup>
                    </m:sSup>
                  </m:oMath>
                </a14:m>
                <a:r>
                  <a:rPr lang="en-IN" sz="2000" dirty="0" smtClean="0">
                    <a:latin typeface="Times New Roman" panose="02020603050405020304" pitchFamily="18" charset="0"/>
                    <a:cs typeface="Times New Roman" panose="02020603050405020304" pitchFamily="18" charset="0"/>
                  </a:rPr>
                  <a:t>) </a:t>
                </a: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r>
                      <a:rPr lang="en-US" sz="200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(0</a:t>
                </a:r>
                <a:r>
                  <a:rPr lang="en-US" sz="2000" dirty="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1) = 1.</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18836"/>
                <a:ext cx="10515600" cy="5558127"/>
              </a:xfrm>
              <a:blipFill>
                <a:blip r:embed="rId2"/>
                <a:stretch>
                  <a:fillRect l="-638"/>
                </a:stretch>
              </a:blipFill>
            </p:spPr>
            <p:txBody>
              <a:bodyPr/>
              <a:lstStyle/>
              <a:p>
                <a:r>
                  <a:rPr lang="en-IN">
                    <a:noFill/>
                  </a:rPr>
                  <a:t> </a:t>
                </a:r>
              </a:p>
            </p:txBody>
          </p:sp>
        </mc:Fallback>
      </mc:AlternateContent>
    </p:spTree>
    <p:extLst>
      <p:ext uri="{BB962C8B-B14F-4D97-AF65-F5344CB8AC3E}">
        <p14:creationId xmlns:p14="http://schemas.microsoft.com/office/powerpoint/2010/main" val="253044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43775" y="663699"/>
                <a:ext cx="10753435" cy="5576599"/>
              </a:xfrm>
            </p:spPr>
            <p:txBody>
              <a:bodyPr>
                <a:normAutofit fontScale="92500" lnSpcReduction="20000"/>
              </a:bodyPr>
              <a:lstStyle/>
              <a:p>
                <a:pPr marL="0" lvl="0" indent="0">
                  <a:buNone/>
                </a:pPr>
                <a:r>
                  <a:rPr lang="en-US" sz="2000" dirty="0" smtClean="0">
                    <a:solidFill>
                      <a:srgbClr val="00B0F0"/>
                    </a:solidFill>
                    <a:latin typeface="Times New Roman" panose="02020603050405020304" pitchFamily="18" charset="0"/>
                    <a:cs typeface="Times New Roman" panose="02020603050405020304" pitchFamily="18" charset="0"/>
                  </a:rPr>
                  <a:t>3. </a:t>
                </a:r>
                <a:r>
                  <a:rPr lang="en-US" sz="2000" dirty="0">
                    <a:solidFill>
                      <a:srgbClr val="00B0F0"/>
                    </a:solidFill>
                    <a:latin typeface="Times New Roman" panose="02020603050405020304" pitchFamily="18" charset="0"/>
                    <a:cs typeface="Times New Roman" panose="02020603050405020304" pitchFamily="18" charset="0"/>
                  </a:rPr>
                  <a:t>Evaluate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rPr>
                              <a:rPr lang="en-US" sz="2000" b="0" i="1" smtClean="0">
                                <a:solidFill>
                                  <a:srgbClr val="00B0F0"/>
                                </a:solidFill>
                                <a:latin typeface="Cambria Math" panose="02040503050406030204" pitchFamily="18" charset="0"/>
                                <a:cs typeface="Times New Roman" panose="02020603050405020304" pitchFamily="18" charset="0"/>
                              </a:rPr>
                              <m:t>𝑥</m:t>
                            </m:r>
                          </m:sub>
                          <m:sup>
                            <m:rad>
                              <m:radPr>
                                <m:degHide m:val="on"/>
                                <m:ctrlPr>
                                  <a:rPr lang="en-US" sz="2000" i="1">
                                    <a:solidFill>
                                      <a:srgbClr val="00B0F0"/>
                                    </a:solidFill>
                                    <a:latin typeface="Cambria Math" panose="02040503050406030204" pitchFamily="18" charset="0"/>
                                    <a:cs typeface="Times New Roman" panose="02020603050405020304" pitchFamily="18" charset="0"/>
                                  </a:rPr>
                                </m:ctrlPr>
                              </m:radPr>
                              <m:deg/>
                              <m:e>
                                <m:r>
                                  <a:rPr lang="en-US" sz="2000" b="0" i="1" smtClean="0">
                                    <a:solidFill>
                                      <a:srgbClr val="00B0F0"/>
                                    </a:solidFill>
                                    <a:latin typeface="Cambria Math" panose="02040503050406030204" pitchFamily="18" charset="0"/>
                                    <a:cs typeface="Times New Roman" panose="02020603050405020304" pitchFamily="18" charset="0"/>
                                  </a:rPr>
                                  <m:t>1</m:t>
                                </m:r>
                                <m:r>
                                  <a:rPr lang="en-US" sz="2000" i="1">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𝑥</m:t>
                                </m:r>
                              </m:e>
                            </m:rad>
                          </m:sup>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𝑦</m:t>
                                </m:r>
                              </m:e>
                              <m:sup>
                                <m:r>
                                  <a:rPr lang="en-US" sz="2000" b="0" i="1" smtClean="0">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𝑑𝑦𝑑𝑥</m:t>
                            </m:r>
                          </m:e>
                        </m:nary>
                      </m:e>
                    </m:nary>
                  </m:oMath>
                </a14:m>
                <a:r>
                  <a:rPr lang="en-US" sz="2000" dirty="0">
                    <a:solidFill>
                      <a:srgbClr val="00B0F0"/>
                    </a:solidFill>
                    <a:latin typeface="Times New Roman" panose="02020603050405020304" pitchFamily="18" charset="0"/>
                    <a:cs typeface="Times New Roman" panose="02020603050405020304" pitchFamily="18" charset="0"/>
                  </a:rPr>
                  <a:t> by changing order of integration.</a:t>
                </a:r>
                <a:endParaRPr lang="en-US" sz="2000" dirty="0">
                  <a:solidFill>
                    <a:prstClr val="black"/>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rPr>
                              <a:rPr lang="en-US" sz="2000" i="1">
                                <a:solidFill>
                                  <a:schemeClr val="tx1"/>
                                </a:solidFill>
                                <a:latin typeface="Cambria Math" panose="02040503050406030204" pitchFamily="18" charset="0"/>
                                <a:cs typeface="Times New Roman" panose="02020603050405020304" pitchFamily="18" charset="0"/>
                              </a:rPr>
                              <m:t>𝑥</m:t>
                            </m:r>
                          </m:sub>
                          <m:sup>
                            <m:rad>
                              <m:radPr>
                                <m:degHide m:val="on"/>
                                <m:ctrlPr>
                                  <a:rPr lang="en-US" sz="2000" i="1" smtClean="0">
                                    <a:solidFill>
                                      <a:schemeClr val="tx1"/>
                                    </a:solidFill>
                                    <a:latin typeface="Cambria Math" panose="02040503050406030204" pitchFamily="18" charset="0"/>
                                    <a:cs typeface="Times New Roman" panose="02020603050405020304" pitchFamily="18" charset="0"/>
                                  </a:rPr>
                                </m:ctrlPr>
                              </m:radPr>
                              <m:deg/>
                              <m:e>
                                <m:r>
                                  <a:rPr lang="en-US" sz="2000" i="1">
                                    <a:solidFill>
                                      <a:schemeClr val="tx1"/>
                                    </a:solidFill>
                                    <a:latin typeface="Cambria Math" panose="02040503050406030204" pitchFamily="18" charset="0"/>
                                    <a:cs typeface="Times New Roman" panose="02020603050405020304" pitchFamily="18" charset="0"/>
                                  </a:rPr>
                                  <m:t>1−</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e>
                            </m:rad>
                          </m:sup>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𝑑𝑦𝑑𝑥</m:t>
                            </m:r>
                          </m:e>
                        </m:nary>
                      </m:e>
                    </m:nary>
                  </m:oMath>
                </a14:m>
                <a:r>
                  <a:rPr lang="en-IN" sz="2000" dirty="0" smtClean="0">
                    <a:solidFill>
                      <a:srgbClr val="00B0F0"/>
                    </a:solidFill>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Given limits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000" i="1">
                        <a:solidFill>
                          <a:prstClr val="black"/>
                        </a:solidFill>
                        <a:latin typeface="Cambria Math" panose="02040503050406030204" pitchFamily="18" charset="0"/>
                        <a:cs typeface="Times New Roman" panose="02020603050405020304" pitchFamily="18" charset="0"/>
                      </a:rPr>
                      <m:t>0</m:t>
                    </m:r>
                  </m:oMath>
                </a14:m>
                <a:r>
                  <a:rPr lang="en-IN"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2000" b="0" i="1" smtClean="0">
                        <a:solidFill>
                          <a:prstClr val="black"/>
                        </a:solidFill>
                        <a:latin typeface="Cambria Math" panose="02040503050406030204" pitchFamily="18" charset="0"/>
                        <a:cs typeface="Times New Roman" panose="02020603050405020304" pitchFamily="18" charset="0"/>
                      </a:rPr>
                      <m:t>1</m:t>
                    </m:r>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1</m:t>
                        </m:r>
                      </m:sub>
                    </m:sSub>
                  </m:oMath>
                </a14:m>
                <a:r>
                  <a:rPr lang="en-IN" sz="2000" dirty="0">
                    <a:latin typeface="Times New Roman" panose="02020603050405020304" pitchFamily="18" charset="0"/>
                    <a:cs typeface="Times New Roman" panose="02020603050405020304" pitchFamily="18" charset="0"/>
                  </a:rPr>
                  <a:t>= x, </a:t>
                </a: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2</m:t>
                        </m:r>
                      </m:sub>
                    </m:sSub>
                  </m:oMath>
                </a14:m>
                <a:r>
                  <a:rPr lang="en-IN" sz="2000"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en-US" sz="2000" i="1">
                            <a:latin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cs typeface="Times New Roman" panose="02020603050405020304" pitchFamily="18" charset="0"/>
                          </a:rPr>
                          <m:t>1−</m:t>
                        </m:r>
                        <m:r>
                          <a:rPr lang="en-US" sz="2000" i="1" smtClean="0">
                            <a:latin typeface="Cambria Math" panose="02040503050406030204" pitchFamily="18" charset="0"/>
                            <a:cs typeface="Times New Roman" panose="02020603050405020304" pitchFamily="18" charset="0"/>
                          </a:rPr>
                          <m:t>𝑥</m:t>
                        </m:r>
                      </m:e>
                    </m:rad>
                  </m:oMath>
                </a14:m>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given integral limits the </a:t>
                </a:r>
                <a:r>
                  <a:rPr lang="en-US" sz="2000" i="1" dirty="0">
                    <a:latin typeface="Times New Roman" panose="02020603050405020304" pitchFamily="18" charset="0"/>
                    <a:cs typeface="Times New Roman" panose="02020603050405020304" pitchFamily="18" charset="0"/>
                  </a:rPr>
                  <a:t>x </a:t>
                </a:r>
                <a:r>
                  <a:rPr lang="en-US" sz="2000" dirty="0">
                    <a:latin typeface="Times New Roman" panose="02020603050405020304" pitchFamily="18" charset="0"/>
                    <a:cs typeface="Times New Roman" panose="02020603050405020304" pitchFamily="18" charset="0"/>
                  </a:rPr>
                  <a:t>limits are constants and y limits are varies.</a:t>
                </a:r>
              </a:p>
              <a:p>
                <a:pPr marL="0" indent="0" algn="just">
                  <a:buNone/>
                </a:pPr>
                <a:r>
                  <a:rPr lang="en-US" sz="2000" dirty="0">
                    <a:latin typeface="Times New Roman" panose="02020603050405020304" pitchFamily="18" charset="0"/>
                    <a:cs typeface="Times New Roman" panose="02020603050405020304" pitchFamily="18" charset="0"/>
                  </a:rPr>
                  <a:t>To evaluate the double integral by changing the order of integration,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first we </a:t>
                </a:r>
                <a:r>
                  <a:rPr lang="en-US" sz="2000" dirty="0">
                    <a:latin typeface="Times New Roman" panose="02020603050405020304" pitchFamily="18" charset="0"/>
                    <a:cs typeface="Times New Roman" panose="02020603050405020304" pitchFamily="18" charset="0"/>
                  </a:rPr>
                  <a:t>have to fix the y variable.</a:t>
                </a:r>
              </a:p>
              <a:p>
                <a:pPr marL="0" indent="0" algn="just">
                  <a:buNone/>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fixed y the other independent variable x is varies</a:t>
                </a:r>
                <a:r>
                  <a:rPr lang="en-US"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fixed y value the other independent variable has two possibilities </a:t>
                </a: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leave the region of </a:t>
                </a:r>
                <a:r>
                  <a:rPr lang="en-US" sz="2000" dirty="0" smtClean="0">
                    <a:latin typeface="Times New Roman" panose="02020603050405020304" pitchFamily="18" charset="0"/>
                    <a:cs typeface="Times New Roman" panose="02020603050405020304" pitchFamily="18" charset="0"/>
                  </a:rPr>
                  <a:t>integration. So</a:t>
                </a:r>
              </a:p>
              <a:p>
                <a:pPr marL="0" indent="0">
                  <a:buNone/>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must divide the entire region into two parts i.e., </a:t>
                </a:r>
                <a:r>
                  <a:rPr lang="en-US" sz="2000" dirty="0" smtClean="0">
                    <a:latin typeface="Times New Roman" panose="02020603050405020304" pitchFamily="18" charset="0"/>
                    <a:cs typeface="Times New Roman" panose="02020603050405020304" pitchFamily="18" charset="0"/>
                  </a:rPr>
                  <a:t>OBCO and ABCA  </a:t>
                </a:r>
                <a:r>
                  <a:rPr lang="en-US" sz="2000" dirty="0">
                    <a:latin typeface="Times New Roman" panose="02020603050405020304" pitchFamily="18" charset="0"/>
                    <a:cs typeface="Times New Roman" panose="02020603050405020304" pitchFamily="18" charset="0"/>
                  </a:rPr>
                  <a:t>i.e., </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lnSpc>
                    <a:spcPct val="150000"/>
                  </a:lnSpc>
                  <a:buNone/>
                </a:pPr>
                <a:r>
                  <a:rPr lang="en-US" sz="2400" u="sng" dirty="0">
                    <a:solidFill>
                      <a:srgbClr val="C00000"/>
                    </a:solidFill>
                    <a:latin typeface="Times New Roman" panose="02020603050405020304" pitchFamily="18" charset="0"/>
                    <a:cs typeface="Times New Roman" panose="02020603050405020304" pitchFamily="18" charset="0"/>
                  </a:rPr>
                  <a:t>Along </a:t>
                </a:r>
                <a:r>
                  <a:rPr lang="en-US" sz="2400" u="sng" dirty="0" smtClean="0">
                    <a:solidFill>
                      <a:srgbClr val="C00000"/>
                    </a:solidFill>
                    <a:latin typeface="Times New Roman" panose="02020603050405020304" pitchFamily="18" charset="0"/>
                    <a:cs typeface="Times New Roman" panose="02020603050405020304" pitchFamily="18" charset="0"/>
                  </a:rPr>
                  <a:t>OBCO</a:t>
                </a:r>
                <a:r>
                  <a:rPr lang="en-US" sz="2400" u="sng"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fixed y values the other independent variable x varies</a:t>
                </a:r>
                <a:r>
                  <a:rPr lang="en-US" sz="2400"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i.e</a:t>
                </a:r>
                <a:r>
                  <a:rPr lang="en-IN" sz="2400" dirty="0">
                    <a:latin typeface="Times New Roman" panose="02020603050405020304" pitchFamily="18" charset="0"/>
                    <a:cs typeface="Times New Roman" panose="02020603050405020304" pitchFamily="18" charset="0"/>
                  </a:rPr>
                  <a:t>., x: 0 </a:t>
                </a:r>
                <a:r>
                  <a:rPr lang="en-IN" sz="2400" dirty="0" smtClean="0">
                    <a:latin typeface="Times New Roman" panose="02020603050405020304" pitchFamily="18" charset="0"/>
                    <a:cs typeface="Times New Roman" panose="02020603050405020304" pitchFamily="18" charset="0"/>
                  </a:rPr>
                  <a:t>to</a:t>
                </a:r>
                <a:r>
                  <a:rPr lang="en-US" sz="2400" dirty="0" smtClean="0">
                    <a:solidFill>
                      <a:prstClr val="black"/>
                    </a:solidFill>
                    <a:cs typeface="Times New Roman" panose="02020603050405020304" pitchFamily="18" charset="0"/>
                  </a:rPr>
                  <a:t> </a:t>
                </a:r>
                <a14:m>
                  <m:oMath xmlns:m="http://schemas.openxmlformats.org/officeDocument/2006/math">
                    <m:r>
                      <a:rPr lang="en-US" sz="2400" i="1">
                        <a:solidFill>
                          <a:prstClr val="black"/>
                        </a:solidFill>
                        <a:latin typeface="Cambria Math" panose="02040503050406030204" pitchFamily="18" charset="0"/>
                        <a:cs typeface="Times New Roman" panose="02020603050405020304" pitchFamily="18" charset="0"/>
                      </a:rPr>
                      <m:t>𝑦</m:t>
                    </m:r>
                    <m:r>
                      <a:rPr lang="en-US" sz="2400" b="0" i="1" smtClean="0">
                        <a:solidFill>
                          <a:prstClr val="black"/>
                        </a:solidFill>
                        <a:latin typeface="Cambria Math" panose="02040503050406030204" pitchFamily="18" charset="0"/>
                        <a:cs typeface="Times New Roman" panose="02020603050405020304" pitchFamily="18" charset="0"/>
                      </a:rPr>
                      <m:t>.</m:t>
                    </m:r>
                  </m:oMath>
                </a14:m>
                <a:r>
                  <a:rPr lang="en-IN" sz="2400" dirty="0" smtClean="0">
                    <a:solidFill>
                      <a:prstClr val="black"/>
                    </a:solidFill>
                    <a:latin typeface="Times New Roman" panose="02020603050405020304" pitchFamily="18" charset="0"/>
                    <a:cs typeface="Times New Roman" panose="02020603050405020304" pitchFamily="18" charset="0"/>
                  </a:rPr>
                  <a:t> </a:t>
                </a:r>
                <a:endParaRPr lang="en-IN" sz="2400" dirty="0">
                  <a:solidFill>
                    <a:prstClr val="black"/>
                  </a:solidFill>
                  <a:latin typeface="Times New Roman" panose="02020603050405020304" pitchFamily="18" charset="0"/>
                  <a:cs typeface="Times New Roman" panose="02020603050405020304" pitchFamily="18" charset="0"/>
                </a:endParaRPr>
              </a:p>
              <a:p>
                <a:pPr marL="0" indent="0">
                  <a:buNone/>
                </a:pPr>
                <a:r>
                  <a:rPr lang="en-IN" sz="2400" dirty="0">
                    <a:solidFill>
                      <a:prstClr val="black"/>
                    </a:solidFill>
                    <a:latin typeface="Times New Roman" panose="02020603050405020304" pitchFamily="18" charset="0"/>
                    <a:cs typeface="Times New Roman" panose="02020603050405020304" pitchFamily="18" charset="0"/>
                  </a:rPr>
                  <a:t>The</a:t>
                </a:r>
                <a:r>
                  <a:rPr lang="en-US" sz="2000" dirty="0">
                    <a:solidFill>
                      <a:prstClr val="black"/>
                    </a:solidFill>
                    <a:latin typeface="Times New Roman" panose="02020603050405020304" pitchFamily="18" charset="0"/>
                    <a:cs typeface="Times New Roman" panose="02020603050405020304" pitchFamily="18" charset="0"/>
                  </a:rPr>
                  <a:t> minimum value of y is 0 &amp; maximum value of y is 1, i.e., y: 0 to </a:t>
                </a:r>
                <a:r>
                  <a:rPr lang="en-US" sz="2000" dirty="0" smtClean="0">
                    <a:solidFill>
                      <a:prstClr val="black"/>
                    </a:solidFill>
                    <a:latin typeface="Times New Roman" panose="02020603050405020304" pitchFamily="18" charset="0"/>
                    <a:cs typeface="Times New Roman" panose="02020603050405020304" pitchFamily="18" charset="0"/>
                  </a:rPr>
                  <a:t>0.5</a:t>
                </a:r>
                <a:endParaRPr lang="en-US" sz="2000" dirty="0">
                  <a:solidFill>
                    <a:prstClr val="black"/>
                  </a:solidFill>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43775" y="663699"/>
                <a:ext cx="10753435" cy="5576599"/>
              </a:xfrm>
              <a:blipFill>
                <a:blip r:embed="rId3"/>
                <a:stretch>
                  <a:fillRect l="-737"/>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ext uri="{D42A27DB-BD31-4B8C-83A1-F6EECF244321}">
                <p14:modId xmlns:p14="http://schemas.microsoft.com/office/powerpoint/2010/main" val="4042656224"/>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31802" name="Equation" r:id="rId4" imgW="914400" imgH="198720" progId="Equation.DSMT4">
                  <p:embed/>
                </p:oleObj>
              </mc:Choice>
              <mc:Fallback>
                <p:oleObj name="Equation" r:id="rId4" imgW="914400" imgH="198720" progId="Equation.DSMT4">
                  <p:embed/>
                  <p:pic>
                    <p:nvPicPr>
                      <p:cNvPr id="0" name=""/>
                      <p:cNvPicPr/>
                      <p:nvPr/>
                    </p:nvPicPr>
                    <p:blipFill>
                      <a:blip r:embed="rId5"/>
                      <a:stretch>
                        <a:fillRect/>
                      </a:stretch>
                    </p:blipFill>
                    <p:spPr>
                      <a:xfrm>
                        <a:off x="4927600" y="2667000"/>
                        <a:ext cx="914400" cy="1984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4884745"/>
              </p:ext>
            </p:extLst>
          </p:nvPr>
        </p:nvGraphicFramePr>
        <p:xfrm>
          <a:off x="1785257" y="4188824"/>
          <a:ext cx="7010400" cy="766354"/>
        </p:xfrm>
        <a:graphic>
          <a:graphicData uri="http://schemas.openxmlformats.org/presentationml/2006/ole">
            <mc:AlternateContent xmlns:mc="http://schemas.openxmlformats.org/markup-compatibility/2006">
              <mc:Choice xmlns:v="urn:schemas-microsoft-com:vml" Requires="v">
                <p:oleObj spid="_x0000_s31803" name="Equation" r:id="rId6" imgW="2895480" imgH="495000" progId="Equation.DSMT4">
                  <p:embed/>
                </p:oleObj>
              </mc:Choice>
              <mc:Fallback>
                <p:oleObj name="Equation" r:id="rId6" imgW="2895480" imgH="495000" progId="Equation.DSMT4">
                  <p:embed/>
                  <p:pic>
                    <p:nvPicPr>
                      <p:cNvPr id="0" name=""/>
                      <p:cNvPicPr/>
                      <p:nvPr/>
                    </p:nvPicPr>
                    <p:blipFill>
                      <a:blip r:embed="rId7"/>
                      <a:stretch>
                        <a:fillRect/>
                      </a:stretch>
                    </p:blipFill>
                    <p:spPr>
                      <a:xfrm>
                        <a:off x="1785257" y="4188824"/>
                        <a:ext cx="7010400" cy="76635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80031810"/>
              </p:ext>
            </p:extLst>
          </p:nvPr>
        </p:nvGraphicFramePr>
        <p:xfrm>
          <a:off x="5327650" y="2676525"/>
          <a:ext cx="114300" cy="177800"/>
        </p:xfrm>
        <a:graphic>
          <a:graphicData uri="http://schemas.openxmlformats.org/presentationml/2006/ole">
            <mc:AlternateContent xmlns:mc="http://schemas.openxmlformats.org/markup-compatibility/2006">
              <mc:Choice xmlns:v="urn:schemas-microsoft-com:vml" Requires="v">
                <p:oleObj spid="_x0000_s31804" name="Equation" r:id="rId8" imgW="114120" imgH="177480" progId="Equation.DSMT4">
                  <p:embed/>
                </p:oleObj>
              </mc:Choice>
              <mc:Fallback>
                <p:oleObj name="Equation" r:id="rId8" imgW="114120" imgH="177480" progId="Equation.DSMT4">
                  <p:embed/>
                  <p:pic>
                    <p:nvPicPr>
                      <p:cNvPr id="0" name=""/>
                      <p:cNvPicPr/>
                      <p:nvPr/>
                    </p:nvPicPr>
                    <p:blipFill>
                      <a:blip r:embed="rId5"/>
                      <a:stretch>
                        <a:fillRect/>
                      </a:stretch>
                    </p:blipFill>
                    <p:spPr>
                      <a:xfrm>
                        <a:off x="5327650" y="2676525"/>
                        <a:ext cx="114300" cy="177800"/>
                      </a:xfrm>
                      <a:prstGeom prst="rect">
                        <a:avLst/>
                      </a:prstGeom>
                    </p:spPr>
                  </p:pic>
                </p:oleObj>
              </mc:Fallback>
            </mc:AlternateContent>
          </a:graphicData>
        </a:graphic>
      </p:graphicFrame>
      <p:pic>
        <p:nvPicPr>
          <p:cNvPr id="9" name="Picture 8"/>
          <p:cNvPicPr>
            <a:picLocks noChangeAspect="1"/>
          </p:cNvPicPr>
          <p:nvPr/>
        </p:nvPicPr>
        <p:blipFill>
          <a:blip r:embed="rId9"/>
          <a:stretch>
            <a:fillRect/>
          </a:stretch>
        </p:blipFill>
        <p:spPr>
          <a:xfrm>
            <a:off x="8360229" y="663699"/>
            <a:ext cx="3161211" cy="2741353"/>
          </a:xfrm>
          <a:prstGeom prst="rect">
            <a:avLst/>
          </a:prstGeom>
        </p:spPr>
      </p:pic>
    </p:spTree>
    <p:extLst>
      <p:ext uri="{BB962C8B-B14F-4D97-AF65-F5344CB8AC3E}">
        <p14:creationId xmlns:p14="http://schemas.microsoft.com/office/powerpoint/2010/main" val="222607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28073"/>
                <a:ext cx="10515600" cy="5548890"/>
              </a:xfrm>
            </p:spPr>
            <p:txBody>
              <a:bodyPr>
                <a:normAutofit fontScale="92500" lnSpcReduction="20000"/>
              </a:bodyPr>
              <a:lstStyle/>
              <a:p>
                <a:pPr marL="0" lvl="0" indent="0">
                  <a:buNone/>
                </a:pPr>
                <a14:m>
                  <m:oMath xmlns:m="http://schemas.openxmlformats.org/officeDocument/2006/math">
                    <m:r>
                      <a:rPr lang="en-US" sz="2000" b="0" i="1" smtClean="0">
                        <a:solidFill>
                          <a:prstClr val="black"/>
                        </a:solidFill>
                        <a:latin typeface="Cambria Math" panose="02040503050406030204" pitchFamily="18" charset="0"/>
                      </a:rPr>
                      <m:t>                                        =</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5</m:t>
                        </m:r>
                      </m:sup>
                      <m:e>
                        <m:nary>
                          <m:naryPr>
                            <m:limLoc m:val="undOvr"/>
                            <m:ctrlPr>
                              <a:rPr lang="en-US" sz="2000" i="1" smtClean="0">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𝑦</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𝑦</m:t>
                                </m:r>
                              </m:e>
                              <m:sup>
                                <m:r>
                                  <a:rPr lang="en-US" sz="2000" b="0" i="1" smtClean="0">
                                    <a:solidFill>
                                      <a:prstClr val="black"/>
                                    </a:solidFill>
                                    <a:latin typeface="Cambria Math" panose="02040503050406030204" pitchFamily="18" charset="0"/>
                                    <a:cs typeface="Times New Roman" panose="02020603050405020304" pitchFamily="18" charset="0"/>
                                  </a:rPr>
                                  <m:t>2</m:t>
                                </m:r>
                              </m:sup>
                            </m:sSup>
                            <m:r>
                              <a:rPr lang="en-US" sz="2000" b="0" i="1" smtClean="0">
                                <a:solidFill>
                                  <a:prstClr val="black"/>
                                </a:solidFill>
                                <a:latin typeface="Cambria Math" panose="02040503050406030204" pitchFamily="18" charset="0"/>
                                <a:cs typeface="Times New Roman" panose="02020603050405020304" pitchFamily="18" charset="0"/>
                              </a:rPr>
                              <m:t>𝑑</m:t>
                            </m:r>
                            <m:r>
                              <a:rPr lang="en-US" sz="2000" i="1">
                                <a:solidFill>
                                  <a:prstClr val="black"/>
                                </a:solidFill>
                                <a:latin typeface="Cambria Math" panose="02040503050406030204" pitchFamily="18" charset="0"/>
                                <a:cs typeface="Times New Roman" panose="02020603050405020304" pitchFamily="18" charset="0"/>
                              </a:rPr>
                              <m:t>𝑥𝑑𝑦</m:t>
                            </m:r>
                            <m:r>
                              <a:rPr lang="en-US" sz="2000" i="1">
                                <a:solidFill>
                                  <a:prstClr val="black"/>
                                </a:solidFill>
                                <a:latin typeface="Cambria Math" panose="02040503050406030204" pitchFamily="18" charset="0"/>
                              </a:rPr>
                              <m:t>=</m:t>
                            </m:r>
                          </m:e>
                        </m:nary>
                      </m:e>
                    </m:nary>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5</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𝑥</m:t>
                                </m:r>
                              </m:e>
                            </m:d>
                          </m:e>
                          <m:sub>
                            <m: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𝑦</m:t>
                            </m:r>
                          </m:sup>
                        </m:sSubSup>
                        <m:r>
                          <a:rPr lang="en-US" sz="2000" i="1">
                            <a:solidFill>
                              <a:prstClr val="black"/>
                            </a:solidFill>
                            <a:latin typeface="Cambria Math" panose="02040503050406030204" pitchFamily="18" charset="0"/>
                            <a:cs typeface="Times New Roman" panose="02020603050405020304" pitchFamily="18" charset="0"/>
                          </a:rPr>
                          <m:t>𝑑𝑦</m:t>
                        </m:r>
                        <m:r>
                          <a:rPr lang="en-US" sz="2000" i="1">
                            <a:solidFill>
                              <a:prstClr val="black"/>
                            </a:solidFill>
                            <a:latin typeface="Cambria Math" panose="02040503050406030204" pitchFamily="18" charset="0"/>
                            <a:cs typeface="Times New Roman" panose="02020603050405020304" pitchFamily="18" charset="0"/>
                          </a:rPr>
                          <m:t> </m:t>
                        </m:r>
                      </m:e>
                    </m:nary>
                  </m:oMath>
                </a14:m>
                <a:r>
                  <a:rPr lang="en-US" sz="2000" dirty="0">
                    <a:solidFill>
                      <a:prstClr val="black"/>
                    </a:solidFill>
                  </a:rPr>
                  <a:t> </a:t>
                </a:r>
                <a:endParaRPr lang="en-US" sz="2000" i="1" dirty="0">
                  <a:solidFill>
                    <a:prstClr val="black"/>
                  </a:solidFill>
                  <a:latin typeface="Cambria Math" panose="02040503050406030204" pitchFamily="18" charset="0"/>
                </a:endParaRPr>
              </a:p>
              <a:p>
                <a:pPr marL="0" lvl="0" indent="0">
                  <a:buNone/>
                </a:pPr>
                <a:r>
                  <a:rPr lang="en-US" sz="2000" i="1" dirty="0">
                    <a:solidFill>
                      <a:prstClr val="black"/>
                    </a:solidFill>
                    <a:latin typeface="Cambria Math" panose="02040503050406030204" pitchFamily="18" charset="0"/>
                  </a:rPr>
                  <a:t>                                    </a:t>
                </a:r>
                <a14:m>
                  <m:oMath xmlns:m="http://schemas.openxmlformats.org/officeDocument/2006/math">
                    <m:r>
                      <a:rPr lang="en-US" sz="2000" i="1" dirty="0">
                        <a:solidFill>
                          <a:prstClr val="black"/>
                        </a:solidFill>
                        <a:latin typeface="Cambria Math" panose="02040503050406030204" pitchFamily="18" charset="0"/>
                      </a:rPr>
                      <m:t> </m:t>
                    </m:r>
                    <m:r>
                      <a:rPr lang="en-US" sz="2000" b="0" i="1" dirty="0" smtClean="0">
                        <a:solidFill>
                          <a:prstClr val="black"/>
                        </a:solidFill>
                        <a:latin typeface="Cambria Math" panose="02040503050406030204" pitchFamily="18" charset="0"/>
                      </a:rPr>
                      <m:t>  </m:t>
                    </m:r>
                    <m:r>
                      <a:rPr lang="en-US" sz="2000" b="0" i="1" smtClean="0">
                        <a:solidFill>
                          <a:prstClr val="black"/>
                        </a:solidFill>
                        <a:latin typeface="Cambria Math" panose="02040503050406030204" pitchFamily="18" charset="0"/>
                      </a:rPr>
                      <m:t> </m:t>
                    </m:r>
                    <m:r>
                      <a:rPr lang="en-US" sz="2000" i="1">
                        <a:solidFill>
                          <a:prstClr val="black"/>
                        </a:solidFill>
                        <a:latin typeface="Cambria Math" panose="02040503050406030204" pitchFamily="18" charset="0"/>
                      </a:rPr>
                      <m:t>=</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0</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5</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e>
                        </m:d>
                        <m:r>
                          <a:rPr lang="en-US" sz="2000" i="1">
                            <a:solidFill>
                              <a:prstClr val="black"/>
                            </a:solidFill>
                            <a:latin typeface="Cambria Math" panose="02040503050406030204" pitchFamily="18" charset="0"/>
                            <a:cs typeface="Times New Roman" panose="02020603050405020304" pitchFamily="18" charset="0"/>
                          </a:rPr>
                          <m:t>𝑑𝑦</m:t>
                        </m:r>
                        <m:r>
                          <a:rPr lang="en-US" sz="2000" i="1">
                            <a:solidFill>
                              <a:prstClr val="black"/>
                            </a:solidFill>
                            <a:latin typeface="Cambria Math" panose="02040503050406030204" pitchFamily="18" charset="0"/>
                            <a:cs typeface="Times New Roman" panose="02020603050405020304" pitchFamily="18" charset="0"/>
                          </a:rPr>
                          <m:t>=</m:t>
                        </m:r>
                      </m:e>
                    </m:nary>
                  </m:oMath>
                </a14:m>
                <a:r>
                  <a:rPr lang="en-US" sz="18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0</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5</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3</m:t>
                            </m:r>
                          </m:sup>
                        </m:sSup>
                        <m:r>
                          <a:rPr lang="en-US" sz="2000" i="1">
                            <a:solidFill>
                              <a:prstClr val="black"/>
                            </a:solidFill>
                            <a:latin typeface="Cambria Math" panose="02040503050406030204" pitchFamily="18" charset="0"/>
                            <a:cs typeface="Times New Roman" panose="02020603050405020304" pitchFamily="18" charset="0"/>
                          </a:rPr>
                          <m:t>𝑑𝑦</m:t>
                        </m:r>
                        <m:r>
                          <a:rPr lang="en-US" sz="2000" i="1">
                            <a:solidFill>
                              <a:prstClr val="black"/>
                            </a:solidFill>
                            <a:latin typeface="Cambria Math" panose="02040503050406030204" pitchFamily="18" charset="0"/>
                            <a:cs typeface="Times New Roman" panose="02020603050405020304" pitchFamily="18" charset="0"/>
                          </a:rPr>
                          <m:t>=</m:t>
                        </m:r>
                      </m:e>
                    </m:nary>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b="0" i="1" smtClean="0">
                                        <a:solidFill>
                                          <a:prstClr val="black"/>
                                        </a:solidFill>
                                        <a:latin typeface="Cambria Math" panose="02040503050406030204" pitchFamily="18" charset="0"/>
                                        <a:cs typeface="Times New Roman" panose="02020603050405020304" pitchFamily="18" charset="0"/>
                                      </a:rPr>
                                      <m:t>4</m:t>
                                    </m:r>
                                  </m:sup>
                                </m:sSup>
                              </m:num>
                              <m:den>
                                <m:r>
                                  <a:rPr lang="en-US" sz="2000" b="0" i="1" smtClean="0">
                                    <a:solidFill>
                                      <a:prstClr val="black"/>
                                    </a:solidFill>
                                    <a:latin typeface="Cambria Math" panose="02040503050406030204" pitchFamily="18" charset="0"/>
                                    <a:cs typeface="Times New Roman" panose="02020603050405020304" pitchFamily="18" charset="0"/>
                                  </a:rPr>
                                  <m:t>4</m:t>
                                </m:r>
                              </m:den>
                            </m:f>
                          </m:e>
                        </m:d>
                      </m:e>
                      <m:sub>
                        <m: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0</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5</m:t>
                        </m:r>
                      </m:sup>
                    </m:sSubSup>
                    <m:r>
                      <a:rPr lang="en-US" sz="2000">
                        <a:solidFill>
                          <a:prstClr val="black"/>
                        </a:solidFill>
                        <a:latin typeface="Cambria Math" panose="02040503050406030204" pitchFamily="18" charset="0"/>
                        <a:cs typeface="Times New Roman" panose="02020603050405020304" pitchFamily="18" charset="0"/>
                      </a:rPr>
                      <m:t>=</m:t>
                    </m:r>
                    <m:f>
                      <m:fPr>
                        <m:ctrlPr>
                          <a:rPr lang="en-US" sz="2000" i="1" smtClean="0">
                            <a:solidFill>
                              <a:prstClr val="black"/>
                            </a:solidFill>
                            <a:latin typeface="Cambria Math" panose="02040503050406030204" pitchFamily="18" charset="0"/>
                            <a:cs typeface="Times New Roman" panose="02020603050405020304" pitchFamily="18" charset="0"/>
                          </a:rPr>
                        </m:ctrlPr>
                      </m:fPr>
                      <m:num>
                        <m:sSup>
                          <m:sSupPr>
                            <m:ctrlPr>
                              <a:rPr lang="en-US" sz="2000" i="1" smtClean="0">
                                <a:solidFill>
                                  <a:prstClr val="black"/>
                                </a:solidFill>
                                <a:latin typeface="Cambria Math" panose="02040503050406030204" pitchFamily="18" charset="0"/>
                                <a:cs typeface="Times New Roman" panose="02020603050405020304" pitchFamily="18" charset="0"/>
                              </a:rPr>
                            </m:ctrlPr>
                          </m:sSupPr>
                          <m:e>
                            <m:d>
                              <m:dPr>
                                <m:ctrlPr>
                                  <a:rPr lang="en-US" sz="2000" i="1" smtClean="0">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0</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5</m:t>
                                </m:r>
                              </m:e>
                            </m:d>
                          </m:e>
                          <m:sup>
                            <m:r>
                              <a:rPr lang="en-US" sz="2000" b="0" i="1" smtClean="0">
                                <a:solidFill>
                                  <a:prstClr val="black"/>
                                </a:solidFill>
                                <a:latin typeface="Cambria Math" panose="02040503050406030204" pitchFamily="18" charset="0"/>
                                <a:cs typeface="Times New Roman" panose="02020603050405020304" pitchFamily="18" charset="0"/>
                              </a:rPr>
                              <m:t>4</m:t>
                            </m:r>
                          </m:sup>
                        </m:sSup>
                      </m:num>
                      <m:den>
                        <m:r>
                          <a:rPr lang="en-US" sz="2000" b="0" i="1" smtClean="0">
                            <a:solidFill>
                              <a:prstClr val="black"/>
                            </a:solidFill>
                            <a:latin typeface="Cambria Math" panose="02040503050406030204" pitchFamily="18" charset="0"/>
                            <a:cs typeface="Times New Roman" panose="02020603050405020304" pitchFamily="18" charset="0"/>
                          </a:rPr>
                          <m:t>4</m:t>
                        </m:r>
                      </m:den>
                    </m:f>
                    <m:r>
                      <a:rPr lang="en-US" sz="2000" b="0" i="0" smtClean="0">
                        <a:solidFill>
                          <a:prstClr val="black"/>
                        </a:solidFill>
                        <a:latin typeface="Cambria Math" panose="02040503050406030204" pitchFamily="18" charset="0"/>
                        <a:cs typeface="Times New Roman" panose="02020603050405020304" pitchFamily="18" charset="0"/>
                      </a:rPr>
                      <m:t>=</m:t>
                    </m:r>
                    <m:f>
                      <m:fPr>
                        <m:ctrlPr>
                          <a:rPr lang="en-US" sz="2000" b="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0</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625</m:t>
                        </m:r>
                      </m:num>
                      <m:den>
                        <m:r>
                          <a:rPr lang="en-US" sz="2000" b="0" i="1" smtClean="0">
                            <a:solidFill>
                              <a:prstClr val="black"/>
                            </a:solidFill>
                            <a:latin typeface="Cambria Math" panose="02040503050406030204" pitchFamily="18" charset="0"/>
                            <a:cs typeface="Times New Roman" panose="02020603050405020304" pitchFamily="18" charset="0"/>
                          </a:rPr>
                          <m:t>4</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b="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625</m:t>
                        </m:r>
                      </m:num>
                      <m:den>
                        <m:r>
                          <a:rPr lang="en-US" sz="2000" b="0" i="1" smtClean="0">
                            <a:solidFill>
                              <a:prstClr val="black"/>
                            </a:solidFill>
                            <a:latin typeface="Cambria Math" panose="02040503050406030204" pitchFamily="18" charset="0"/>
                            <a:cs typeface="Times New Roman" panose="02020603050405020304" pitchFamily="18" charset="0"/>
                          </a:rPr>
                          <m:t>4000</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1800" i="1">
                            <a:solidFill>
                              <a:prstClr val="black"/>
                            </a:solidFill>
                            <a:latin typeface="Cambria Math" panose="02040503050406030204" pitchFamily="18" charset="0"/>
                            <a:cs typeface="Times New Roman" panose="02020603050405020304" pitchFamily="18" charset="0"/>
                          </a:rPr>
                        </m:ctrlPr>
                      </m:fPr>
                      <m:num>
                        <m:r>
                          <a:rPr lang="en-US" sz="1800" b="0" i="1" smtClean="0">
                            <a:solidFill>
                              <a:prstClr val="black"/>
                            </a:solidFill>
                            <a:latin typeface="Cambria Math" panose="02040503050406030204" pitchFamily="18" charset="0"/>
                            <a:cs typeface="Times New Roman" panose="02020603050405020304" pitchFamily="18" charset="0"/>
                          </a:rPr>
                          <m:t>1</m:t>
                        </m:r>
                      </m:num>
                      <m:den>
                        <m:r>
                          <a:rPr lang="en-US" sz="1800" b="0" i="1" smtClean="0">
                            <a:solidFill>
                              <a:prstClr val="black"/>
                            </a:solidFill>
                            <a:latin typeface="Cambria Math" panose="02040503050406030204" pitchFamily="18" charset="0"/>
                            <a:cs typeface="Times New Roman" panose="02020603050405020304" pitchFamily="18" charset="0"/>
                          </a:rPr>
                          <m:t>6</m:t>
                        </m:r>
                        <m:r>
                          <a:rPr lang="en-US" sz="1800" i="1">
                            <a:solidFill>
                              <a:prstClr val="black"/>
                            </a:solidFill>
                            <a:latin typeface="Cambria Math" panose="02040503050406030204" pitchFamily="18" charset="0"/>
                            <a:cs typeface="Times New Roman" panose="02020603050405020304" pitchFamily="18" charset="0"/>
                          </a:rPr>
                          <m:t>4</m:t>
                        </m:r>
                      </m:den>
                    </m:f>
                    <m:r>
                      <a:rPr lang="en-US" sz="1800" b="0" i="0" smtClean="0">
                        <a:solidFill>
                          <a:prstClr val="black"/>
                        </a:solidFill>
                        <a:latin typeface="Cambria Math" panose="02040503050406030204" pitchFamily="18" charset="0"/>
                        <a:cs typeface="Times New Roman" panose="02020603050405020304" pitchFamily="18" charset="0"/>
                      </a:rPr>
                      <m:t> .</m:t>
                    </m:r>
                  </m:oMath>
                </a14:m>
                <a:endParaRPr lang="en-US" sz="1800" dirty="0" smtClean="0">
                  <a:solidFill>
                    <a:prstClr val="black"/>
                  </a:solidFill>
                  <a:latin typeface="Times New Roman" panose="02020603050405020304" pitchFamily="18" charset="0"/>
                  <a:cs typeface="Times New Roman" panose="02020603050405020304" pitchFamily="18" charset="0"/>
                </a:endParaRPr>
              </a:p>
              <a:p>
                <a:pPr marL="0" lvl="0" indent="0">
                  <a:lnSpc>
                    <a:spcPct val="150000"/>
                  </a:lnSpc>
                  <a:buNone/>
                </a:pPr>
                <a:r>
                  <a:rPr lang="en-US" sz="2000" u="sng" dirty="0" smtClean="0">
                    <a:solidFill>
                      <a:srgbClr val="C00000"/>
                    </a:solidFill>
                    <a:latin typeface="Times New Roman" panose="02020603050405020304" pitchFamily="18" charset="0"/>
                    <a:cs typeface="Times New Roman" panose="02020603050405020304" pitchFamily="18" charset="0"/>
                  </a:rPr>
                  <a:t>Along </a:t>
                </a:r>
                <a:r>
                  <a:rPr lang="en-US" sz="2000" u="sng" dirty="0">
                    <a:solidFill>
                      <a:srgbClr val="C00000"/>
                    </a:solidFill>
                    <a:latin typeface="Times New Roman" panose="02020603050405020304" pitchFamily="18" charset="0"/>
                    <a:cs typeface="Times New Roman" panose="02020603050405020304" pitchFamily="18" charset="0"/>
                  </a:rPr>
                  <a:t>ABCA</a:t>
                </a:r>
                <a:r>
                  <a:rPr lang="en-US" sz="2000" dirty="0">
                    <a:solidFill>
                      <a:srgbClr val="C00000"/>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For fixed y values the other independent variable x varies. </a:t>
                </a:r>
                <a:r>
                  <a:rPr lang="en-IN" sz="2000" dirty="0" smtClean="0">
                    <a:solidFill>
                      <a:prstClr val="black"/>
                    </a:solidFill>
                    <a:latin typeface="Times New Roman" panose="02020603050405020304" pitchFamily="18" charset="0"/>
                    <a:cs typeface="Times New Roman" panose="02020603050405020304" pitchFamily="18" charset="0"/>
                  </a:rPr>
                  <a:t>i.e</a:t>
                </a:r>
                <a:r>
                  <a:rPr lang="en-IN" sz="2000" dirty="0">
                    <a:solidFill>
                      <a:prstClr val="black"/>
                    </a:solidFill>
                    <a:latin typeface="Times New Roman" panose="02020603050405020304" pitchFamily="18" charset="0"/>
                    <a:cs typeface="Times New Roman" panose="02020603050405020304" pitchFamily="18" charset="0"/>
                  </a:rPr>
                  <a:t>., x: 0 to</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oMath>
                </a14:m>
                <a:r>
                  <a:rPr lang="en-US" sz="2000" dirty="0">
                    <a:solidFill>
                      <a:prstClr val="black"/>
                    </a:solidFill>
                    <a:latin typeface="Times New Roman" panose="02020603050405020304" pitchFamily="18" charset="0"/>
                    <a:cs typeface="Times New Roman" panose="02020603050405020304" pitchFamily="18" charset="0"/>
                  </a:rPr>
                  <a:t> </a:t>
                </a:r>
                <a:r>
                  <a:rPr lang="en-IN" sz="2000" dirty="0" smtClean="0">
                    <a:solidFill>
                      <a:prstClr val="black"/>
                    </a:solidFill>
                    <a:latin typeface="Times New Roman" panose="02020603050405020304" pitchFamily="18" charset="0"/>
                    <a:cs typeface="Times New Roman" panose="02020603050405020304" pitchFamily="18" charset="0"/>
                  </a:rPr>
                  <a:t>. </a:t>
                </a:r>
                <a:endParaRPr lang="en-IN" sz="2000" dirty="0">
                  <a:solidFill>
                    <a:prstClr val="black"/>
                  </a:solidFill>
                  <a:latin typeface="Times New Roman" panose="02020603050405020304" pitchFamily="18" charset="0"/>
                  <a:cs typeface="Times New Roman" panose="02020603050405020304" pitchFamily="18" charset="0"/>
                </a:endParaRPr>
              </a:p>
              <a:p>
                <a:pPr marL="0" lvl="0" indent="0">
                  <a:lnSpc>
                    <a:spcPct val="150000"/>
                  </a:lnSpc>
                  <a:buNone/>
                </a:pPr>
                <a:r>
                  <a:rPr lang="en-IN" sz="2000" dirty="0">
                    <a:solidFill>
                      <a:prstClr val="black"/>
                    </a:solidFill>
                    <a:latin typeface="Times New Roman" panose="02020603050405020304" pitchFamily="18" charset="0"/>
                    <a:cs typeface="Times New Roman" panose="02020603050405020304" pitchFamily="18" charset="0"/>
                  </a:rPr>
                  <a:t>The</a:t>
                </a:r>
                <a:r>
                  <a:rPr lang="en-US" sz="1900" dirty="0">
                    <a:solidFill>
                      <a:prstClr val="black"/>
                    </a:solidFill>
                    <a:latin typeface="Times New Roman" panose="02020603050405020304" pitchFamily="18" charset="0"/>
                    <a:cs typeface="Times New Roman" panose="02020603050405020304" pitchFamily="18" charset="0"/>
                  </a:rPr>
                  <a:t> minimum value of y is 1 &amp; maximum value of y is 2, i.e., y: 1 to 2.</a:t>
                </a:r>
              </a:p>
              <a:p>
                <a:pPr marL="0" lvl="0" indent="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solidFill>
                          <a:prstClr val="black"/>
                        </a:solidFill>
                        <a:latin typeface="Cambria Math" panose="02040503050406030204" pitchFamily="18" charset="0"/>
                        <a:cs typeface="Times New Roman" panose="02020603050405020304" pitchFamily="18" charset="0"/>
                      </a:rPr>
                      <m:t>=</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5</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1</m:t>
                            </m:r>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𝑑𝑥𝑑𝑦</m:t>
                            </m:r>
                            <m:r>
                              <a:rPr lang="en-US" sz="2000" i="1">
                                <a:solidFill>
                                  <a:prstClr val="black"/>
                                </a:solidFill>
                                <a:latin typeface="Cambria Math" panose="02040503050406030204" pitchFamily="18" charset="0"/>
                              </a:rPr>
                              <m:t>=</m:t>
                            </m:r>
                          </m:e>
                        </m:nary>
                      </m:e>
                    </m:nary>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𝑦</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5</m:t>
                        </m:r>
                      </m:sup>
                      <m:e>
                        <m:sSubSup>
                          <m:sSubSupPr>
                            <m:ctrlPr>
                              <a:rPr lang="en-US" sz="2000" i="1">
                                <a:solidFill>
                                  <a:prstClr val="black"/>
                                </a:solidFill>
                                <a:latin typeface="Cambria Math" panose="02040503050406030204" pitchFamily="18" charset="0"/>
                                <a:cs typeface="Times New Roman" panose="02020603050405020304" pitchFamily="18" charset="0"/>
                              </a:rPr>
                            </m:ctrlPr>
                          </m:sSubSup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𝑥</m:t>
                                </m:r>
                              </m:e>
                            </m:d>
                          </m:e>
                          <m:sub>
                            <m:r>
                              <a:rPr lang="en-US" sz="2000" i="1">
                                <a:solidFill>
                                  <a:prstClr val="black"/>
                                </a:solidFill>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sup>
                        </m:sSubSup>
                        <m:r>
                          <a:rPr lang="en-US" sz="2000" i="1">
                            <a:solidFill>
                              <a:prstClr val="black"/>
                            </a:solidFill>
                            <a:latin typeface="Cambria Math" panose="02040503050406030204" pitchFamily="18" charset="0"/>
                            <a:cs typeface="Times New Roman" panose="02020603050405020304" pitchFamily="18" charset="0"/>
                          </a:rPr>
                          <m:t>𝑑𝑦</m:t>
                        </m:r>
                        <m:r>
                          <a:rPr lang="en-US" sz="2000" i="1">
                            <a:solidFill>
                              <a:prstClr val="black"/>
                            </a:solidFill>
                            <a:latin typeface="Cambria Math" panose="02040503050406030204" pitchFamily="18" charset="0"/>
                            <a:cs typeface="Times New Roman" panose="02020603050405020304" pitchFamily="18" charset="0"/>
                          </a:rPr>
                          <m:t> </m:t>
                        </m:r>
                      </m:e>
                    </m:nary>
                  </m:oMath>
                </a14:m>
                <a:r>
                  <a:rPr lang="en-US" sz="2000" dirty="0">
                    <a:solidFill>
                      <a:prstClr val="black"/>
                    </a:solidFill>
                  </a:rPr>
                  <a:t> </a:t>
                </a:r>
                <a:endParaRPr lang="en-US" sz="2000" i="1" dirty="0">
                  <a:solidFill>
                    <a:prstClr val="black"/>
                  </a:solidFill>
                  <a:latin typeface="Cambria Math" panose="02040503050406030204" pitchFamily="18" charset="0"/>
                </a:endParaRPr>
              </a:p>
              <a:p>
                <a:pPr marL="0" lvl="0" indent="0">
                  <a:lnSpc>
                    <a:spcPct val="150000"/>
                  </a:lnSpc>
                  <a:buNone/>
                </a:pPr>
                <a:r>
                  <a:rPr lang="en-US" sz="2000" i="1" dirty="0">
                    <a:solidFill>
                      <a:prstClr val="black"/>
                    </a:solidFill>
                    <a:latin typeface="Cambria Math" panose="02040503050406030204" pitchFamily="18" charset="0"/>
                  </a:rPr>
                  <a:t>                               </a:t>
                </a:r>
                <a14:m>
                  <m:oMath xmlns:m="http://schemas.openxmlformats.org/officeDocument/2006/math">
                    <m:r>
                      <a:rPr lang="en-US" sz="2000" i="1">
                        <a:solidFill>
                          <a:prstClr val="black"/>
                        </a:solidFill>
                        <a:latin typeface="Cambria Math" panose="02040503050406030204" pitchFamily="18" charset="0"/>
                      </a:rPr>
                      <m:t>=</m:t>
                    </m:r>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0</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51</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e>
                        </m:d>
                        <m:r>
                          <a:rPr lang="en-US" sz="2000" i="1">
                            <a:solidFill>
                              <a:prstClr val="black"/>
                            </a:solidFill>
                            <a:latin typeface="Cambria Math" panose="02040503050406030204" pitchFamily="18" charset="0"/>
                            <a:cs typeface="Times New Roman" panose="02020603050405020304" pitchFamily="18" charset="0"/>
                          </a:rPr>
                          <m:t>𝑑𝑦</m:t>
                        </m:r>
                        <m:r>
                          <a:rPr lang="en-US" sz="2000" i="1">
                            <a:solidFill>
                              <a:prstClr val="black"/>
                            </a:solidFill>
                            <a:latin typeface="Cambria Math" panose="02040503050406030204" pitchFamily="18" charset="0"/>
                            <a:cs typeface="Times New Roman" panose="02020603050405020304" pitchFamily="18" charset="0"/>
                          </a:rPr>
                          <m:t>=</m:t>
                        </m:r>
                      </m:e>
                    </m:nary>
                  </m:oMath>
                </a14:m>
                <a:r>
                  <a:rPr lang="en-US" sz="19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0</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5</m:t>
                        </m:r>
                      </m:sup>
                      <m:e>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b="0" i="1" smtClean="0">
                                <a:solidFill>
                                  <a:prstClr val="black"/>
                                </a:solidFill>
                                <a:latin typeface="Cambria Math" panose="02040503050406030204" pitchFamily="18" charset="0"/>
                                <a:cs typeface="Times New Roman" panose="02020603050405020304" pitchFamily="18" charset="0"/>
                              </a:rPr>
                              <m:t>4</m:t>
                            </m:r>
                          </m:sup>
                        </m:sSup>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𝑑𝑦</m:t>
                        </m:r>
                      </m:e>
                    </m:nary>
                  </m:oMath>
                </a14:m>
                <a:endParaRPr lang="en-IN" sz="2000" dirty="0">
                  <a:latin typeface="Times New Roman" panose="02020603050405020304" pitchFamily="18" charset="0"/>
                  <a:cs typeface="Times New Roman" panose="02020603050405020304" pitchFamily="18" charset="0"/>
                </a:endParaRPr>
              </a:p>
              <a:p>
                <a:pPr marL="0" lvl="0" indent="0">
                  <a:lnSpc>
                    <a:spcPct val="150000"/>
                  </a:lnSpc>
                  <a:buNone/>
                </a:pPr>
                <a14:m>
                  <m:oMath xmlns:m="http://schemas.openxmlformats.org/officeDocument/2006/math">
                    <m:r>
                      <a:rPr lang="en-US" sz="2000" i="1">
                        <a:solidFill>
                          <a:prstClr val="black"/>
                        </a:solidFill>
                        <a:latin typeface="Cambria Math" panose="02040503050406030204" pitchFamily="18" charset="0"/>
                        <a:cs typeface="Times New Roman" panose="02020603050405020304" pitchFamily="18" charset="0"/>
                      </a:rPr>
                      <m:t>                               =</m:t>
                    </m:r>
                    <m:sSubSup>
                      <m:sSubSupPr>
                        <m:ctrlPr>
                          <a:rPr lang="en-US" sz="2000" i="1">
                            <a:solidFill>
                              <a:prstClr val="black"/>
                            </a:solidFill>
                            <a:latin typeface="Cambria Math" panose="02040503050406030204" pitchFamily="18" charset="0"/>
                            <a:cs typeface="Times New Roman" panose="02020603050405020304" pitchFamily="18" charset="0"/>
                          </a:rPr>
                        </m:ctrlPr>
                      </m:sSubSupPr>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b="0" i="1" smtClean="0">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3</m:t>
                                </m:r>
                              </m:den>
                            </m:f>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b="0" i="1" smtClean="0">
                                        <a:solidFill>
                                          <a:prstClr val="black"/>
                                        </a:solidFill>
                                        <a:latin typeface="Cambria Math" panose="02040503050406030204" pitchFamily="18" charset="0"/>
                                        <a:cs typeface="Times New Roman" panose="02020603050405020304" pitchFamily="18" charset="0"/>
                                      </a:rPr>
                                      <m:t>5</m:t>
                                    </m:r>
                                  </m:sup>
                                </m:sSup>
                              </m:num>
                              <m:den>
                                <m:r>
                                  <a:rPr lang="en-US" sz="2000" b="0" i="1" smtClean="0">
                                    <a:solidFill>
                                      <a:prstClr val="black"/>
                                    </a:solidFill>
                                    <a:latin typeface="Cambria Math" panose="02040503050406030204" pitchFamily="18" charset="0"/>
                                    <a:cs typeface="Times New Roman" panose="02020603050405020304" pitchFamily="18" charset="0"/>
                                  </a:rPr>
                                  <m:t>5</m:t>
                                </m:r>
                              </m:den>
                            </m:f>
                          </m:e>
                        </m:d>
                      </m:e>
                      <m:sub>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0</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5</m:t>
                        </m:r>
                      </m:sup>
                    </m:sSubSup>
                  </m:oMath>
                </a14:m>
                <a:r>
                  <a:rPr lang="en-US" sz="2000" dirty="0">
                    <a:solidFill>
                      <a:prstClr val="black"/>
                    </a:solidFill>
                    <a:cs typeface="Times New Roman" panose="02020603050405020304" pitchFamily="18" charset="0"/>
                  </a:rPr>
                  <a:t> </a:t>
                </a:r>
                <a14:m>
                  <m:oMath xmlns:m="http://schemas.openxmlformats.org/officeDocument/2006/math">
                    <m:r>
                      <a:rPr lang="en-US" sz="2000" i="1">
                        <a:solidFill>
                          <a:prstClr val="black"/>
                        </a:solidFill>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0</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5</m:t>
                                </m:r>
                              </m:e>
                            </m:d>
                          </m:e>
                          <m:sup>
                            <m:r>
                              <a:rPr lang="en-US" sz="2000" b="0" i="1" smtClean="0">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3</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0</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5</m:t>
                                </m:r>
                              </m:e>
                            </m:d>
                          </m:e>
                          <m:sup>
                            <m:r>
                              <a:rPr lang="en-US" sz="2000" b="0" i="1" smtClean="0">
                                <a:solidFill>
                                  <a:prstClr val="black"/>
                                </a:solidFill>
                                <a:latin typeface="Cambria Math" panose="02040503050406030204" pitchFamily="18" charset="0"/>
                                <a:cs typeface="Times New Roman" panose="02020603050405020304" pitchFamily="18" charset="0"/>
                              </a:rPr>
                              <m:t>5</m:t>
                            </m:r>
                          </m:sup>
                        </m:sSup>
                      </m:num>
                      <m:den>
                        <m:r>
                          <a:rPr lang="en-US" sz="2000" b="0" i="1" smtClean="0">
                            <a:solidFill>
                              <a:prstClr val="black"/>
                            </a:solidFill>
                            <a:latin typeface="Cambria Math" panose="02040503050406030204" pitchFamily="18" charset="0"/>
                            <a:cs typeface="Times New Roman" panose="02020603050405020304" pitchFamily="18" charset="0"/>
                          </a:rPr>
                          <m:t>5</m:t>
                        </m:r>
                      </m:den>
                    </m:f>
                    <m:r>
                      <a:rPr lang="en-US" sz="2000" b="0" i="1" smtClean="0">
                        <a:solidFill>
                          <a:prstClr val="black"/>
                        </a:solidFill>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r>
                          <a:rPr lang="en-US" sz="2000" i="1">
                            <a:solidFill>
                              <a:prstClr val="black"/>
                            </a:solidFill>
                            <a:latin typeface="Cambria Math" panose="02040503050406030204" pitchFamily="18" charset="0"/>
                            <a:cs typeface="Times New Roman" panose="02020603050405020304" pitchFamily="18" charset="0"/>
                          </a:rPr>
                          <m:t>25</m:t>
                        </m:r>
                      </m:num>
                      <m:den>
                        <m:r>
                          <a:rPr lang="en-US" sz="2000" b="0" i="1" smtClean="0">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cs typeface="Times New Roman" panose="02020603050405020304" pitchFamily="18" charset="0"/>
                          </a:rPr>
                          <m:t>000</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31</m:t>
                        </m:r>
                        <m:r>
                          <a:rPr lang="en-US" sz="2000" i="1">
                            <a:solidFill>
                              <a:prstClr val="black"/>
                            </a:solidFill>
                            <a:latin typeface="Cambria Math" panose="02040503050406030204" pitchFamily="18" charset="0"/>
                            <a:cs typeface="Times New Roman" panose="02020603050405020304" pitchFamily="18" charset="0"/>
                          </a:rPr>
                          <m:t>25</m:t>
                        </m:r>
                      </m:num>
                      <m:den>
                        <m:r>
                          <a:rPr lang="en-US" sz="2000" b="0" i="1" smtClean="0">
                            <a:solidFill>
                              <a:prstClr val="black"/>
                            </a:solidFill>
                            <a:latin typeface="Cambria Math" panose="02040503050406030204" pitchFamily="18" charset="0"/>
                            <a:cs typeface="Times New Roman" panose="02020603050405020304" pitchFamily="18" charset="0"/>
                          </a:rPr>
                          <m:t>5</m:t>
                        </m:r>
                        <m:r>
                          <a:rPr lang="en-US" sz="2000" i="1">
                            <a:solidFill>
                              <a:prstClr val="black"/>
                            </a:solidFill>
                            <a:latin typeface="Cambria Math" panose="02040503050406030204" pitchFamily="18" charset="0"/>
                            <a:cs typeface="Times New Roman" panose="02020603050405020304" pitchFamily="18" charset="0"/>
                          </a:rPr>
                          <m:t>000</m:t>
                        </m:r>
                        <m:r>
                          <a:rPr lang="en-US" sz="2000" b="0" i="1" smtClean="0">
                            <a:solidFill>
                              <a:prstClr val="black"/>
                            </a:solidFill>
                            <a:latin typeface="Cambria Math" panose="02040503050406030204" pitchFamily="18" charset="0"/>
                            <a:cs typeface="Times New Roman" panose="02020603050405020304" pitchFamily="18" charset="0"/>
                          </a:rPr>
                          <m:t>00</m:t>
                        </m:r>
                      </m:den>
                    </m:f>
                    <m:r>
                      <a:rPr lang="en-US" sz="2000" b="0" i="0"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num>
                      <m:den>
                        <m:r>
                          <a:rPr lang="en-US" sz="2000" b="0" i="1" smtClean="0">
                            <a:solidFill>
                              <a:prstClr val="black"/>
                            </a:solidFill>
                            <a:latin typeface="Cambria Math" panose="02040503050406030204" pitchFamily="18" charset="0"/>
                            <a:cs typeface="Times New Roman" panose="02020603050405020304" pitchFamily="18" charset="0"/>
                          </a:rPr>
                          <m:t>2</m:t>
                        </m:r>
                        <m:r>
                          <a:rPr lang="en-US" sz="2000" i="1">
                            <a:solidFill>
                              <a:prstClr val="black"/>
                            </a:solidFill>
                            <a:latin typeface="Cambria Math" panose="02040503050406030204" pitchFamily="18" charset="0"/>
                            <a:cs typeface="Times New Roman" panose="02020603050405020304" pitchFamily="18" charset="0"/>
                          </a:rPr>
                          <m:t>4</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num>
                      <m:den>
                        <m:r>
                          <a:rPr lang="en-US" sz="2000" b="0" i="1" smtClean="0">
                            <a:solidFill>
                              <a:prstClr val="black"/>
                            </a:solidFill>
                            <a:latin typeface="Cambria Math" panose="02040503050406030204" pitchFamily="18" charset="0"/>
                            <a:cs typeface="Times New Roman" panose="02020603050405020304" pitchFamily="18" charset="0"/>
                          </a:rPr>
                          <m:t>1</m:t>
                        </m:r>
                        <m:r>
                          <a:rPr lang="en-US" sz="2000" i="1">
                            <a:solidFill>
                              <a:prstClr val="black"/>
                            </a:solidFill>
                            <a:latin typeface="Cambria Math" panose="02040503050406030204" pitchFamily="18" charset="0"/>
                            <a:cs typeface="Times New Roman" panose="02020603050405020304" pitchFamily="18" charset="0"/>
                          </a:rPr>
                          <m:t>6</m:t>
                        </m:r>
                        <m:r>
                          <a:rPr lang="en-US" sz="2000" b="0" i="1" smtClean="0">
                            <a:solidFill>
                              <a:prstClr val="black"/>
                            </a:solidFill>
                            <a:latin typeface="Cambria Math" panose="02040503050406030204" pitchFamily="18" charset="0"/>
                            <a:cs typeface="Times New Roman" panose="02020603050405020304" pitchFamily="18" charset="0"/>
                          </a:rPr>
                          <m:t>0</m:t>
                        </m:r>
                      </m:den>
                    </m:f>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b="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17</m:t>
                        </m:r>
                      </m:num>
                      <m:den>
                        <m:r>
                          <a:rPr lang="en-US" sz="2000" b="0" i="1" smtClean="0">
                            <a:solidFill>
                              <a:prstClr val="black"/>
                            </a:solidFill>
                            <a:latin typeface="Cambria Math" panose="02040503050406030204" pitchFamily="18" charset="0"/>
                            <a:cs typeface="Times New Roman" panose="02020603050405020304" pitchFamily="18" charset="0"/>
                          </a:rPr>
                          <m:t>480</m:t>
                        </m:r>
                      </m:den>
                    </m:f>
                  </m:oMath>
                </a14:m>
                <a:endParaRPr lang="en-IN" sz="2000" dirty="0" smtClean="0">
                  <a:latin typeface="Times New Roman" panose="02020603050405020304" pitchFamily="18" charset="0"/>
                  <a:cs typeface="Times New Roman" panose="02020603050405020304" pitchFamily="18" charset="0"/>
                </a:endParaRPr>
              </a:p>
              <a:p>
                <a:pPr marL="0" lvl="0" indent="0">
                  <a:lnSpc>
                    <a:spcPct val="150000"/>
                  </a:lnSpc>
                  <a:buNone/>
                </a:pPr>
                <a:r>
                  <a:rPr lang="en-US" sz="2000" dirty="0" smtClean="0">
                    <a:latin typeface="Times New Roman" panose="02020603050405020304" pitchFamily="18" charset="0"/>
                    <a:cs typeface="Times New Roman" panose="02020603050405020304" pitchFamily="18" charset="0"/>
                  </a:rPr>
                  <a:t>Now </a:t>
                </a:r>
                <a:r>
                  <a:rPr lang="en-US" sz="2000" dirty="0">
                    <a:latin typeface="Times New Roman" panose="02020603050405020304" pitchFamily="18" charset="0"/>
                    <a:cs typeface="Times New Roman" panose="02020603050405020304" pitchFamily="18" charset="0"/>
                  </a:rPr>
                  <a:t>substitute the above integral values in equation (1).</a:t>
                </a:r>
              </a:p>
              <a:p>
                <a:pPr marL="0" lvl="0" indent="0">
                  <a:lnSpc>
                    <a:spcPct val="150000"/>
                  </a:lnSpc>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num>
                      <m:den>
                        <m:r>
                          <a:rPr lang="en-US" sz="2000" b="0" i="1" smtClean="0">
                            <a:solidFill>
                              <a:prstClr val="black"/>
                            </a:solidFill>
                            <a:latin typeface="Cambria Math" panose="02040503050406030204" pitchFamily="18" charset="0"/>
                            <a:cs typeface="Times New Roman" panose="02020603050405020304" pitchFamily="18" charset="0"/>
                          </a:rPr>
                          <m:t>64</m:t>
                        </m:r>
                      </m:den>
                    </m:f>
                    <m:r>
                      <a:rPr lang="en-US" sz="2000" b="0" i="0"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17</m:t>
                        </m:r>
                      </m:num>
                      <m:den>
                        <m:r>
                          <a:rPr lang="en-US" sz="2000" b="0" i="1" smtClean="0">
                            <a:solidFill>
                              <a:prstClr val="black"/>
                            </a:solidFill>
                            <a:latin typeface="Cambria Math" panose="02040503050406030204" pitchFamily="18" charset="0"/>
                            <a:cs typeface="Times New Roman" panose="02020603050405020304" pitchFamily="18" charset="0"/>
                          </a:rPr>
                          <m:t>480</m:t>
                        </m:r>
                      </m:den>
                    </m:f>
                    <m:r>
                      <a:rPr lang="en-US" sz="2000" b="0" i="0"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15</m:t>
                        </m:r>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34</m:t>
                        </m:r>
                      </m:num>
                      <m:den>
                        <m:r>
                          <a:rPr lang="en-US" sz="2000" b="0" i="1" smtClean="0">
                            <a:solidFill>
                              <a:prstClr val="black"/>
                            </a:solidFill>
                            <a:latin typeface="Cambria Math" panose="02040503050406030204" pitchFamily="18" charset="0"/>
                            <a:cs typeface="Times New Roman" panose="02020603050405020304" pitchFamily="18" charset="0"/>
                          </a:rPr>
                          <m:t>960</m:t>
                        </m:r>
                      </m:den>
                    </m:f>
                    <m:r>
                      <a:rPr lang="en-US" sz="2000" b="0" i="0" smtClean="0">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49</m:t>
                        </m:r>
                      </m:num>
                      <m:den>
                        <m:r>
                          <a:rPr lang="en-US" sz="2000" b="0" i="1" smtClean="0">
                            <a:solidFill>
                              <a:prstClr val="black"/>
                            </a:solidFill>
                            <a:latin typeface="Cambria Math" panose="02040503050406030204" pitchFamily="18" charset="0"/>
                            <a:cs typeface="Times New Roman" panose="02020603050405020304" pitchFamily="18" charset="0"/>
                          </a:rPr>
                          <m:t>960</m:t>
                        </m:r>
                      </m:den>
                    </m:f>
                  </m:oMath>
                </a14:m>
                <a:r>
                  <a:rPr lang="en-IN" sz="2000" dirty="0">
                    <a:latin typeface="Times New Roman" panose="02020603050405020304" pitchFamily="18" charset="0"/>
                    <a:cs typeface="Times New Roman" panose="02020603050405020304" pitchFamily="18" charset="0"/>
                  </a:rPr>
                  <a:t> .</a:t>
                </a: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28073"/>
                <a:ext cx="10515600" cy="5548890"/>
              </a:xfrm>
              <a:blipFill>
                <a:blip r:embed="rId3"/>
                <a:stretch>
                  <a:fillRect l="-580" t="-10879"/>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240502477"/>
              </p:ext>
            </p:extLst>
          </p:nvPr>
        </p:nvGraphicFramePr>
        <p:xfrm>
          <a:off x="5327650" y="2676525"/>
          <a:ext cx="114300" cy="177800"/>
        </p:xfrm>
        <a:graphic>
          <a:graphicData uri="http://schemas.openxmlformats.org/presentationml/2006/ole">
            <mc:AlternateContent xmlns:mc="http://schemas.openxmlformats.org/markup-compatibility/2006">
              <mc:Choice xmlns:v="urn:schemas-microsoft-com:vml" Requires="v">
                <p:oleObj spid="_x0000_s32806" name="Equation" r:id="rId4" imgW="114120" imgH="177480" progId="Equation.DSMT4">
                  <p:embed/>
                </p:oleObj>
              </mc:Choice>
              <mc:Fallback>
                <p:oleObj name="Equation" r:id="rId4" imgW="114120" imgH="177480" progId="Equation.DSMT4">
                  <p:embed/>
                  <p:pic>
                    <p:nvPicPr>
                      <p:cNvPr id="0" name=""/>
                      <p:cNvPicPr/>
                      <p:nvPr/>
                    </p:nvPicPr>
                    <p:blipFill>
                      <a:blip r:embed="rId5"/>
                      <a:stretch>
                        <a:fillRect/>
                      </a:stretch>
                    </p:blipFill>
                    <p:spPr>
                      <a:xfrm>
                        <a:off x="5327650" y="2676525"/>
                        <a:ext cx="114300" cy="1778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71435565"/>
              </p:ext>
            </p:extLst>
          </p:nvPr>
        </p:nvGraphicFramePr>
        <p:xfrm>
          <a:off x="1049338" y="539931"/>
          <a:ext cx="1928993" cy="618309"/>
        </p:xfrm>
        <a:graphic>
          <a:graphicData uri="http://schemas.openxmlformats.org/presentationml/2006/ole">
            <mc:AlternateContent xmlns:mc="http://schemas.openxmlformats.org/markup-compatibility/2006">
              <mc:Choice xmlns:v="urn:schemas-microsoft-com:vml" Requires="v">
                <p:oleObj spid="_x0000_s32807" name="Equation" r:id="rId6" imgW="749160" imgH="380880" progId="Equation.DSMT4">
                  <p:embed/>
                </p:oleObj>
              </mc:Choice>
              <mc:Fallback>
                <p:oleObj name="Equation" r:id="rId6" imgW="749160" imgH="380880" progId="Equation.DSMT4">
                  <p:embed/>
                  <p:pic>
                    <p:nvPicPr>
                      <p:cNvPr id="0" name=""/>
                      <p:cNvPicPr/>
                      <p:nvPr/>
                    </p:nvPicPr>
                    <p:blipFill>
                      <a:blip r:embed="rId7"/>
                      <a:stretch>
                        <a:fillRect/>
                      </a:stretch>
                    </p:blipFill>
                    <p:spPr>
                      <a:xfrm>
                        <a:off x="1049338" y="539931"/>
                        <a:ext cx="1928993" cy="618309"/>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20008468"/>
              </p:ext>
            </p:extLst>
          </p:nvPr>
        </p:nvGraphicFramePr>
        <p:xfrm>
          <a:off x="1049338" y="2667000"/>
          <a:ext cx="1589359" cy="198438"/>
        </p:xfrm>
        <a:graphic>
          <a:graphicData uri="http://schemas.openxmlformats.org/presentationml/2006/ole">
            <mc:AlternateContent xmlns:mc="http://schemas.openxmlformats.org/markup-compatibility/2006">
              <mc:Choice xmlns:v="urn:schemas-microsoft-com:vml" Requires="v">
                <p:oleObj spid="_x0000_s32808" name="Equation" r:id="rId8" imgW="914400" imgH="198720" progId="Equation.DSMT4">
                  <p:embed/>
                </p:oleObj>
              </mc:Choice>
              <mc:Fallback>
                <p:oleObj name="Equation" r:id="rId8" imgW="914400" imgH="198720" progId="Equation.DSMT4">
                  <p:embed/>
                  <p:pic>
                    <p:nvPicPr>
                      <p:cNvPr id="0" name=""/>
                      <p:cNvPicPr/>
                      <p:nvPr/>
                    </p:nvPicPr>
                    <p:blipFill>
                      <a:blip r:embed="rId5"/>
                      <a:stretch>
                        <a:fillRect/>
                      </a:stretch>
                    </p:blipFill>
                    <p:spPr>
                      <a:xfrm>
                        <a:off x="1049338" y="2667000"/>
                        <a:ext cx="1589359" cy="1984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74026741"/>
              </p:ext>
            </p:extLst>
          </p:nvPr>
        </p:nvGraphicFramePr>
        <p:xfrm>
          <a:off x="1049338" y="2667000"/>
          <a:ext cx="1519691" cy="590006"/>
        </p:xfrm>
        <a:graphic>
          <a:graphicData uri="http://schemas.openxmlformats.org/presentationml/2006/ole">
            <mc:AlternateContent xmlns:mc="http://schemas.openxmlformats.org/markup-compatibility/2006">
              <mc:Choice xmlns:v="urn:schemas-microsoft-com:vml" Requires="v">
                <p:oleObj spid="_x0000_s32809" name="Equation" r:id="rId9" imgW="736560" imgH="380880" progId="Equation.DSMT4">
                  <p:embed/>
                </p:oleObj>
              </mc:Choice>
              <mc:Fallback>
                <p:oleObj name="Equation" r:id="rId9" imgW="736560" imgH="380880" progId="Equation.DSMT4">
                  <p:embed/>
                  <p:pic>
                    <p:nvPicPr>
                      <p:cNvPr id="0" name=""/>
                      <p:cNvPicPr/>
                      <p:nvPr/>
                    </p:nvPicPr>
                    <p:blipFill>
                      <a:blip r:embed="rId10"/>
                      <a:stretch>
                        <a:fillRect/>
                      </a:stretch>
                    </p:blipFill>
                    <p:spPr>
                      <a:xfrm>
                        <a:off x="1049338" y="2667000"/>
                        <a:ext cx="1519691" cy="590006"/>
                      </a:xfrm>
                      <a:prstGeom prst="rect">
                        <a:avLst/>
                      </a:prstGeom>
                    </p:spPr>
                  </p:pic>
                </p:oleObj>
              </mc:Fallback>
            </mc:AlternateContent>
          </a:graphicData>
        </a:graphic>
      </p:graphicFrame>
    </p:spTree>
    <p:extLst>
      <p:ext uri="{BB962C8B-B14F-4D97-AF65-F5344CB8AC3E}">
        <p14:creationId xmlns:p14="http://schemas.microsoft.com/office/powerpoint/2010/main" val="198561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37309"/>
                <a:ext cx="10515600" cy="5539654"/>
              </a:xfrm>
            </p:spPr>
            <p:txBody>
              <a:bodyPr>
                <a:normAutofit/>
              </a:bodyPr>
              <a:lstStyle/>
              <a:p>
                <a:pPr marL="0" indent="0">
                  <a:buNone/>
                </a:pPr>
                <a:r>
                  <a:rPr lang="en-US" dirty="0" smtClean="0">
                    <a:solidFill>
                      <a:srgbClr val="FF0000"/>
                    </a:solidFill>
                    <a:latin typeface="Times New Roman" panose="02020603050405020304" pitchFamily="18" charset="0"/>
                    <a:cs typeface="Times New Roman" panose="02020603050405020304" pitchFamily="18" charset="0"/>
                  </a:rPr>
                  <a:t>Evaluation of double integrals by changing into polar coordinates</a:t>
                </a:r>
              </a:p>
              <a:p>
                <a:pPr marL="0" indent="0">
                  <a:buNone/>
                </a:pPr>
                <a:r>
                  <a:rPr lang="en-US" sz="2000" dirty="0" smtClean="0">
                    <a:latin typeface="Times New Roman" panose="02020603050405020304" pitchFamily="18" charset="0"/>
                    <a:cs typeface="Times New Roman" panose="02020603050405020304" pitchFamily="18" charset="0"/>
                  </a:rPr>
                  <a:t>If x=</a:t>
                </a:r>
                <a14:m>
                  <m:oMath xmlns:m="http://schemas.openxmlformats.org/officeDocument/2006/math">
                    <m:sSub>
                      <m:sSubPr>
                        <m:ctrlPr>
                          <a:rPr lang="en-US" sz="2000" i="1" smtClean="0">
                            <a:latin typeface="Cambria Math" panose="02040503050406030204" pitchFamily="18" charset="0"/>
                            <a:cs typeface="Times New Roman" panose="02020603050405020304" pitchFamily="18" charset="0"/>
                          </a:rPr>
                        </m:ctrlPr>
                      </m:sSubPr>
                      <m:e>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e>
                      <m:sub>
                        <m:r>
                          <a:rPr lang="en-US" sz="2000" b="0" i="1" smtClean="0">
                            <a:latin typeface="Cambria Math" panose="02040503050406030204" pitchFamily="18" charset="0"/>
                            <a:cs typeface="Times New Roman" panose="02020603050405020304" pitchFamily="18" charset="0"/>
                          </a:rPr>
                          <m:t>1</m:t>
                        </m:r>
                      </m:sub>
                    </m:sSub>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𝑢</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𝑣</m:t>
                    </m:r>
                    <m:r>
                      <a:rPr lang="en-US" sz="2000" b="0" i="1" smtClean="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y=</a:t>
                </a:r>
                <a14:m>
                  <m:oMath xmlns:m="http://schemas.openxmlformats.org/officeDocument/2006/math">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ea typeface="Cambria Math" panose="02040503050406030204" pitchFamily="18" charset="0"/>
                            <a:cs typeface="Times New Roman" panose="02020603050405020304" pitchFamily="18" charset="0"/>
                          </a:rPr>
                          <m:t>∅</m:t>
                        </m:r>
                      </m:e>
                      <m:sub>
                        <m:r>
                          <a:rPr lang="en-US" sz="2000" b="0" i="1" smtClean="0">
                            <a:latin typeface="Cambria Math" panose="02040503050406030204" pitchFamily="18" charset="0"/>
                            <a:cs typeface="Times New Roman" panose="02020603050405020304" pitchFamily="18" charset="0"/>
                          </a:rPr>
                          <m:t>2</m:t>
                        </m:r>
                      </m:sub>
                    </m:sSub>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𝑢</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𝑣</m:t>
                    </m:r>
                    <m:r>
                      <a:rPr lang="en-US" sz="2000" i="1">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then we change the variable </a:t>
                </a:r>
                <a14:m>
                  <m:oMath xmlns:m="http://schemas.openxmlformats.org/officeDocument/2006/math">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into </a:t>
                </a:r>
                <a14:m>
                  <m:oMath xmlns:m="http://schemas.openxmlformats.org/officeDocument/2006/math">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𝑢</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𝑣</m:t>
                    </m:r>
                    <m:r>
                      <a:rPr lang="en-US" sz="2000" i="1">
                        <a:latin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by using the following transformation.</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Where J is Jacobian function and R is the region in (</a:t>
                </a:r>
                <a:r>
                  <a:rPr lang="en-US" sz="2000" dirty="0" err="1" smtClean="0">
                    <a:latin typeface="Times New Roman" panose="02020603050405020304" pitchFamily="18" charset="0"/>
                    <a:cs typeface="Times New Roman" panose="02020603050405020304" pitchFamily="18" charset="0"/>
                  </a:rPr>
                  <a:t>x,y</a:t>
                </a:r>
                <a:r>
                  <a:rPr lang="en-US" sz="2000" dirty="0" smtClean="0">
                    <a:latin typeface="Times New Roman" panose="02020603050405020304" pitchFamily="18" charset="0"/>
                    <a:cs typeface="Times New Roman" panose="02020603050405020304" pitchFamily="18" charset="0"/>
                  </a:rPr>
                  <a:t>) plane is converted into the region in (</a:t>
                </a:r>
                <a:r>
                  <a:rPr lang="en-US" sz="2000" dirty="0" err="1" smtClean="0">
                    <a:latin typeface="Times New Roman" panose="02020603050405020304" pitchFamily="18" charset="0"/>
                    <a:cs typeface="Times New Roman" panose="02020603050405020304" pitchFamily="18" charset="0"/>
                  </a:rPr>
                  <a:t>u,v</a:t>
                </a:r>
                <a:r>
                  <a:rPr lang="en-US" sz="2000" dirty="0" smtClean="0">
                    <a:latin typeface="Times New Roman" panose="02020603050405020304" pitchFamily="18" charset="0"/>
                    <a:cs typeface="Times New Roman" panose="02020603050405020304" pitchFamily="18" charset="0"/>
                  </a:rPr>
                  <a:t>) plane.</a:t>
                </a: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To convert the Cartesian co-ordinates into polar co-ordinates we put x=</a:t>
                </a:r>
                <a:r>
                  <a:rPr lang="en-US" sz="2000" dirty="0" err="1">
                    <a:latin typeface="Times New Roman" panose="02020603050405020304" pitchFamily="18" charset="0"/>
                    <a:cs typeface="Times New Roman" panose="02020603050405020304" pitchFamily="18" charset="0"/>
                  </a:rPr>
                  <a:t>rcos</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y=</a:t>
                </a:r>
                <a:r>
                  <a:rPr lang="en-US" sz="2000" dirty="0" err="1" smtClean="0">
                    <a:latin typeface="Times New Roman" panose="02020603050405020304" pitchFamily="18" charset="0"/>
                    <a:cs typeface="Times New Roman" panose="02020603050405020304" pitchFamily="18" charset="0"/>
                  </a:rPr>
                  <a:t>rsin</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 then</a:t>
                </a: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37309"/>
                <a:ext cx="10515600" cy="5539654"/>
              </a:xfrm>
              <a:blipFill>
                <a:blip r:embed="rId3"/>
                <a:stretch>
                  <a:fillRect l="-1217" t="-1982"/>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562554800"/>
              </p:ext>
            </p:extLst>
          </p:nvPr>
        </p:nvGraphicFramePr>
        <p:xfrm>
          <a:off x="1025237" y="1773382"/>
          <a:ext cx="6326908" cy="785091"/>
        </p:xfrm>
        <a:graphic>
          <a:graphicData uri="http://schemas.openxmlformats.org/presentationml/2006/ole">
            <mc:AlternateContent xmlns:mc="http://schemas.openxmlformats.org/markup-compatibility/2006">
              <mc:Choice xmlns:v="urn:schemas-microsoft-com:vml" Requires="v">
                <p:oleObj spid="_x0000_s15932" name="Equation" r:id="rId4" imgW="2958840" imgH="368280" progId="Equation.DSMT4">
                  <p:embed/>
                </p:oleObj>
              </mc:Choice>
              <mc:Fallback>
                <p:oleObj name="Equation" r:id="rId4" imgW="2958840" imgH="368280" progId="Equation.DSMT4">
                  <p:embed/>
                  <p:pic>
                    <p:nvPicPr>
                      <p:cNvPr id="0" name=""/>
                      <p:cNvPicPr/>
                      <p:nvPr/>
                    </p:nvPicPr>
                    <p:blipFill>
                      <a:blip r:embed="rId5"/>
                      <a:stretch>
                        <a:fillRect/>
                      </a:stretch>
                    </p:blipFill>
                    <p:spPr>
                      <a:xfrm>
                        <a:off x="1025237" y="1773382"/>
                        <a:ext cx="6326908" cy="785091"/>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21038514"/>
              </p:ext>
            </p:extLst>
          </p:nvPr>
        </p:nvGraphicFramePr>
        <p:xfrm>
          <a:off x="1025237" y="3842328"/>
          <a:ext cx="5712113" cy="785090"/>
        </p:xfrm>
        <a:graphic>
          <a:graphicData uri="http://schemas.openxmlformats.org/presentationml/2006/ole">
            <mc:AlternateContent xmlns:mc="http://schemas.openxmlformats.org/markup-compatibility/2006">
              <mc:Choice xmlns:v="urn:schemas-microsoft-com:vml" Requires="v">
                <p:oleObj spid="_x0000_s15933" name="Equation" r:id="rId6" imgW="2705040" imgH="368280" progId="Equation.DSMT4">
                  <p:embed/>
                </p:oleObj>
              </mc:Choice>
              <mc:Fallback>
                <p:oleObj name="Equation" r:id="rId6" imgW="2705040" imgH="368280" progId="Equation.DSMT4">
                  <p:embed/>
                  <p:pic>
                    <p:nvPicPr>
                      <p:cNvPr id="0" name=""/>
                      <p:cNvPicPr/>
                      <p:nvPr/>
                    </p:nvPicPr>
                    <p:blipFill>
                      <a:blip r:embed="rId7"/>
                      <a:stretch>
                        <a:fillRect/>
                      </a:stretch>
                    </p:blipFill>
                    <p:spPr>
                      <a:xfrm>
                        <a:off x="1025237" y="3842328"/>
                        <a:ext cx="5712113" cy="78509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95069873"/>
              </p:ext>
            </p:extLst>
          </p:nvPr>
        </p:nvGraphicFramePr>
        <p:xfrm>
          <a:off x="8128000" y="3648365"/>
          <a:ext cx="2992582" cy="1422399"/>
        </p:xfrm>
        <a:graphic>
          <a:graphicData uri="http://schemas.openxmlformats.org/presentationml/2006/ole">
            <mc:AlternateContent xmlns:mc="http://schemas.openxmlformats.org/markup-compatibility/2006">
              <mc:Choice xmlns:v="urn:schemas-microsoft-com:vml" Requires="v">
                <p:oleObj spid="_x0000_s15934" name="Equation" r:id="rId8" imgW="1866600" imgH="838080" progId="Equation.DSMT4">
                  <p:embed/>
                </p:oleObj>
              </mc:Choice>
              <mc:Fallback>
                <p:oleObj name="Equation" r:id="rId8" imgW="1866600" imgH="838080" progId="Equation.DSMT4">
                  <p:embed/>
                  <p:pic>
                    <p:nvPicPr>
                      <p:cNvPr id="0" name=""/>
                      <p:cNvPicPr/>
                      <p:nvPr/>
                    </p:nvPicPr>
                    <p:blipFill>
                      <a:blip r:embed="rId9"/>
                      <a:stretch>
                        <a:fillRect/>
                      </a:stretch>
                    </p:blipFill>
                    <p:spPr>
                      <a:xfrm>
                        <a:off x="8128000" y="3648365"/>
                        <a:ext cx="2992582" cy="1422399"/>
                      </a:xfrm>
                      <a:prstGeom prst="rect">
                        <a:avLst/>
                      </a:prstGeom>
                    </p:spPr>
                  </p:pic>
                </p:oleObj>
              </mc:Fallback>
            </mc:AlternateContent>
          </a:graphicData>
        </a:graphic>
      </p:graphicFrame>
    </p:spTree>
    <p:extLst>
      <p:ext uri="{BB962C8B-B14F-4D97-AF65-F5344CB8AC3E}">
        <p14:creationId xmlns:p14="http://schemas.microsoft.com/office/powerpoint/2010/main" val="355780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27363" y="508000"/>
                <a:ext cx="10515600" cy="5604308"/>
              </a:xfrm>
            </p:spPr>
            <p:txBody>
              <a:bodyPr>
                <a:normAutofit lnSpcReduction="1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1.Evaluate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𝑒</m:t>
                                </m:r>
                              </m:e>
                              <m: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up>
                            </m:sSup>
                            <m:r>
                              <a:rPr lang="en-US" sz="2000" i="1">
                                <a:solidFill>
                                  <a:srgbClr val="00B0F0"/>
                                </a:solidFill>
                                <a:latin typeface="Cambria Math" panose="02040503050406030204" pitchFamily="18" charset="0"/>
                                <a:cs typeface="Times New Roman" panose="02020603050405020304" pitchFamily="18" charset="0"/>
                              </a:rPr>
                              <m:t>𝑑𝑥𝑑𝑦</m:t>
                            </m:r>
                          </m:e>
                        </m:nary>
                      </m:e>
                    </m:nary>
                  </m:oMath>
                </a14:m>
                <a:r>
                  <a:rPr lang="en-US" sz="2000" dirty="0" smtClean="0">
                    <a:solidFill>
                      <a:srgbClr val="00B0F0"/>
                    </a:solidFill>
                    <a:latin typeface="Times New Roman" panose="02020603050405020304" pitchFamily="18" charset="0"/>
                    <a:cs typeface="Times New Roman" panose="02020603050405020304" pitchFamily="18" charset="0"/>
                  </a:rPr>
                  <a:t> by changing into polar co-ordinates.</a:t>
                </a: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solidFill>
                      <a:schemeClr val="tx1"/>
                    </a:solidFill>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𝑒</m:t>
                                </m:r>
                              </m:e>
                              <m: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up>
                            </m:sSup>
                            <m:r>
                              <a:rPr lang="en-US" sz="2000" i="1">
                                <a:solidFill>
                                  <a:schemeClr val="tx1"/>
                                </a:solidFill>
                                <a:latin typeface="Cambria Math" panose="02040503050406030204" pitchFamily="18" charset="0"/>
                                <a:cs typeface="Times New Roman" panose="02020603050405020304" pitchFamily="18" charset="0"/>
                              </a:rPr>
                              <m:t>𝑑𝑥𝑑𝑦</m:t>
                            </m:r>
                          </m:e>
                        </m:nary>
                      </m:e>
                    </m:nary>
                  </m:oMath>
                </a14:m>
                <a:r>
                  <a:rPr lang="en-IN" sz="2000" dirty="0" smtClean="0">
                    <a:solidFill>
                      <a:srgbClr val="00B0F0"/>
                    </a:solidFill>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to convert into polar co-ordinates.</a:t>
                </a:r>
              </a:p>
              <a:p>
                <a:pPr marL="0" indent="0">
                  <a:buNone/>
                </a:pPr>
                <a:r>
                  <a:rPr lang="en-US" sz="2000" dirty="0" smtClean="0">
                    <a:latin typeface="Times New Roman" panose="02020603050405020304" pitchFamily="18" charset="0"/>
                    <a:cs typeface="Times New Roman" panose="02020603050405020304" pitchFamily="18" charset="0"/>
                  </a:rPr>
                  <a:t>        Put </a:t>
                </a:r>
                <a:r>
                  <a:rPr lang="en-US" sz="2000" dirty="0">
                    <a:latin typeface="Times New Roman" panose="02020603050405020304" pitchFamily="18" charset="0"/>
                    <a:cs typeface="Times New Roman" panose="02020603050405020304" pitchFamily="18" charset="0"/>
                  </a:rPr>
                  <a:t>x=</a:t>
                </a:r>
                <a:r>
                  <a:rPr lang="en-US" sz="2000" dirty="0" err="1">
                    <a:latin typeface="Times New Roman" panose="02020603050405020304" pitchFamily="18" charset="0"/>
                    <a:cs typeface="Times New Roman" panose="02020603050405020304" pitchFamily="18" charset="0"/>
                  </a:rPr>
                  <a:t>rcos</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y=</a:t>
                </a:r>
                <a:r>
                  <a:rPr lang="en-US" sz="2000" dirty="0" err="1">
                    <a:latin typeface="Times New Roman" panose="02020603050405020304" pitchFamily="18" charset="0"/>
                    <a:cs typeface="Times New Roman" panose="02020603050405020304" pitchFamily="18" charset="0"/>
                  </a:rPr>
                  <a:t>rsin</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a:latin typeface="Times New Roman" panose="02020603050405020304" pitchFamily="18" charset="0"/>
                    <a:cs typeface="Times New Roman" panose="02020603050405020304" pitchFamily="18" charset="0"/>
                  </a:rPr>
                  <a:t> </a:t>
                </a:r>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Given limits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𝑥</m:t>
                        </m:r>
                      </m:e>
                      <m:sub>
                        <m:r>
                          <a:rPr lang="en-US" sz="2000" i="1">
                            <a:latin typeface="Cambria Math" panose="02040503050406030204" pitchFamily="18" charset="0"/>
                            <a:cs typeface="Times New Roman" panose="02020603050405020304" pitchFamily="18" charset="0"/>
                          </a:rPr>
                          <m:t>1</m:t>
                        </m:r>
                      </m:sub>
                    </m:sSub>
                  </m:oMath>
                </a14:m>
                <a:r>
                  <a:rPr lang="en-IN" sz="2000" dirty="0">
                    <a:latin typeface="Times New Roman" panose="02020603050405020304" pitchFamily="18" charset="0"/>
                    <a:cs typeface="Times New Roman" panose="02020603050405020304" pitchFamily="18" charset="0"/>
                  </a:rPr>
                  <a:t>=0,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𝑥</m:t>
                        </m:r>
                      </m:e>
                      <m:sub>
                        <m:r>
                          <a:rPr lang="en-US" sz="2000" i="1">
                            <a:latin typeface="Cambria Math" panose="02040503050406030204" pitchFamily="18" charset="0"/>
                            <a:cs typeface="Times New Roman" panose="02020603050405020304" pitchFamily="18" charset="0"/>
                          </a:rPr>
                          <m:t>2</m:t>
                        </m:r>
                      </m:sub>
                    </m:sSub>
                  </m:oMath>
                </a14:m>
                <a:r>
                  <a:rPr lang="en-IN" sz="2000" dirty="0" smtClean="0">
                    <a:latin typeface="Times New Roman" panose="02020603050405020304" pitchFamily="18" charset="0"/>
                    <a:cs typeface="Times New Roman" panose="02020603050405020304" pitchFamily="18" charset="0"/>
                  </a:rPr>
                  <a:t>=</a:t>
                </a: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and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1</m:t>
                        </m:r>
                      </m:sub>
                    </m:sSub>
                  </m:oMath>
                </a14:m>
                <a:r>
                  <a:rPr lang="en-IN" sz="2000" dirty="0">
                    <a:latin typeface="Times New Roman" panose="02020603050405020304" pitchFamily="18" charset="0"/>
                    <a:cs typeface="Times New Roman" panose="02020603050405020304" pitchFamily="18" charset="0"/>
                  </a:rPr>
                  <a:t>=0,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2</m:t>
                        </m:r>
                      </m:sub>
                    </m:sSub>
                  </m:oMath>
                </a14:m>
                <a:r>
                  <a:rPr lang="en-IN" sz="2000" dirty="0">
                    <a:latin typeface="Times New Roman" panose="02020603050405020304" pitchFamily="18" charset="0"/>
                    <a:cs typeface="Times New Roman" panose="02020603050405020304" pitchFamily="18" charset="0"/>
                  </a:rPr>
                  <a:t>=</a:t>
                </a:r>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 </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To </a:t>
                </a:r>
                <a:r>
                  <a:rPr lang="en-US" sz="2000" dirty="0" smtClean="0">
                    <a:latin typeface="Times New Roman" panose="02020603050405020304" pitchFamily="18" charset="0"/>
                    <a:cs typeface="Times New Roman" panose="02020603050405020304" pitchFamily="18" charset="0"/>
                  </a:rPr>
                  <a:t>convert </a:t>
                </a:r>
                <a:r>
                  <a:rPr lang="en-US" sz="2000" dirty="0">
                    <a:latin typeface="Times New Roman" panose="02020603050405020304" pitchFamily="18" charset="0"/>
                    <a:cs typeface="Times New Roman" panose="02020603050405020304" pitchFamily="18" charset="0"/>
                  </a:rPr>
                  <a:t>the Cartesian co-ordinates into polar </a:t>
                </a:r>
                <a:r>
                  <a:rPr lang="en-US" sz="2000" dirty="0" smtClean="0">
                    <a:latin typeface="Times New Roman" panose="02020603050405020304" pitchFamily="18" charset="0"/>
                    <a:cs typeface="Times New Roman" panose="02020603050405020304" pitchFamily="18" charset="0"/>
                  </a:rPr>
                  <a:t>co-ordinates by using the following formula</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Hear r: 0 to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smtClean="0">
                    <a:latin typeface="Times New Roman" panose="02020603050405020304" pitchFamily="18" charset="0"/>
                    <a:cs typeface="Times New Roman" panose="02020603050405020304" pitchFamily="18" charset="0"/>
                  </a:rPr>
                  <a:t> 0 to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Now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up>
                            </m:sSup>
                            <m:r>
                              <a:rPr lang="en-US" sz="2000" i="1">
                                <a:latin typeface="Cambria Math" panose="02040503050406030204" pitchFamily="18" charset="0"/>
                                <a:cs typeface="Times New Roman" panose="02020603050405020304" pitchFamily="18" charset="0"/>
                              </a:rPr>
                              <m:t>𝑑𝑥𝑑𝑦</m:t>
                            </m:r>
                          </m:e>
                        </m:nary>
                      </m:e>
                    </m:nary>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rPr>
                          <a:rPr lang="en-US" sz="20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m:rPr>
                            <m:brk m:alnAt="24"/>
                          </m:rPr>
                          <a:rPr lang="en-US" sz="2000" i="1">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b="0" i="1" smtClean="0">
                                <a:latin typeface="Cambria Math" panose="02040503050406030204" pitchFamily="18" charset="0"/>
                                <a:cs typeface="Times New Roman" panose="02020603050405020304" pitchFamily="18" charset="0"/>
                              </a:rPr>
                              <m:t>𝑟</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sup>
                            </m:sSup>
                            <m:r>
                              <a:rPr lang="en-US" sz="2000" b="0" i="1" smtClean="0">
                                <a:latin typeface="Cambria Math" panose="02040503050406030204" pitchFamily="18" charset="0"/>
                                <a:cs typeface="Times New Roman" panose="02020603050405020304" pitchFamily="18" charset="0"/>
                              </a:rPr>
                              <m:t>𝑟</m:t>
                            </m:r>
                            <m:r>
                              <a:rPr lang="en-US" sz="2000" i="1">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𝑟</m:t>
                            </m:r>
                            <m:r>
                              <a:rPr lang="en-US" sz="2000" i="1">
                                <a:latin typeface="Cambria Math" panose="02040503050406030204" pitchFamily="18" charset="0"/>
                                <a:cs typeface="Times New Roman" panose="02020603050405020304" pitchFamily="18" charset="0"/>
                              </a:rPr>
                              <m:t>𝑑</m:t>
                            </m:r>
                            <m:r>
                              <a:rPr lang="en-US" sz="2000" i="1" smtClean="0">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en-IN" sz="2000" dirty="0" smtClean="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Put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oMath>
                </a14:m>
                <a:r>
                  <a:rPr lang="en-IN" sz="2000" dirty="0" smtClean="0">
                    <a:latin typeface="Times New Roman" panose="02020603050405020304" pitchFamily="18" charset="0"/>
                    <a:cs typeface="Times New Roman" panose="02020603050405020304" pitchFamily="18" charset="0"/>
                  </a:rPr>
                  <a:t>=t, 2rdr = </a:t>
                </a:r>
                <a:r>
                  <a:rPr lang="en-IN" sz="2000" dirty="0" err="1" smtClean="0">
                    <a:latin typeface="Times New Roman" panose="02020603050405020304" pitchFamily="18" charset="0"/>
                    <a:cs typeface="Times New Roman" panose="02020603050405020304" pitchFamily="18" charset="0"/>
                  </a:rPr>
                  <a:t>dt</a:t>
                </a:r>
                <a:r>
                  <a:rPr lang="en-IN" sz="2000" dirty="0" smtClean="0">
                    <a:latin typeface="Times New Roman" panose="02020603050405020304" pitchFamily="18" charset="0"/>
                    <a:cs typeface="Times New Roman" panose="02020603050405020304" pitchFamily="18" charset="0"/>
                  </a:rPr>
                  <a:t>, </a:t>
                </a:r>
                <a:r>
                  <a:rPr lang="en-IN" sz="2000" dirty="0" err="1" smtClean="0">
                    <a:latin typeface="Times New Roman" panose="02020603050405020304" pitchFamily="18" charset="0"/>
                    <a:cs typeface="Times New Roman" panose="02020603050405020304" pitchFamily="18" charset="0"/>
                  </a:rPr>
                  <a:t>rdr</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𝑑𝑡</m:t>
                        </m:r>
                      </m:num>
                      <m:den>
                        <m:r>
                          <a:rPr lang="en-US" sz="2000" b="0" i="1" smtClean="0">
                            <a:latin typeface="Cambria Math" panose="02040503050406030204" pitchFamily="18" charset="0"/>
                            <a:cs typeface="Times New Roman" panose="02020603050405020304" pitchFamily="18" charset="0"/>
                          </a:rPr>
                          <m:t>2</m:t>
                        </m:r>
                      </m:den>
                    </m:f>
                    <m:r>
                      <a:rPr lang="en-US" sz="2000" b="0" i="0" smtClean="0">
                        <a:latin typeface="Cambria Math" panose="02040503050406030204" pitchFamily="18" charset="0"/>
                        <a:cs typeface="Times New Roman" panose="02020603050405020304" pitchFamily="18" charset="0"/>
                      </a:rPr>
                      <m:t>.</m:t>
                    </m:r>
                  </m:oMath>
                </a14:m>
                <a:endParaRPr lang="en-US" sz="2000" b="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Also r = 0 then t = 0 and r = </a:t>
                </a:r>
                <a14:m>
                  <m:oMath xmlns:m="http://schemas.openxmlformats.org/officeDocument/2006/math">
                    <m:r>
                      <a:rPr lang="en-US"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then t =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up>
                            </m:sSup>
                            <m:r>
                              <a:rPr lang="en-US" sz="2000" i="1">
                                <a:latin typeface="Cambria Math" panose="02040503050406030204" pitchFamily="18" charset="0"/>
                                <a:cs typeface="Times New Roman" panose="02020603050405020304" pitchFamily="18" charset="0"/>
                              </a:rPr>
                              <m:t>𝑑𝑥𝑑𝑦</m:t>
                            </m:r>
                          </m:e>
                        </m:nary>
                      </m:e>
                    </m:nary>
                  </m:oMath>
                </a14:m>
                <a:r>
                  <a:rPr lang="en-IN" sz="2000" dirty="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m:rPr>
                            <m:brk m:alnAt="24"/>
                          </m:rPr>
                          <a:rPr lang="en-US" sz="2000" i="1">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𝑟</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sup>
                            </m:sSup>
                            <m:r>
                              <a:rPr lang="en-US" sz="2000" i="1">
                                <a:latin typeface="Cambria Math" panose="02040503050406030204" pitchFamily="18" charset="0"/>
                                <a:cs typeface="Times New Roman" panose="02020603050405020304" pitchFamily="18" charset="0"/>
                              </a:rPr>
                              <m:t>𝑟𝑑𝑟𝑑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en-IN" sz="2000" dirty="0" smtClean="0">
                    <a:latin typeface="Times New Roman" panose="02020603050405020304" pitchFamily="18" charset="0"/>
                    <a:cs typeface="Times New Roman" panose="02020603050405020304" pitchFamily="18" charset="0"/>
                  </a:rPr>
                  <a:t>=</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m:rPr>
                            <m:brk m:alnAt="24"/>
                          </m:rPr>
                          <a:rPr lang="en-US" sz="2000" i="1">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b="0" i="1" smtClean="0">
                                <a:latin typeface="Cambria Math" panose="02040503050406030204" pitchFamily="18" charset="0"/>
                                <a:cs typeface="Times New Roman" panose="02020603050405020304" pitchFamily="18" charset="0"/>
                              </a:rPr>
                              <m:t>𝑡</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𝑡</m:t>
                                </m:r>
                              </m:sup>
                            </m:sSup>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𝑑𝑡</m:t>
                                </m:r>
                              </m:num>
                              <m:den>
                                <m:r>
                                  <a:rPr lang="en-US" sz="2000" i="1">
                                    <a:latin typeface="Cambria Math" panose="02040503050406030204" pitchFamily="18" charset="0"/>
                                    <a:cs typeface="Times New Roman" panose="02020603050405020304" pitchFamily="18" charset="0"/>
                                  </a:rPr>
                                  <m:t>2</m:t>
                                </m:r>
                              </m:den>
                            </m:f>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en-IN" sz="2000" dirty="0" smtClean="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27363" y="508000"/>
                <a:ext cx="10515600" cy="5604308"/>
              </a:xfrm>
              <a:blipFill>
                <a:blip r:embed="rId3"/>
                <a:stretch>
                  <a:fillRect l="-580" t="-10978"/>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617869409"/>
              </p:ext>
            </p:extLst>
          </p:nvPr>
        </p:nvGraphicFramePr>
        <p:xfrm>
          <a:off x="865910" y="2743200"/>
          <a:ext cx="5899150" cy="729673"/>
        </p:xfrm>
        <a:graphic>
          <a:graphicData uri="http://schemas.openxmlformats.org/presentationml/2006/ole">
            <mc:AlternateContent xmlns:mc="http://schemas.openxmlformats.org/markup-compatibility/2006">
              <mc:Choice xmlns:v="urn:schemas-microsoft-com:vml" Requires="v">
                <p:oleObj spid="_x0000_s16576" name="Equation" r:id="rId4" imgW="2705040" imgH="368280" progId="Equation.DSMT4">
                  <p:embed/>
                </p:oleObj>
              </mc:Choice>
              <mc:Fallback>
                <p:oleObj name="Equation" r:id="rId4" imgW="2705040" imgH="368280" progId="Equation.DSMT4">
                  <p:embed/>
                  <p:pic>
                    <p:nvPicPr>
                      <p:cNvPr id="5" name="Object 4"/>
                      <p:cNvPicPr/>
                      <p:nvPr/>
                    </p:nvPicPr>
                    <p:blipFill>
                      <a:blip r:embed="rId5"/>
                      <a:stretch>
                        <a:fillRect/>
                      </a:stretch>
                    </p:blipFill>
                    <p:spPr>
                      <a:xfrm>
                        <a:off x="865910" y="2743200"/>
                        <a:ext cx="5899150" cy="729673"/>
                      </a:xfrm>
                      <a:prstGeom prst="rect">
                        <a:avLst/>
                      </a:prstGeom>
                    </p:spPr>
                  </p:pic>
                </p:oleObj>
              </mc:Fallback>
            </mc:AlternateContent>
          </a:graphicData>
        </a:graphic>
      </p:graphicFrame>
      <p:pic>
        <p:nvPicPr>
          <p:cNvPr id="2" name="Picture 1"/>
          <p:cNvPicPr>
            <a:picLocks noChangeAspect="1"/>
          </p:cNvPicPr>
          <p:nvPr/>
        </p:nvPicPr>
        <p:blipFill>
          <a:blip r:embed="rId6"/>
          <a:stretch>
            <a:fillRect/>
          </a:stretch>
        </p:blipFill>
        <p:spPr>
          <a:xfrm>
            <a:off x="8057573" y="2743200"/>
            <a:ext cx="2819400" cy="2771775"/>
          </a:xfrm>
          <a:prstGeom prst="rect">
            <a:avLst/>
          </a:prstGeom>
        </p:spPr>
      </p:pic>
    </p:spTree>
    <p:extLst>
      <p:ext uri="{BB962C8B-B14F-4D97-AF65-F5344CB8AC3E}">
        <p14:creationId xmlns:p14="http://schemas.microsoft.com/office/powerpoint/2010/main" val="364822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92727"/>
                <a:ext cx="10515600" cy="5484236"/>
              </a:xfrm>
            </p:spPr>
            <p:txBody>
              <a:bodyPr>
                <a:normAutofit/>
              </a:bodyPr>
              <a:lstStyle/>
              <a:p>
                <a:pPr marL="0" indent="0">
                  <a:lnSpc>
                    <a:spcPct val="150000"/>
                  </a:lnSpc>
                  <a:buNone/>
                </a:pP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up>
                            </m:sSup>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 </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2</m:t>
                        </m:r>
                      </m:den>
                    </m:f>
                    <m:nary>
                      <m:naryPr>
                        <m:limLoc m:val="undOvr"/>
                        <m:ctrlPr>
                          <a:rPr lang="en-IN" sz="2000" i="1" smtClean="0">
                            <a:latin typeface="Cambria Math" panose="02040503050406030204" pitchFamily="18" charset="0"/>
                            <a:cs typeface="Times New Roman" panose="02020603050405020304" pitchFamily="18" charset="0"/>
                          </a:rPr>
                        </m:ctrlPr>
                      </m:naryPr>
                      <m:sub>
                        <m:r>
                          <m:rPr>
                            <m:brk m:alnAt="24"/>
                          </m:rPr>
                          <a:rPr lang="en-US" sz="2000" b="0" i="1" smtClean="0">
                            <a:latin typeface="Cambria Math" panose="02040503050406030204" pitchFamily="18" charset="0"/>
                            <a:cs typeface="Times New Roman" panose="02020603050405020304" pitchFamily="18" charset="0"/>
                          </a:rPr>
                          <m:t>0</m:t>
                        </m:r>
                      </m:sub>
                      <m:sup>
                        <m:f>
                          <m:fPr>
                            <m:ctrlPr>
                              <a:rPr lang="en-IN" sz="2000" i="1" smtClean="0">
                                <a:latin typeface="Cambria Math" panose="02040503050406030204" pitchFamily="18" charset="0"/>
                                <a:cs typeface="Times New Roman" panose="02020603050405020304" pitchFamily="18" charset="0"/>
                              </a:rPr>
                            </m:ctrlPr>
                          </m:fPr>
                          <m:num>
                            <m:r>
                              <a:rPr lang="en-IN" sz="200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cs typeface="Times New Roman" panose="02020603050405020304" pitchFamily="18" charset="0"/>
                              </a:rPr>
                              <m:t>2</m:t>
                            </m:r>
                          </m:den>
                        </m:f>
                      </m:sup>
                      <m:e>
                        <m:sSubSup>
                          <m:sSubSupPr>
                            <m:ctrlPr>
                              <a:rPr lang="en-IN" sz="2000" i="1" smtClean="0">
                                <a:latin typeface="Cambria Math" panose="02040503050406030204" pitchFamily="18" charset="0"/>
                                <a:cs typeface="Times New Roman" panose="02020603050405020304" pitchFamily="18" charset="0"/>
                              </a:rPr>
                            </m:ctrlPr>
                          </m:sSubSupPr>
                          <m:e>
                            <m:d>
                              <m:dPr>
                                <m:ctrlPr>
                                  <a:rPr lang="en-IN" sz="2000" i="1" smtClean="0">
                                    <a:latin typeface="Cambria Math" panose="02040503050406030204" pitchFamily="18" charset="0"/>
                                    <a:cs typeface="Times New Roman" panose="02020603050405020304" pitchFamily="18" charset="0"/>
                                  </a:rPr>
                                </m:ctrlPr>
                              </m:dPr>
                              <m:e>
                                <m:f>
                                  <m:fPr>
                                    <m:ctrlPr>
                                      <a:rPr lang="en-IN" sz="2000" i="1" smtClean="0">
                                        <a:latin typeface="Cambria Math" panose="02040503050406030204" pitchFamily="18" charset="0"/>
                                        <a:cs typeface="Times New Roman" panose="02020603050405020304" pitchFamily="18" charset="0"/>
                                      </a:rPr>
                                    </m:ctrlPr>
                                  </m:fPr>
                                  <m:num>
                                    <m:sSup>
                                      <m:sSupPr>
                                        <m:ctrlPr>
                                          <a:rPr lang="en-IN"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𝑡</m:t>
                                        </m:r>
                                      </m:sup>
                                    </m:sSup>
                                  </m:num>
                                  <m:den>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den>
                                </m:f>
                              </m:e>
                            </m:d>
                          </m:e>
                          <m:sub>
                            <m:r>
                              <a:rPr lang="en-US" sz="2000" b="0" i="1" smtClean="0">
                                <a:latin typeface="Cambria Math" panose="02040503050406030204" pitchFamily="18" charset="0"/>
                                <a:cs typeface="Times New Roman" panose="02020603050405020304" pitchFamily="18" charset="0"/>
                              </a:rPr>
                              <m:t>0</m:t>
                            </m:r>
                          </m:sub>
                          <m:sup>
                            <m:r>
                              <a:rPr lang="en-IN" sz="2000" i="1" smtClean="0">
                                <a:latin typeface="Cambria Math" panose="02040503050406030204" pitchFamily="18" charset="0"/>
                                <a:ea typeface="Cambria Math" panose="02040503050406030204" pitchFamily="18" charset="0"/>
                                <a:cs typeface="Times New Roman" panose="02020603050405020304" pitchFamily="18" charset="0"/>
                              </a:rPr>
                              <m:t>∞</m:t>
                            </m:r>
                          </m:sup>
                        </m:sSubSup>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endParaRPr lang="en-IN" sz="2000" dirty="0" smtClean="0">
                  <a:latin typeface="Times New Roman" panose="02020603050405020304" pitchFamily="18" charset="0"/>
                  <a:cs typeface="Times New Roman" panose="02020603050405020304" pitchFamily="18" charset="0"/>
                </a:endParaRPr>
              </a:p>
              <a:p>
                <a:pPr marL="0" indent="0">
                  <a:lnSpc>
                    <a:spcPct val="150000"/>
                  </a:lnSpc>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US" sz="2000" dirty="0" smtClean="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nary>
                      <m:naryPr>
                        <m:limLoc m:val="undOvr"/>
                        <m:ctrlPr>
                          <a:rPr lang="en-IN"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sSubSup>
                          <m:sSubSupPr>
                            <m:ctrlPr>
                              <a:rPr lang="en-IN" sz="2000" i="1">
                                <a:latin typeface="Cambria Math" panose="02040503050406030204" pitchFamily="18" charset="0"/>
                                <a:cs typeface="Times New Roman" panose="02020603050405020304" pitchFamily="18" charset="0"/>
                              </a:rPr>
                            </m:ctrlPr>
                          </m:sSubSupPr>
                          <m:e>
                            <m:d>
                              <m:dPr>
                                <m:ctrlPr>
                                  <a:rPr lang="en-IN" sz="2000" i="1">
                                    <a:latin typeface="Cambria Math" panose="02040503050406030204" pitchFamily="18" charset="0"/>
                                    <a:cs typeface="Times New Roman" panose="02020603050405020304" pitchFamily="18" charset="0"/>
                                  </a:rPr>
                                </m:ctrlPr>
                              </m:dPr>
                              <m:e>
                                <m:sSup>
                                  <m:sSupPr>
                                    <m:ctrlPr>
                                      <a:rPr lang="en-IN"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𝑡</m:t>
                                    </m:r>
                                  </m:sup>
                                </m:sSup>
                              </m:e>
                            </m:d>
                          </m:e>
                          <m:sub>
                            <m:r>
                              <a:rPr lang="en-US" sz="2000" i="1">
                                <a:latin typeface="Cambria Math" panose="02040503050406030204" pitchFamily="18" charset="0"/>
                                <a:cs typeface="Times New Roman" panose="02020603050405020304" pitchFamily="18" charset="0"/>
                              </a:rPr>
                              <m:t>0</m:t>
                            </m:r>
                          </m:sub>
                          <m:sup>
                            <m:r>
                              <a:rPr lang="en-IN" sz="2000" i="1">
                                <a:latin typeface="Cambria Math" panose="02040503050406030204" pitchFamily="18" charset="0"/>
                                <a:ea typeface="Cambria Math" panose="02040503050406030204" pitchFamily="18" charset="0"/>
                                <a:cs typeface="Times New Roman" panose="02020603050405020304" pitchFamily="18" charset="0"/>
                              </a:rPr>
                              <m:t>∞</m:t>
                            </m:r>
                          </m:sup>
                        </m:sSubSup>
                      </m:e>
                    </m:nary>
                  </m:oMath>
                </a14:m>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 </a:t>
                </a:r>
              </a:p>
              <a:p>
                <a:pPr marL="0" indent="0">
                  <a:lnSpc>
                    <a:spcPct val="150000"/>
                  </a:lnSpc>
                  <a:buNone/>
                </a:pPr>
                <a:r>
                  <a:rPr lang="en-US" sz="2000" dirty="0" smtClean="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nary>
                      <m:naryPr>
                        <m:limLoc m:val="undOvr"/>
                        <m:ctrlPr>
                          <a:rPr lang="en-IN"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smtClean="0">
                                <a:latin typeface="Cambria Math" panose="02040503050406030204" pitchFamily="18" charset="0"/>
                                <a:cs typeface="Times New Roman" panose="02020603050405020304" pitchFamily="18" charset="0"/>
                              </a:rPr>
                            </m:ctrlPr>
                          </m:dPr>
                          <m:e>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sup>
                            </m:sSup>
                            <m:r>
                              <a:rPr lang="en-US" sz="2000" b="0" i="1" smtClean="0">
                                <a:latin typeface="Cambria Math" panose="02040503050406030204" pitchFamily="18" charset="0"/>
                                <a:cs typeface="Times New Roman" panose="02020603050405020304" pitchFamily="18" charset="0"/>
                              </a:rPr>
                              <m:t>−</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0</m:t>
                                </m:r>
                              </m:sup>
                            </m:sSup>
                          </m:e>
                        </m:d>
                      </m:e>
                    </m:nary>
                  </m:oMath>
                </a14:m>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IN" sz="2000" dirty="0" smtClean="0">
                  <a:latin typeface="Times New Roman" panose="02020603050405020304" pitchFamily="18" charset="0"/>
                  <a:cs typeface="Times New Roman" panose="02020603050405020304" pitchFamily="18" charset="0"/>
                </a:endParaRPr>
              </a:p>
              <a:p>
                <a:pPr marL="0" indent="0">
                  <a:lnSpc>
                    <a:spcPct val="150000"/>
                  </a:lnSpc>
                  <a:buNone/>
                </a:pPr>
                <a14:m>
                  <m:oMath xmlns:m="http://schemas.openxmlformats.org/officeDocument/2006/math">
                    <m:r>
                      <a:rPr lang="en-US" sz="2000" b="0" i="1" smtClean="0">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m:t>
                    </m:r>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nary>
                      <m:naryPr>
                        <m:limLoc m:val="undOvr"/>
                        <m:ctrlPr>
                          <a:rPr lang="en-IN"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0</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e>
                        </m:d>
                      </m:e>
                    </m:nary>
                  </m:oMath>
                </a14:m>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IN" sz="2000" dirty="0" smtClean="0">
                  <a:latin typeface="Times New Roman" panose="02020603050405020304" pitchFamily="18" charset="0"/>
                  <a:cs typeface="Times New Roman" panose="02020603050405020304" pitchFamily="18" charset="0"/>
                </a:endParaRPr>
              </a:p>
              <a:p>
                <a:pPr marL="0" indent="0">
                  <a:lnSpc>
                    <a:spcPct val="150000"/>
                  </a:lnSpc>
                  <a:buNone/>
                </a:pPr>
                <a:r>
                  <a:rPr lang="en-IN" sz="2000" dirty="0" smtClean="0">
                    <a:latin typeface="Times New Roman" panose="02020603050405020304" pitchFamily="18" charset="0"/>
                    <a:cs typeface="Times New Roman" panose="02020603050405020304" pitchFamily="18" charset="0"/>
                  </a:rPr>
                  <a:t>    </a:t>
                </a:r>
                <a:r>
                  <a:rPr lang="en-US" sz="2000" dirty="0" smtClean="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oMath>
                </a14:m>
                <a:r>
                  <a:rPr lang="en-US" sz="2000" dirty="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nary>
                      <m:naryPr>
                        <m:limLoc m:val="undOvr"/>
                        <m:ctrlPr>
                          <a:rPr lang="en-IN"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 </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sSubSup>
                      <m:sSubSupPr>
                        <m:ctrlPr>
                          <a:rPr lang="en-IN" sz="2000" i="1">
                            <a:latin typeface="Cambria Math" panose="02040503050406030204" pitchFamily="18" charset="0"/>
                            <a:cs typeface="Times New Roman" panose="02020603050405020304" pitchFamily="18" charset="0"/>
                          </a:rPr>
                        </m:ctrlPr>
                      </m:sSubSupPr>
                      <m:e>
                        <m:r>
                          <a:rPr lang="en-US" sz="2000" b="0" i="1" smtClean="0">
                            <a:latin typeface="Cambria Math" panose="02040503050406030204" pitchFamily="18" charset="0"/>
                            <a:cs typeface="Times New Roman" panose="02020603050405020304" pitchFamily="18" charset="0"/>
                          </a:rPr>
                          <m:t>(</m:t>
                        </m:r>
                        <m:r>
                          <a:rPr lang="en-IN" sz="200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e>
                      <m:sub>
                        <m:r>
                          <a:rPr lang="en-US" sz="2000" i="1">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sSubSup>
                  </m:oMath>
                </a14:m>
                <a:endParaRPr lang="en-IN" sz="2000" dirty="0" smtClean="0">
                  <a:latin typeface="Times New Roman" panose="02020603050405020304" pitchFamily="18" charset="0"/>
                  <a:cs typeface="Times New Roman" panose="02020603050405020304" pitchFamily="18" charset="0"/>
                </a:endParaRPr>
              </a:p>
              <a:p>
                <a:pPr marL="0" indent="0">
                  <a:lnSpc>
                    <a:spcPct val="150000"/>
                  </a:lnSpc>
                  <a:buNone/>
                </a:pPr>
                <a:r>
                  <a:rPr lang="en-US" sz="2000" dirty="0" smtClean="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d>
                      <m:dPr>
                        <m:ctrlPr>
                          <a:rPr lang="en-US" sz="2000" i="1" smtClean="0">
                            <a:latin typeface="Cambria Math" panose="02040503050406030204" pitchFamily="18" charset="0"/>
                            <a:cs typeface="Times New Roman" panose="02020603050405020304" pitchFamily="18" charset="0"/>
                          </a:rPr>
                        </m:ctrlPr>
                      </m:dPr>
                      <m:e>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e>
                    </m:d>
                  </m:oMath>
                </a14:m>
                <a:r>
                  <a:rPr lang="en-IN" sz="2000" dirty="0" smtClean="0">
                    <a:latin typeface="Times New Roman" panose="02020603050405020304" pitchFamily="18" charset="0"/>
                    <a:cs typeface="Times New Roman" panose="02020603050405020304" pitchFamily="18" charset="0"/>
                  </a:rPr>
                  <a:t> </a:t>
                </a:r>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cs typeface="Times New Roman" panose="02020603050405020304" pitchFamily="18" charset="0"/>
                          </a:rPr>
                          <m:t>4</m:t>
                        </m:r>
                      </m:den>
                    </m:f>
                  </m:oMath>
                </a14:m>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92727"/>
                <a:ext cx="10515600" cy="5484236"/>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5053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471054"/>
                <a:ext cx="10515600" cy="5902037"/>
              </a:xfrm>
            </p:spPr>
            <p:txBody>
              <a:bodyPr>
                <a:normAutofit fontScale="92500" lnSpcReduction="2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2.Evaluate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𝑎</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rPr>
                              <a:rPr lang="en-US" sz="2000" i="1">
                                <a:solidFill>
                                  <a:srgbClr val="00B0F0"/>
                                </a:solidFill>
                                <a:latin typeface="Cambria Math" panose="02040503050406030204" pitchFamily="18" charset="0"/>
                                <a:cs typeface="Times New Roman" panose="02020603050405020304" pitchFamily="18" charset="0"/>
                              </a:rPr>
                              <m:t>0</m:t>
                            </m:r>
                          </m:sub>
                          <m:sup>
                            <m:rad>
                              <m:radPr>
                                <m:degHide m:val="on"/>
                                <m:ctrlPr>
                                  <a:rPr lang="en-US" sz="2000" i="1" smtClean="0">
                                    <a:solidFill>
                                      <a:srgbClr val="00B0F0"/>
                                    </a:solidFill>
                                    <a:latin typeface="Cambria Math" panose="02040503050406030204" pitchFamily="18" charset="0"/>
                                    <a:cs typeface="Times New Roman" panose="02020603050405020304" pitchFamily="18" charset="0"/>
                                  </a:rPr>
                                </m:ctrlPr>
                              </m:radPr>
                              <m:deg/>
                              <m:e>
                                <m:sSup>
                                  <m:sSupPr>
                                    <m:ctrlPr>
                                      <a:rPr lang="en-US"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𝑎</m:t>
                                    </m:r>
                                  </m:e>
                                  <m:sup>
                                    <m:r>
                                      <a:rPr lang="en-US" sz="2000" b="0" i="1" smtClean="0">
                                        <a:solidFill>
                                          <a:srgbClr val="00B0F0"/>
                                        </a:solidFill>
                                        <a:latin typeface="Cambria Math" panose="02040503050406030204" pitchFamily="18" charset="0"/>
                                        <a:cs typeface="Times New Roman" panose="02020603050405020304" pitchFamily="18" charset="0"/>
                                      </a:rPr>
                                      <m:t>2</m:t>
                                    </m:r>
                                  </m:sup>
                                </m:sSup>
                                <m:r>
                                  <a:rPr lang="en-US" sz="2000" b="0" i="1" smtClean="0">
                                    <a:solidFill>
                                      <a:srgbClr val="00B0F0"/>
                                    </a:solidFill>
                                    <a:latin typeface="Cambria Math" panose="02040503050406030204" pitchFamily="18" charset="0"/>
                                    <a:cs typeface="Times New Roman" panose="02020603050405020304" pitchFamily="18" charset="0"/>
                                  </a:rPr>
                                  <m:t>−</m:t>
                                </m:r>
                                <m:sSup>
                                  <m:sSupPr>
                                    <m:ctrlPr>
                                      <a:rPr lang="en-US"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𝑦</m:t>
                                    </m:r>
                                  </m:e>
                                  <m:sup>
                                    <m:r>
                                      <a:rPr lang="en-US" sz="2000" b="0" i="1" smtClean="0">
                                        <a:solidFill>
                                          <a:srgbClr val="00B0F0"/>
                                        </a:solidFill>
                                        <a:latin typeface="Cambria Math" panose="02040503050406030204" pitchFamily="18" charset="0"/>
                                        <a:cs typeface="Times New Roman" panose="02020603050405020304" pitchFamily="18" charset="0"/>
                                      </a:rPr>
                                      <m:t>2</m:t>
                                    </m:r>
                                  </m:sup>
                                </m:sSup>
                              </m:e>
                            </m:rad>
                          </m:sup>
                          <m:e>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𝑑𝑥𝑑𝑦</m:t>
                            </m:r>
                          </m:e>
                        </m:nary>
                      </m:e>
                    </m:nary>
                  </m:oMath>
                </a14:m>
                <a:r>
                  <a:rPr lang="en-US" sz="2000" dirty="0">
                    <a:solidFill>
                      <a:srgbClr val="00B0F0"/>
                    </a:solidFill>
                    <a:latin typeface="Times New Roman" panose="02020603050405020304" pitchFamily="18" charset="0"/>
                    <a:cs typeface="Times New Roman" panose="02020603050405020304" pitchFamily="18" charset="0"/>
                  </a:rPr>
                  <a:t> by changing into polar co-ordinates.</a:t>
                </a: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𝑎</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rPr>
                              <a:rPr lang="en-US" sz="2000" i="1">
                                <a:solidFill>
                                  <a:schemeClr val="tx1"/>
                                </a:solidFill>
                                <a:latin typeface="Cambria Math" panose="02040503050406030204" pitchFamily="18" charset="0"/>
                                <a:cs typeface="Times New Roman" panose="02020603050405020304" pitchFamily="18" charset="0"/>
                              </a:rPr>
                              <m:t>0</m:t>
                            </m:r>
                          </m:sub>
                          <m:sup>
                            <m:rad>
                              <m:radPr>
                                <m:degHide m:val="on"/>
                                <m:ctrlPr>
                                  <a:rPr lang="en-US" sz="2000" i="1">
                                    <a:solidFill>
                                      <a:schemeClr val="tx1"/>
                                    </a:solidFill>
                                    <a:latin typeface="Cambria Math" panose="02040503050406030204" pitchFamily="18" charset="0"/>
                                    <a:cs typeface="Times New Roman" panose="02020603050405020304" pitchFamily="18" charset="0"/>
                                  </a:rPr>
                                </m:ctrlPr>
                              </m:radPr>
                              <m:deg/>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𝑎</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e>
                            </m:rad>
                          </m:sup>
                          <m:e>
                            <m:d>
                              <m:dPr>
                                <m:ctrlPr>
                                  <a:rPr lang="en-US" sz="2000" i="1">
                                    <a:solidFill>
                                      <a:schemeClr val="tx1"/>
                                    </a:solidFill>
                                    <a:latin typeface="Cambria Math" panose="02040503050406030204" pitchFamily="18" charset="0"/>
                                    <a:cs typeface="Times New Roman" panose="02020603050405020304" pitchFamily="18" charset="0"/>
                                  </a:rPr>
                                </m:ctrlPr>
                              </m:dPr>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e>
                            </m:d>
                            <m:r>
                              <a:rPr lang="en-US" sz="2000" i="1">
                                <a:solidFill>
                                  <a:schemeClr val="tx1"/>
                                </a:solidFill>
                                <a:latin typeface="Cambria Math" panose="02040503050406030204" pitchFamily="18" charset="0"/>
                                <a:cs typeface="Times New Roman" panose="02020603050405020304" pitchFamily="18" charset="0"/>
                              </a:rPr>
                              <m:t>𝑑𝑥𝑑𝑦</m:t>
                            </m:r>
                          </m:e>
                        </m:nary>
                      </m:e>
                    </m:nary>
                  </m:oMath>
                </a14:m>
                <a:r>
                  <a:rPr lang="en-IN" sz="2000" dirty="0" smtClean="0">
                    <a:latin typeface="Times New Roman" panose="02020603050405020304" pitchFamily="18" charset="0"/>
                    <a:cs typeface="Times New Roman" panose="02020603050405020304" pitchFamily="18" charset="0"/>
                  </a:rPr>
                  <a:t> to </a:t>
                </a:r>
                <a:r>
                  <a:rPr lang="en-IN" sz="2000" dirty="0">
                    <a:latin typeface="Times New Roman" panose="02020603050405020304" pitchFamily="18" charset="0"/>
                    <a:cs typeface="Times New Roman" panose="02020603050405020304" pitchFamily="18" charset="0"/>
                  </a:rPr>
                  <a:t>convert into polar </a:t>
                </a:r>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smtClean="0">
                    <a:latin typeface="Times New Roman" panose="02020603050405020304" pitchFamily="18" charset="0"/>
                    <a:cs typeface="Times New Roman" panose="02020603050405020304" pitchFamily="18" charset="0"/>
                  </a:rPr>
                  <a:t>co-ordinates. Given limits </a:t>
                </a:r>
                <a14:m>
                  <m:oMath xmlns:m="http://schemas.openxmlformats.org/officeDocument/2006/math">
                    <m:sSub>
                      <m:sSubPr>
                        <m:ctrlPr>
                          <a:rPr lang="en-IN" sz="200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𝑥</m:t>
                        </m:r>
                      </m:e>
                      <m:sub>
                        <m:r>
                          <a:rPr lang="en-US" sz="2000" b="0" i="1" smtClean="0">
                            <a:latin typeface="Cambria Math" panose="02040503050406030204" pitchFamily="18" charset="0"/>
                            <a:cs typeface="Times New Roman" panose="02020603050405020304" pitchFamily="18" charset="0"/>
                          </a:rPr>
                          <m:t>1</m:t>
                        </m:r>
                      </m:sub>
                    </m:sSub>
                  </m:oMath>
                </a14:m>
                <a:r>
                  <a:rPr lang="en-IN" sz="2000" dirty="0" smtClean="0">
                    <a:latin typeface="Times New Roman" panose="02020603050405020304" pitchFamily="18" charset="0"/>
                    <a:cs typeface="Times New Roman" panose="02020603050405020304" pitchFamily="18" charset="0"/>
                  </a:rPr>
                  <a:t>=0,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𝑥</m:t>
                        </m:r>
                      </m:e>
                      <m:sub>
                        <m:r>
                          <a:rPr lang="en-US" sz="2000" b="0" i="1" smtClean="0">
                            <a:latin typeface="Cambria Math" panose="02040503050406030204" pitchFamily="18" charset="0"/>
                            <a:cs typeface="Times New Roman" panose="02020603050405020304" pitchFamily="18" charset="0"/>
                          </a:rPr>
                          <m:t>2</m:t>
                        </m:r>
                      </m:sub>
                    </m:sSub>
                  </m:oMath>
                </a14:m>
                <a:r>
                  <a:rPr lang="en-IN" sz="2000" dirty="0" smtClean="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oMath>
                </a14:m>
                <a:r>
                  <a:rPr lang="en-IN" sz="20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1</m:t>
                        </m:r>
                      </m:sub>
                    </m:sSub>
                  </m:oMath>
                </a14:m>
                <a:r>
                  <a:rPr lang="en-IN" sz="2000" dirty="0" smtClean="0">
                    <a:latin typeface="Times New Roman" panose="02020603050405020304" pitchFamily="18" charset="0"/>
                    <a:cs typeface="Times New Roman" panose="02020603050405020304" pitchFamily="18" charset="0"/>
                  </a:rPr>
                  <a:t>=0,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𝑦</m:t>
                        </m:r>
                      </m:e>
                      <m:sub>
                        <m:r>
                          <a:rPr lang="en-US" sz="2000" b="0" i="1" smtClean="0">
                            <a:latin typeface="Cambria Math" panose="02040503050406030204" pitchFamily="18" charset="0"/>
                            <a:cs typeface="Times New Roman" panose="02020603050405020304" pitchFamily="18" charset="0"/>
                          </a:rPr>
                          <m:t>2</m:t>
                        </m:r>
                      </m:sub>
                    </m:sSub>
                  </m:oMath>
                </a14:m>
                <a:r>
                  <a:rPr lang="en-IN" sz="2000" dirty="0" smtClean="0">
                    <a:latin typeface="Times New Roman" panose="02020603050405020304" pitchFamily="18" charset="0"/>
                    <a:cs typeface="Times New Roman" panose="02020603050405020304" pitchFamily="18" charset="0"/>
                  </a:rPr>
                  <a:t>=a.</a:t>
                </a:r>
              </a:p>
              <a:p>
                <a:pPr marL="0" indent="0">
                  <a:buNone/>
                </a:pPr>
                <a:r>
                  <a:rPr lang="en-US" sz="2000" dirty="0" smtClean="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Put </a:t>
                </a:r>
                <a:r>
                  <a:rPr lang="en-US" sz="2000" dirty="0">
                    <a:latin typeface="Times New Roman" panose="02020603050405020304" pitchFamily="18" charset="0"/>
                    <a:cs typeface="Times New Roman" panose="02020603050405020304" pitchFamily="18" charset="0"/>
                  </a:rPr>
                  <a:t>x=</a:t>
                </a:r>
                <a:r>
                  <a:rPr lang="en-US" sz="2000" dirty="0" err="1">
                    <a:latin typeface="Times New Roman" panose="02020603050405020304" pitchFamily="18" charset="0"/>
                    <a:cs typeface="Times New Roman" panose="02020603050405020304" pitchFamily="18" charset="0"/>
                  </a:rPr>
                  <a:t>rcos</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y=</a:t>
                </a:r>
                <a:r>
                  <a:rPr lang="en-US" sz="2000" dirty="0" err="1">
                    <a:latin typeface="Times New Roman" panose="02020603050405020304" pitchFamily="18" charset="0"/>
                    <a:cs typeface="Times New Roman" panose="02020603050405020304" pitchFamily="18" charset="0"/>
                  </a:rPr>
                  <a:t>rsin</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To convert the Cartesian co-ordinates into polar co-ordinates by using </a:t>
                </a:r>
                <a:r>
                  <a:rPr lang="en-US" sz="2000" dirty="0" smtClean="0">
                    <a:latin typeface="Times New Roman" panose="02020603050405020304" pitchFamily="18" charset="0"/>
                    <a:cs typeface="Times New Roman" panose="02020603050405020304" pitchFamily="18" charset="0"/>
                  </a:rPr>
                  <a:t>the</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following formula</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Hear r: 0 to </a:t>
                </a:r>
                <a:r>
                  <a:rPr lang="en-US" sz="2000" dirty="0" smtClean="0">
                    <a:latin typeface="Times New Roman" panose="02020603050405020304" pitchFamily="18" charset="0"/>
                    <a:cs typeface="Times New Roman" panose="02020603050405020304" pitchFamily="18" charset="0"/>
                  </a:rPr>
                  <a:t>a,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0 to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oMath>
                </a14:m>
                <a:r>
                  <a:rPr lang="en-IN" sz="20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𝑎</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e>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d>
                            <m:r>
                              <a:rPr lang="en-US" sz="2000" i="1">
                                <a:latin typeface="Cambria Math" panose="02040503050406030204" pitchFamily="18" charset="0"/>
                                <a:cs typeface="Times New Roman" panose="02020603050405020304" pitchFamily="18" charset="0"/>
                              </a:rPr>
                              <m:t>𝑑𝑥𝑑𝑦</m:t>
                            </m:r>
                          </m:e>
                        </m:nary>
                      </m:e>
                    </m:nary>
                    <m:r>
                      <a:rPr lang="en-US" sz="2000" b="0" i="0" smtClean="0">
                        <a:latin typeface="Cambria Math" panose="02040503050406030204" pitchFamily="18" charset="0"/>
                        <a:cs typeface="Times New Roman" panose="02020603050405020304" pitchFamily="18" charset="0"/>
                      </a:rPr>
                      <m:t>=</m:t>
                    </m:r>
                  </m:oMath>
                </a14:m>
                <a:r>
                  <a:rPr lang="en-IN" sz="20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𝑎</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𝑟𝑑𝑟𝑑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endParaRPr lang="en-US" sz="2000" i="1" dirty="0" smtClean="0">
                  <a:latin typeface="Cambria Math" panose="02040503050406030204" pitchFamily="18" charset="0"/>
                  <a:cs typeface="Times New Roman" panose="02020603050405020304" pitchFamily="18" charset="0"/>
                </a:endParaRPr>
              </a:p>
              <a:p>
                <a:pPr marL="0" indent="0">
                  <a:buNone/>
                </a:pPr>
                <a:r>
                  <a:rPr lang="en-US" sz="2000" b="0" dirty="0" smtClean="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m:t>
                    </m:r>
                  </m:oMath>
                </a14:m>
                <a:r>
                  <a:rPr lang="en-IN" sz="20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𝑎</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b="0" i="1" smtClean="0">
                                    <a:latin typeface="Cambria Math" panose="02040503050406030204" pitchFamily="18" charset="0"/>
                                    <a:cs typeface="Times New Roman" panose="02020603050405020304" pitchFamily="18" charset="0"/>
                                  </a:rPr>
                                  <m:t>3</m:t>
                                </m:r>
                              </m:sup>
                            </m:sSup>
                            <m:r>
                              <a:rPr lang="en-US" sz="2000" i="1">
                                <a:latin typeface="Cambria Math" panose="02040503050406030204" pitchFamily="18" charset="0"/>
                                <a:cs typeface="Times New Roman" panose="02020603050405020304" pitchFamily="18" charset="0"/>
                              </a:rPr>
                              <m:t>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en-IN" sz="2000" dirty="0" smtClean="0">
                    <a:solidFill>
                      <a:srgbClr val="00B0F0"/>
                    </a:solidFill>
                    <a:latin typeface="Times New Roman" panose="02020603050405020304" pitchFamily="18" charset="0"/>
                    <a:cs typeface="Times New Roman" panose="02020603050405020304" pitchFamily="18" charset="0"/>
                  </a:rPr>
                  <a:t> </a:t>
                </a:r>
                <a:endParaRPr lang="en-US" sz="2000" dirty="0" smtClean="0">
                  <a:latin typeface="Cambria Math" panose="02040503050406030204" pitchFamily="18" charset="0"/>
                  <a:cs typeface="Times New Roman" panose="02020603050405020304" pitchFamily="18" charset="0"/>
                </a:endParaRPr>
              </a:p>
              <a:p>
                <a:pPr marL="0" indent="0">
                  <a:buNone/>
                </a:pP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r>
                      <a:rPr lang="en-US" sz="2000">
                        <a:latin typeface="Cambria Math" panose="02040503050406030204" pitchFamily="18" charset="0"/>
                        <a:cs typeface="Times New Roman" panose="02020603050405020304" pitchFamily="18" charset="0"/>
                      </a:rPr>
                      <m:t>=</m:t>
                    </m:r>
                  </m:oMath>
                </a14:m>
                <a:r>
                  <a:rPr lang="en-IN" sz="20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IN" sz="2000" i="1" dirty="0"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b="0" i="1" dirty="0" smtClean="0">
                            <a:solidFill>
                              <a:schemeClr val="tx1"/>
                            </a:solidFill>
                            <a:latin typeface="Cambria Math" panose="02040503050406030204" pitchFamily="18" charset="0"/>
                            <a:cs typeface="Times New Roman" panose="02020603050405020304" pitchFamily="18" charset="0"/>
                          </a:rPr>
                          <m:t>0</m:t>
                        </m:r>
                      </m:sub>
                      <m:sup>
                        <m:f>
                          <m:fPr>
                            <m:ctrlPr>
                              <a:rPr lang="en-US" sz="2000" i="1">
                                <a:solidFill>
                                  <a:schemeClr val="tx1"/>
                                </a:solidFill>
                                <a:latin typeface="Cambria Math" panose="02040503050406030204" pitchFamily="18" charset="0"/>
                                <a:cs typeface="Times New Roman" panose="02020603050405020304" pitchFamily="18" charset="0"/>
                              </a:rPr>
                            </m:ctrlPr>
                          </m:fPr>
                          <m:num>
                            <m:r>
                              <a:rPr lang="en-US" sz="20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solidFill>
                                  <a:schemeClr val="tx1"/>
                                </a:solidFill>
                                <a:latin typeface="Cambria Math" panose="02040503050406030204" pitchFamily="18" charset="0"/>
                                <a:cs typeface="Times New Roman" panose="02020603050405020304" pitchFamily="18" charset="0"/>
                              </a:rPr>
                              <m:t>2</m:t>
                            </m:r>
                          </m:den>
                        </m:f>
                      </m:sup>
                      <m:e>
                        <m:sSubSup>
                          <m:sSubSupPr>
                            <m:ctrlPr>
                              <a:rPr lang="en-IN" sz="2000" i="1" dirty="0" smtClean="0">
                                <a:solidFill>
                                  <a:schemeClr val="tx1"/>
                                </a:solidFill>
                                <a:latin typeface="Cambria Math" panose="02040503050406030204" pitchFamily="18" charset="0"/>
                                <a:cs typeface="Times New Roman" panose="02020603050405020304" pitchFamily="18" charset="0"/>
                              </a:rPr>
                            </m:ctrlPr>
                          </m:sSubSupPr>
                          <m:e>
                            <m:d>
                              <m:dPr>
                                <m:ctrlPr>
                                  <a:rPr lang="en-IN" sz="2000" i="1" dirty="0" smtClean="0">
                                    <a:solidFill>
                                      <a:schemeClr val="tx1"/>
                                    </a:solidFill>
                                    <a:latin typeface="Cambria Math" panose="02040503050406030204" pitchFamily="18" charset="0"/>
                                    <a:cs typeface="Times New Roman" panose="02020603050405020304" pitchFamily="18" charset="0"/>
                                  </a:rPr>
                                </m:ctrlPr>
                              </m:dPr>
                              <m:e>
                                <m:f>
                                  <m:fPr>
                                    <m:ctrlPr>
                                      <a:rPr lang="en-IN" sz="2000" i="1" dirty="0" smtClean="0">
                                        <a:solidFill>
                                          <a:schemeClr val="tx1"/>
                                        </a:solidFill>
                                        <a:latin typeface="Cambria Math" panose="02040503050406030204" pitchFamily="18" charset="0"/>
                                        <a:cs typeface="Times New Roman" panose="02020603050405020304" pitchFamily="18" charset="0"/>
                                      </a:rPr>
                                    </m:ctrlPr>
                                  </m:fPr>
                                  <m:num>
                                    <m:sSup>
                                      <m:sSupPr>
                                        <m:ctrlPr>
                                          <a:rPr lang="en-IN" sz="2000" i="1" dirty="0" smtClean="0">
                                            <a:solidFill>
                                              <a:schemeClr val="tx1"/>
                                            </a:solidFill>
                                            <a:latin typeface="Cambria Math" panose="02040503050406030204" pitchFamily="18" charset="0"/>
                                            <a:cs typeface="Times New Roman" panose="02020603050405020304" pitchFamily="18" charset="0"/>
                                          </a:rPr>
                                        </m:ctrlPr>
                                      </m:sSupPr>
                                      <m:e>
                                        <m:r>
                                          <a:rPr lang="en-US" sz="2000" b="0" i="1" dirty="0" smtClean="0">
                                            <a:solidFill>
                                              <a:schemeClr val="tx1"/>
                                            </a:solidFill>
                                            <a:latin typeface="Cambria Math" panose="02040503050406030204" pitchFamily="18" charset="0"/>
                                            <a:cs typeface="Times New Roman" panose="02020603050405020304" pitchFamily="18" charset="0"/>
                                          </a:rPr>
                                          <m:t>𝑟</m:t>
                                        </m:r>
                                      </m:e>
                                      <m:sup>
                                        <m:r>
                                          <a:rPr lang="en-US" sz="2000" b="0" i="1" dirty="0" smtClean="0">
                                            <a:solidFill>
                                              <a:schemeClr val="tx1"/>
                                            </a:solidFill>
                                            <a:latin typeface="Cambria Math" panose="02040503050406030204" pitchFamily="18" charset="0"/>
                                            <a:cs typeface="Times New Roman" panose="02020603050405020304" pitchFamily="18" charset="0"/>
                                          </a:rPr>
                                          <m:t>4</m:t>
                                        </m:r>
                                      </m:sup>
                                    </m:sSup>
                                  </m:num>
                                  <m:den>
                                    <m:r>
                                      <a:rPr lang="en-US" sz="2000" b="0" i="1" dirty="0" smtClean="0">
                                        <a:solidFill>
                                          <a:schemeClr val="tx1"/>
                                        </a:solidFill>
                                        <a:latin typeface="Cambria Math" panose="02040503050406030204" pitchFamily="18" charset="0"/>
                                        <a:cs typeface="Times New Roman" panose="02020603050405020304" pitchFamily="18" charset="0"/>
                                      </a:rPr>
                                      <m:t>4</m:t>
                                    </m:r>
                                  </m:den>
                                </m:f>
                              </m:e>
                            </m:d>
                          </m:e>
                          <m:sub>
                            <m:r>
                              <a:rPr lang="en-US" sz="2000" b="0" i="1" dirty="0" smtClean="0">
                                <a:solidFill>
                                  <a:schemeClr val="tx1"/>
                                </a:solidFill>
                                <a:latin typeface="Cambria Math" panose="02040503050406030204" pitchFamily="18" charset="0"/>
                                <a:cs typeface="Times New Roman" panose="02020603050405020304" pitchFamily="18" charset="0"/>
                              </a:rPr>
                              <m:t>0</m:t>
                            </m:r>
                          </m:sub>
                          <m:sup>
                            <m:r>
                              <a:rPr lang="en-US" sz="2000" b="0" i="1" dirty="0" smtClean="0">
                                <a:solidFill>
                                  <a:schemeClr val="tx1"/>
                                </a:solidFill>
                                <a:latin typeface="Cambria Math" panose="02040503050406030204" pitchFamily="18" charset="0"/>
                                <a:cs typeface="Times New Roman" panose="02020603050405020304" pitchFamily="18" charset="0"/>
                              </a:rPr>
                              <m:t>𝑎</m:t>
                            </m:r>
                          </m:sup>
                        </m:sSubSup>
                      </m:e>
                    </m:nary>
                  </m:oMath>
                </a14:m>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IN" sz="2000" dirty="0">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471054"/>
                <a:ext cx="10515600" cy="5902037"/>
              </a:xfrm>
              <a:blipFill>
                <a:blip r:embed="rId3"/>
                <a:stretch>
                  <a:fillRect l="-580"/>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8802255" y="1136073"/>
            <a:ext cx="2715490" cy="1958109"/>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690983558"/>
              </p:ext>
            </p:extLst>
          </p:nvPr>
        </p:nvGraphicFramePr>
        <p:xfrm>
          <a:off x="838200" y="3491346"/>
          <a:ext cx="5899150" cy="692728"/>
        </p:xfrm>
        <a:graphic>
          <a:graphicData uri="http://schemas.openxmlformats.org/presentationml/2006/ole">
            <mc:AlternateContent xmlns:mc="http://schemas.openxmlformats.org/markup-compatibility/2006">
              <mc:Choice xmlns:v="urn:schemas-microsoft-com:vml" Requires="v">
                <p:oleObj spid="_x0000_s17589" name="Equation" r:id="rId5" imgW="2705040" imgH="368280" progId="Equation.DSMT4">
                  <p:embed/>
                </p:oleObj>
              </mc:Choice>
              <mc:Fallback>
                <p:oleObj name="Equation" r:id="rId5" imgW="2705040" imgH="368280" progId="Equation.DSMT4">
                  <p:embed/>
                  <p:pic>
                    <p:nvPicPr>
                      <p:cNvPr id="4" name="Object 3"/>
                      <p:cNvPicPr/>
                      <p:nvPr/>
                    </p:nvPicPr>
                    <p:blipFill>
                      <a:blip r:embed="rId6"/>
                      <a:stretch>
                        <a:fillRect/>
                      </a:stretch>
                    </p:blipFill>
                    <p:spPr>
                      <a:xfrm>
                        <a:off x="838200" y="3491346"/>
                        <a:ext cx="5899150" cy="692728"/>
                      </a:xfrm>
                      <a:prstGeom prst="rect">
                        <a:avLst/>
                      </a:prstGeom>
                    </p:spPr>
                  </p:pic>
                </p:oleObj>
              </mc:Fallback>
            </mc:AlternateContent>
          </a:graphicData>
        </a:graphic>
      </p:graphicFrame>
    </p:spTree>
    <p:extLst>
      <p:ext uri="{BB962C8B-B14F-4D97-AF65-F5344CB8AC3E}">
        <p14:creationId xmlns:p14="http://schemas.microsoft.com/office/powerpoint/2010/main" val="12768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909" y="443345"/>
                <a:ext cx="11067473" cy="5985164"/>
              </a:xfrm>
            </p:spPr>
            <p:txBody>
              <a:bodyPr>
                <a:normAutofit/>
              </a:bodyPr>
              <a:lstStyle/>
              <a:p>
                <a:pPr marL="0" indent="0">
                  <a:lnSpc>
                    <a:spcPct val="150000"/>
                  </a:lnSpc>
                  <a:buNone/>
                </a:pP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𝑎</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e>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d>
                            <m:r>
                              <a:rPr lang="en-US" sz="2000" i="1">
                                <a:latin typeface="Cambria Math" panose="02040503050406030204" pitchFamily="18" charset="0"/>
                                <a:cs typeface="Times New Roman" panose="02020603050405020304" pitchFamily="18" charset="0"/>
                              </a:rPr>
                              <m:t>𝑑𝑥𝑑𝑦</m:t>
                            </m:r>
                          </m:e>
                        </m:nary>
                      </m:e>
                    </m:nary>
                  </m:oMath>
                </a14:m>
                <a:r>
                  <a:rPr lang="en-US" sz="2000" dirty="0" smtClean="0">
                    <a:cs typeface="Times New Roman" panose="02020603050405020304" pitchFamily="18" charset="0"/>
                  </a:rPr>
                  <a:t> </a:t>
                </a:r>
                <a14:m>
                  <m:oMath xmlns:m="http://schemas.openxmlformats.org/officeDocument/2006/math">
                    <m:r>
                      <a:rPr lang="en-US" sz="2000" smtClean="0">
                        <a:latin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4</m:t>
                        </m:r>
                      </m:den>
                    </m:f>
                    <m:nary>
                      <m:naryPr>
                        <m:limLoc m:val="undOvr"/>
                        <m:ctrlPr>
                          <a:rPr lang="en-IN" sz="2000" i="1" dirty="0">
                            <a:latin typeface="Cambria Math" panose="02040503050406030204" pitchFamily="18" charset="0"/>
                            <a:cs typeface="Times New Roman" panose="02020603050405020304" pitchFamily="18" charset="0"/>
                          </a:rPr>
                        </m:ctrlPr>
                      </m:naryPr>
                      <m:sub>
                        <m:r>
                          <m:rPr>
                            <m:brk m:alnAt="24"/>
                          </m:rPr>
                          <a:rPr lang="en-US" sz="2000" i="1" dirty="0">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d>
                          <m:dPr>
                            <m:ctrlPr>
                              <a:rPr lang="en-US" sz="2000" i="1">
                                <a:latin typeface="Cambria Math" panose="02040503050406030204" pitchFamily="18" charset="0"/>
                                <a:cs typeface="Times New Roman" panose="02020603050405020304" pitchFamily="18" charset="0"/>
                              </a:rPr>
                            </m:ctrlPr>
                          </m:dPr>
                          <m:e>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r>
                              <a:rPr lang="en-US" sz="2000" i="1" dirty="0">
                                <a:latin typeface="Cambria Math" panose="02040503050406030204" pitchFamily="18" charset="0"/>
                                <a:cs typeface="Times New Roman" panose="02020603050405020304" pitchFamily="18" charset="0"/>
                              </a:rPr>
                              <m:t>−0</m:t>
                            </m:r>
                          </m:e>
                        </m:d>
                      </m:e>
                    </m:nary>
                  </m:oMath>
                </a14:m>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smtClean="0">
                  <a:latin typeface="Cambria Math" panose="02040503050406030204" pitchFamily="18" charset="0"/>
                  <a:cs typeface="Times New Roman" panose="02020603050405020304" pitchFamily="18" charset="0"/>
                </a:endParaRPr>
              </a:p>
              <a:p>
                <a:pPr marL="0" indent="0">
                  <a:lnSpc>
                    <a:spcPct val="150000"/>
                  </a:lnSpc>
                  <a:buNone/>
                </a:pPr>
                <a:r>
                  <a:rPr lang="en-US" sz="2000" dirty="0" smtClean="0">
                    <a:latin typeface="Cambria Math" panose="02040503050406030204" pitchFamily="18" charset="0"/>
                    <a:cs typeface="Times New Roman" panose="02020603050405020304" pitchFamily="18" charset="0"/>
                  </a:rPr>
                  <a:t>                                                   = </a:t>
                </a:r>
                <a14:m>
                  <m:oMath xmlns:m="http://schemas.openxmlformats.org/officeDocument/2006/math">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4</m:t>
                        </m:r>
                      </m:den>
                    </m:f>
                    <m:nary>
                      <m:naryPr>
                        <m:limLoc m:val="undOvr"/>
                        <m:ctrlPr>
                          <a:rPr lang="en-IN" sz="2000" i="1" dirty="0">
                            <a:latin typeface="Cambria Math" panose="02040503050406030204" pitchFamily="18" charset="0"/>
                            <a:cs typeface="Times New Roman" panose="02020603050405020304" pitchFamily="18" charset="0"/>
                          </a:rPr>
                        </m:ctrlPr>
                      </m:naryPr>
                      <m:sub>
                        <m:r>
                          <m:rPr>
                            <m:brk m:alnAt="24"/>
                          </m:rPr>
                          <a:rPr lang="en-US" sz="2000" i="1" dirty="0">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endParaRPr lang="en-US" sz="2000" dirty="0" smtClean="0">
                  <a:latin typeface="Cambria Math" panose="02040503050406030204" pitchFamily="18" charset="0"/>
                  <a:cs typeface="Times New Roman" panose="02020603050405020304" pitchFamily="18" charset="0"/>
                </a:endParaRPr>
              </a:p>
              <a:p>
                <a:pPr marL="0" indent="0">
                  <a:lnSpc>
                    <a:spcPct val="150000"/>
                  </a:lnSpc>
                  <a:buNone/>
                </a:pP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r>
                      <a:rPr lang="en-US" sz="2000">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4</m:t>
                        </m:r>
                      </m:den>
                    </m:f>
                    <m:sSubSup>
                      <m:sSubSupPr>
                        <m:ctrlPr>
                          <a:rPr lang="en-IN" sz="2000" i="1" dirty="0">
                            <a:latin typeface="Cambria Math" panose="02040503050406030204" pitchFamily="18" charset="0"/>
                            <a:cs typeface="Times New Roman" panose="02020603050405020304" pitchFamily="18" charset="0"/>
                          </a:rPr>
                        </m:ctrlPr>
                      </m:sSubSupPr>
                      <m:e>
                        <m:r>
                          <a:rPr lang="en-US" sz="2000" i="1" dirty="0">
                            <a:latin typeface="Cambria Math" panose="02040503050406030204" pitchFamily="18" charset="0"/>
                            <a:cs typeface="Times New Roman" panose="02020603050405020304" pitchFamily="18" charset="0"/>
                          </a:rPr>
                          <m:t>(</m:t>
                        </m:r>
                        <m:r>
                          <a:rPr lang="en-IN" sz="2000" i="1" dirty="0">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ea typeface="Cambria Math" panose="02040503050406030204" pitchFamily="18" charset="0"/>
                            <a:cs typeface="Times New Roman" panose="02020603050405020304" pitchFamily="18" charset="0"/>
                          </a:rPr>
                          <m:t>)</m:t>
                        </m:r>
                      </m:e>
                      <m:sub>
                        <m:r>
                          <a:rPr lang="en-US" sz="2000" i="1" dirty="0">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sSubSup>
                  </m:oMath>
                </a14:m>
                <a:r>
                  <a:rPr lang="en-IN" sz="2000" dirty="0">
                    <a:solidFill>
                      <a:srgbClr val="00B0F0"/>
                    </a:solidFill>
                    <a:latin typeface="Times New Roman" panose="02020603050405020304" pitchFamily="18" charset="0"/>
                    <a:cs typeface="Times New Roman" panose="02020603050405020304" pitchFamily="18" charset="0"/>
                  </a:rPr>
                  <a:t> </a:t>
                </a:r>
                <a:endParaRPr lang="en-US" sz="2000" dirty="0" smtClean="0">
                  <a:latin typeface="Cambria Math" panose="02040503050406030204" pitchFamily="18" charset="0"/>
                  <a:cs typeface="Times New Roman" panose="02020603050405020304" pitchFamily="18" charset="0"/>
                </a:endParaRPr>
              </a:p>
              <a:p>
                <a:pPr marL="0" indent="0">
                  <a:lnSpc>
                    <a:spcPct val="150000"/>
                  </a:lnSpc>
                  <a:buNone/>
                </a:pPr>
                <a:r>
                  <a:rPr lang="en-US" sz="2000" b="0" dirty="0" smtClean="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4</m:t>
                        </m:r>
                      </m:den>
                    </m:f>
                    <m:d>
                      <m:dPr>
                        <m:ctrlPr>
                          <a:rPr lang="en-US" sz="2000" i="1" dirty="0">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e>
                    </m:d>
                  </m:oMath>
                </a14:m>
                <a:r>
                  <a:rPr lang="en-IN" sz="2000" dirty="0">
                    <a:solidFill>
                      <a:srgbClr val="00B0F0"/>
                    </a:solidFill>
                    <a:latin typeface="Times New Roman" panose="02020603050405020304" pitchFamily="18" charset="0"/>
                    <a:cs typeface="Times New Roman" panose="02020603050405020304" pitchFamily="18" charset="0"/>
                  </a:rPr>
                  <a:t> </a:t>
                </a:r>
                <a:endParaRPr lang="en-IN" sz="2000" dirty="0" smtClean="0">
                  <a:solidFill>
                    <a:srgbClr val="00B0F0"/>
                  </a:solidFill>
                  <a:latin typeface="Times New Roman" panose="02020603050405020304" pitchFamily="18" charset="0"/>
                  <a:cs typeface="Times New Roman" panose="02020603050405020304" pitchFamily="18" charset="0"/>
                </a:endParaRPr>
              </a:p>
              <a:p>
                <a:pPr marL="0" indent="0">
                  <a:lnSpc>
                    <a:spcPct val="150000"/>
                  </a:lnSpc>
                  <a:buNone/>
                </a:pP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r>
                      <a:rPr lang="en-US" sz="2000">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ea typeface="Cambria Math" panose="02040503050406030204" pitchFamily="18" charset="0"/>
                                <a:cs typeface="Times New Roman" panose="02020603050405020304" pitchFamily="18" charset="0"/>
                              </a:rPr>
                              <m:t>𝜋</m:t>
                            </m:r>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8</m:t>
                        </m:r>
                      </m:den>
                    </m:f>
                  </m:oMath>
                </a14:m>
                <a:r>
                  <a:rPr lang="en-IN" sz="2000" dirty="0">
                    <a:solidFill>
                      <a:srgbClr val="00B0F0"/>
                    </a:solidFill>
                    <a:latin typeface="Times New Roman" panose="02020603050405020304" pitchFamily="18" charset="0"/>
                    <a:cs typeface="Times New Roman" panose="02020603050405020304" pitchFamily="18" charset="0"/>
                  </a:rPr>
                  <a:t> .</a:t>
                </a:r>
              </a:p>
              <a:p>
                <a:pPr marL="0" indent="0">
                  <a:buNone/>
                </a:pP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909" y="443345"/>
                <a:ext cx="11067473" cy="5985164"/>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74590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72655"/>
                <a:ext cx="10515600" cy="5604308"/>
              </a:xfrm>
            </p:spPr>
            <p:txBody>
              <a:bodyPr>
                <a:normAutofit fontScale="92500" lnSpcReduction="2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3.Evaluate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𝑎</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rPr>
                              <a:rPr lang="en-US" sz="2000" i="1">
                                <a:solidFill>
                                  <a:srgbClr val="00B0F0"/>
                                </a:solidFill>
                                <a:latin typeface="Cambria Math" panose="02040503050406030204" pitchFamily="18" charset="0"/>
                                <a:cs typeface="Times New Roman" panose="02020603050405020304" pitchFamily="18" charset="0"/>
                              </a:rPr>
                              <m:t>0</m:t>
                            </m:r>
                          </m:sub>
                          <m:sup>
                            <m:rad>
                              <m:radPr>
                                <m:degHide m:val="on"/>
                                <m:ctrlPr>
                                  <a:rPr lang="en-US" sz="2000" i="1">
                                    <a:solidFill>
                                      <a:srgbClr val="00B0F0"/>
                                    </a:solidFill>
                                    <a:latin typeface="Cambria Math" panose="02040503050406030204" pitchFamily="18" charset="0"/>
                                    <a:cs typeface="Times New Roman" panose="02020603050405020304" pitchFamily="18" charset="0"/>
                                  </a:rPr>
                                </m:ctrlPr>
                              </m:radPr>
                              <m:deg/>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𝑎</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e>
                            </m:rad>
                          </m:sup>
                          <m:e>
                            <m:r>
                              <a:rPr lang="en-US" sz="2000" b="0" i="1" smtClean="0">
                                <a:solidFill>
                                  <a:srgbClr val="00B0F0"/>
                                </a:solidFill>
                                <a:latin typeface="Cambria Math" panose="02040503050406030204" pitchFamily="18" charset="0"/>
                                <a:cs typeface="Times New Roman" panose="02020603050405020304" pitchFamily="18" charset="0"/>
                              </a:rPr>
                              <m:t>𝑦</m:t>
                            </m:r>
                            <m:rad>
                              <m:radPr>
                                <m:degHide m:val="on"/>
                                <m:ctrlPr>
                                  <a:rPr lang="en-US" sz="2000" b="0" i="1" smtClean="0">
                                    <a:solidFill>
                                      <a:srgbClr val="00B0F0"/>
                                    </a:solidFill>
                                    <a:latin typeface="Cambria Math" panose="02040503050406030204" pitchFamily="18" charset="0"/>
                                    <a:cs typeface="Times New Roman" panose="02020603050405020304" pitchFamily="18" charset="0"/>
                                  </a:rPr>
                                </m:ctrlPr>
                              </m:radPr>
                              <m:deg/>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e>
                            </m:rad>
                            <m:r>
                              <a:rPr lang="en-US" sz="2000" i="1">
                                <a:solidFill>
                                  <a:srgbClr val="00B0F0"/>
                                </a:solidFill>
                                <a:latin typeface="Cambria Math" panose="02040503050406030204" pitchFamily="18" charset="0"/>
                                <a:cs typeface="Times New Roman" panose="02020603050405020304" pitchFamily="18" charset="0"/>
                              </a:rPr>
                              <m:t>𝑑𝑥𝑑𝑦</m:t>
                            </m:r>
                          </m:e>
                        </m:nary>
                      </m:e>
                    </m:nary>
                  </m:oMath>
                </a14:m>
                <a:r>
                  <a:rPr lang="en-US" sz="2000" dirty="0">
                    <a:solidFill>
                      <a:srgbClr val="00B0F0"/>
                    </a:solidFill>
                    <a:latin typeface="Times New Roman" panose="02020603050405020304" pitchFamily="18" charset="0"/>
                    <a:cs typeface="Times New Roman" panose="02020603050405020304" pitchFamily="18" charset="0"/>
                  </a:rPr>
                  <a:t> by changing into polar co-ordinates</a:t>
                </a:r>
                <a:r>
                  <a:rPr lang="en-US" sz="2000" dirty="0" smtClean="0">
                    <a:solidFill>
                      <a:srgbClr val="00B0F0"/>
                    </a:solidFill>
                    <a:latin typeface="Times New Roman" panose="02020603050405020304" pitchFamily="18" charset="0"/>
                    <a:cs typeface="Times New Roman" panose="02020603050405020304" pitchFamily="18" charset="0"/>
                  </a:rPr>
                  <a:t>.</a:t>
                </a: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𝑎</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rPr>
                              <a:rPr lang="en-US" sz="2000" i="1">
                                <a:solidFill>
                                  <a:schemeClr val="tx1"/>
                                </a:solidFill>
                                <a:latin typeface="Cambria Math" panose="02040503050406030204" pitchFamily="18" charset="0"/>
                                <a:cs typeface="Times New Roman" panose="02020603050405020304" pitchFamily="18" charset="0"/>
                              </a:rPr>
                              <m:t>0</m:t>
                            </m:r>
                          </m:sub>
                          <m:sup>
                            <m:rad>
                              <m:radPr>
                                <m:degHide m:val="on"/>
                                <m:ctrlPr>
                                  <a:rPr lang="en-US" sz="2000" i="1">
                                    <a:solidFill>
                                      <a:schemeClr val="tx1"/>
                                    </a:solidFill>
                                    <a:latin typeface="Cambria Math" panose="02040503050406030204" pitchFamily="18" charset="0"/>
                                    <a:cs typeface="Times New Roman" panose="02020603050405020304" pitchFamily="18" charset="0"/>
                                  </a:rPr>
                                </m:ctrlPr>
                              </m:radPr>
                              <m:deg/>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𝑎</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e>
                            </m:rad>
                          </m:sup>
                          <m:e>
                            <m:r>
                              <a:rPr lang="en-US" sz="2000" i="1">
                                <a:solidFill>
                                  <a:schemeClr val="tx1"/>
                                </a:solidFill>
                                <a:latin typeface="Cambria Math" panose="02040503050406030204" pitchFamily="18" charset="0"/>
                                <a:cs typeface="Times New Roman" panose="02020603050405020304" pitchFamily="18" charset="0"/>
                              </a:rPr>
                              <m:t>𝑦</m:t>
                            </m:r>
                            <m:rad>
                              <m:radPr>
                                <m:degHide m:val="on"/>
                                <m:ctrlPr>
                                  <a:rPr lang="en-US" sz="2000" i="1">
                                    <a:solidFill>
                                      <a:schemeClr val="tx1"/>
                                    </a:solidFill>
                                    <a:latin typeface="Cambria Math" panose="02040503050406030204" pitchFamily="18" charset="0"/>
                                    <a:cs typeface="Times New Roman" panose="02020603050405020304" pitchFamily="18" charset="0"/>
                                  </a:rPr>
                                </m:ctrlPr>
                              </m:radPr>
                              <m:deg/>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e>
                            </m:rad>
                            <m:r>
                              <a:rPr lang="en-US" sz="2000" i="1">
                                <a:solidFill>
                                  <a:schemeClr val="tx1"/>
                                </a:solidFill>
                                <a:latin typeface="Cambria Math" panose="02040503050406030204" pitchFamily="18" charset="0"/>
                                <a:cs typeface="Times New Roman" panose="02020603050405020304" pitchFamily="18" charset="0"/>
                              </a:rPr>
                              <m:t>𝑑𝑥𝑑𝑦</m:t>
                            </m:r>
                          </m:e>
                        </m:nary>
                      </m:e>
                    </m:nary>
                  </m:oMath>
                </a14:m>
                <a:r>
                  <a:rPr lang="en-IN" sz="2000" dirty="0" smtClean="0">
                    <a:solidFill>
                      <a:schemeClr val="tx1"/>
                    </a:solidFill>
                    <a:latin typeface="Times New Roman" panose="02020603050405020304" pitchFamily="18" charset="0"/>
                    <a:cs typeface="Times New Roman" panose="02020603050405020304" pitchFamily="18" charset="0"/>
                  </a:rPr>
                  <a:t> to </a:t>
                </a:r>
                <a:r>
                  <a:rPr lang="en-IN" sz="2000" dirty="0">
                    <a:solidFill>
                      <a:schemeClr val="tx1"/>
                    </a:solidFill>
                    <a:latin typeface="Times New Roman" panose="02020603050405020304" pitchFamily="18" charset="0"/>
                    <a:cs typeface="Times New Roman" panose="02020603050405020304" pitchFamily="18" charset="0"/>
                  </a:rPr>
                  <a:t>convert into polar </a:t>
                </a:r>
                <a:r>
                  <a:rPr lang="en-IN" sz="2000" dirty="0" smtClean="0">
                    <a:solidFill>
                      <a:schemeClr val="tx1"/>
                    </a:solidFill>
                    <a:latin typeface="Times New Roman" panose="02020603050405020304" pitchFamily="18" charset="0"/>
                    <a:cs typeface="Times New Roman" panose="02020603050405020304" pitchFamily="18" charset="0"/>
                  </a:rPr>
                  <a:t>co-ordinates</a:t>
                </a:r>
                <a:r>
                  <a:rPr lang="en-IN" sz="2000" dirty="0">
                    <a:solidFill>
                      <a:schemeClr val="tx1"/>
                    </a:solidFill>
                    <a:latin typeface="Times New Roman" panose="02020603050405020304" pitchFamily="18" charset="0"/>
                    <a:cs typeface="Times New Roman" panose="02020603050405020304" pitchFamily="18" charset="0"/>
                  </a:rPr>
                  <a:t>. </a:t>
                </a:r>
                <a:endParaRPr lang="en-IN"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IN" sz="2000" dirty="0" smtClean="0">
                    <a:solidFill>
                      <a:schemeClr val="tx1"/>
                    </a:solidFill>
                    <a:latin typeface="Times New Roman" panose="02020603050405020304" pitchFamily="18" charset="0"/>
                    <a:cs typeface="Times New Roman" panose="02020603050405020304" pitchFamily="18" charset="0"/>
                  </a:rPr>
                  <a:t>Given </a:t>
                </a:r>
                <a:r>
                  <a:rPr lang="en-IN" sz="2000" dirty="0">
                    <a:solidFill>
                      <a:schemeClr val="tx1"/>
                    </a:solidFill>
                    <a:latin typeface="Times New Roman" panose="02020603050405020304" pitchFamily="18" charset="0"/>
                    <a:cs typeface="Times New Roman" panose="02020603050405020304" pitchFamily="18" charset="0"/>
                  </a:rPr>
                  <a:t>limits </a:t>
                </a:r>
                <a14:m>
                  <m:oMath xmlns:m="http://schemas.openxmlformats.org/officeDocument/2006/math">
                    <m:sSub>
                      <m:sSubPr>
                        <m:ctrlPr>
                          <a:rPr lang="en-IN"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𝑥</m:t>
                        </m:r>
                      </m:e>
                      <m:sub>
                        <m:r>
                          <a:rPr lang="en-US" sz="2000" i="1">
                            <a:solidFill>
                              <a:schemeClr val="tx1"/>
                            </a:solidFill>
                            <a:latin typeface="Cambria Math" panose="02040503050406030204" pitchFamily="18" charset="0"/>
                            <a:cs typeface="Times New Roman" panose="02020603050405020304" pitchFamily="18" charset="0"/>
                          </a:rPr>
                          <m:t>1</m:t>
                        </m:r>
                      </m:sub>
                    </m:sSub>
                  </m:oMath>
                </a14:m>
                <a:r>
                  <a:rPr lang="en-IN" sz="2000" dirty="0">
                    <a:solidFill>
                      <a:schemeClr val="tx1"/>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IN"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𝑥</m:t>
                        </m:r>
                      </m:e>
                      <m:sub>
                        <m:r>
                          <a:rPr lang="en-US" sz="2000" i="1">
                            <a:solidFill>
                              <a:schemeClr val="tx1"/>
                            </a:solidFill>
                            <a:latin typeface="Cambria Math" panose="02040503050406030204" pitchFamily="18" charset="0"/>
                            <a:cs typeface="Times New Roman" panose="02020603050405020304" pitchFamily="18" charset="0"/>
                          </a:rPr>
                          <m:t>2</m:t>
                        </m:r>
                      </m:sub>
                    </m:sSub>
                  </m:oMath>
                </a14:m>
                <a:r>
                  <a:rPr lang="en-IN" sz="20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e>
                    </m:rad>
                  </m:oMath>
                </a14:m>
                <a:r>
                  <a:rPr lang="en-IN" sz="2000" dirty="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1</m:t>
                        </m:r>
                      </m:sub>
                    </m:sSub>
                  </m:oMath>
                </a14:m>
                <a:r>
                  <a:rPr lang="en-IN" sz="2000" dirty="0">
                    <a:latin typeface="Times New Roman" panose="02020603050405020304" pitchFamily="18" charset="0"/>
                    <a:cs typeface="Times New Roman" panose="02020603050405020304" pitchFamily="18" charset="0"/>
                  </a:rPr>
                  <a:t>=0, </a:t>
                </a:r>
                <a14:m>
                  <m:oMath xmlns:m="http://schemas.openxmlformats.org/officeDocument/2006/math">
                    <m:sSub>
                      <m:sSubPr>
                        <m:ctrlPr>
                          <a:rPr lang="en-IN"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𝑦</m:t>
                        </m:r>
                      </m:e>
                      <m:sub>
                        <m:r>
                          <a:rPr lang="en-US" sz="2000" i="1">
                            <a:latin typeface="Cambria Math" panose="02040503050406030204" pitchFamily="18" charset="0"/>
                            <a:cs typeface="Times New Roman" panose="02020603050405020304" pitchFamily="18" charset="0"/>
                          </a:rPr>
                          <m:t>2</m:t>
                        </m:r>
                      </m:sub>
                    </m:sSub>
                  </m:oMath>
                </a14:m>
                <a:r>
                  <a:rPr lang="en-IN" sz="2000" dirty="0">
                    <a:latin typeface="Times New Roman" panose="02020603050405020304" pitchFamily="18" charset="0"/>
                    <a:cs typeface="Times New Roman" panose="02020603050405020304" pitchFamily="18" charset="0"/>
                  </a:rPr>
                  <a:t>=a.</a:t>
                </a:r>
              </a:p>
              <a:p>
                <a:pPr marL="0" indent="0">
                  <a:buNone/>
                </a:pPr>
                <a:r>
                  <a:rPr lang="en-US" sz="2000" dirty="0">
                    <a:cs typeface="Times New Roman" panose="02020603050405020304" pitchFamily="18" charset="0"/>
                  </a:rPr>
                  <a:t>                                 </a:t>
                </a:r>
                <a:r>
                  <a:rPr lang="en-US" sz="2000" dirty="0" smtClean="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Put x=</a:t>
                </a:r>
                <a:r>
                  <a:rPr lang="en-US" sz="2000" dirty="0" err="1">
                    <a:latin typeface="Times New Roman" panose="02020603050405020304" pitchFamily="18" charset="0"/>
                    <a:cs typeface="Times New Roman" panose="02020603050405020304" pitchFamily="18" charset="0"/>
                  </a:rPr>
                  <a:t>rcos</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y=</a:t>
                </a:r>
                <a:r>
                  <a:rPr lang="en-US" sz="2000" dirty="0" err="1">
                    <a:latin typeface="Times New Roman" panose="02020603050405020304" pitchFamily="18" charset="0"/>
                    <a:cs typeface="Times New Roman" panose="02020603050405020304" pitchFamily="18" charset="0"/>
                  </a:rPr>
                  <a:t>rsin</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To convert the Cartesian co-ordinates into polar co-ordinates by using the</a:t>
                </a:r>
              </a:p>
              <a:p>
                <a:pPr marL="0" indent="0">
                  <a:buNone/>
                </a:pPr>
                <a:r>
                  <a:rPr lang="en-US" sz="2000" dirty="0">
                    <a:latin typeface="Times New Roman" panose="02020603050405020304" pitchFamily="18" charset="0"/>
                    <a:cs typeface="Times New Roman" panose="02020603050405020304" pitchFamily="18" charset="0"/>
                  </a:rPr>
                  <a:t> following formula</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Hear </a:t>
                </a:r>
                <a:r>
                  <a:rPr lang="en-US" sz="2000" dirty="0">
                    <a:latin typeface="Times New Roman" panose="02020603050405020304" pitchFamily="18" charset="0"/>
                    <a:cs typeface="Times New Roman" panose="02020603050405020304" pitchFamily="18" charset="0"/>
                  </a:rPr>
                  <a:t>r: 0 to a,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latin typeface="Times New Roman" panose="02020603050405020304" pitchFamily="18" charset="0"/>
                    <a:cs typeface="Times New Roman" panose="02020603050405020304" pitchFamily="18" charset="0"/>
                  </a:rPr>
                  <a:t> 0 to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oMath>
                </a14:m>
                <a:r>
                  <a:rPr lang="en-IN" sz="2000" dirty="0">
                    <a:latin typeface="Times New Roman" panose="02020603050405020304" pitchFamily="18" charset="0"/>
                    <a:cs typeface="Times New Roman" panose="02020603050405020304" pitchFamily="18" charset="0"/>
                  </a:rPr>
                  <a:t>.</a:t>
                </a:r>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𝑎</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e>
                            </m:rad>
                          </m:sup>
                          <m:e>
                            <m:r>
                              <a:rPr lang="en-US" sz="2000" i="1">
                                <a:latin typeface="Cambria Math" panose="02040503050406030204" pitchFamily="18" charset="0"/>
                                <a:cs typeface="Times New Roman" panose="02020603050405020304" pitchFamily="18" charset="0"/>
                              </a:rPr>
                              <m:t>𝑦</m:t>
                            </m:r>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r>
                              <a:rPr lang="en-US" sz="2000" i="1">
                                <a:latin typeface="Cambria Math" panose="02040503050406030204" pitchFamily="18" charset="0"/>
                                <a:cs typeface="Times New Roman" panose="02020603050405020304" pitchFamily="18" charset="0"/>
                              </a:rPr>
                              <m:t>𝑑𝑥𝑑𝑦</m:t>
                            </m:r>
                          </m:e>
                        </m:nary>
                      </m:e>
                    </m:nary>
                    <m:r>
                      <a:rPr lang="en-US" sz="2000">
                        <a:latin typeface="Cambria Math" panose="02040503050406030204" pitchFamily="18" charset="0"/>
                        <a:cs typeface="Times New Roman" panose="02020603050405020304" pitchFamily="18" charset="0"/>
                      </a:rPr>
                      <m:t>=</m:t>
                    </m:r>
                  </m:oMath>
                </a14:m>
                <a:r>
                  <a:rPr lang="en-IN" sz="2000" dirty="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𝑎</m:t>
                            </m:r>
                          </m:sup>
                          <m:e>
                            <m:r>
                              <a:rPr lang="en-US" sz="2000" i="1">
                                <a:latin typeface="Cambria Math" panose="02040503050406030204" pitchFamily="18" charset="0"/>
                                <a:cs typeface="Times New Roman" panose="02020603050405020304" pitchFamily="18" charset="0"/>
                              </a:rPr>
                              <m:t>𝑟</m:t>
                            </m:r>
                            <m:r>
                              <m:rPr>
                                <m:nor/>
                              </m:rPr>
                              <a:rPr lang="en-US" sz="2000" dirty="0">
                                <a:latin typeface="Times New Roman" panose="02020603050405020304" pitchFamily="18" charset="0"/>
                                <a:cs typeface="Times New Roman" panose="02020603050405020304" pitchFamily="18" charset="0"/>
                              </a:rPr>
                              <m:t>sin</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𝑟</m:t>
                            </m:r>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𝑟𝑑𝑟𝑑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endParaRPr lang="en-US" sz="2000" i="1" dirty="0">
                  <a:latin typeface="Cambria Math" panose="02040503050406030204" pitchFamily="18" charset="0"/>
                  <a:cs typeface="Times New Roman" panose="02020603050405020304" pitchFamily="18" charset="0"/>
                </a:endParaRPr>
              </a:p>
              <a:p>
                <a:pPr marL="0" indent="0">
                  <a:buNone/>
                </a:pPr>
                <a:r>
                  <a:rPr lang="en-US" sz="2000" dirty="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m:t>
                    </m:r>
                  </m:oMath>
                </a14:m>
                <a:r>
                  <a:rPr lang="en-IN" sz="2000" dirty="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𝑎</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3</m:t>
                                </m:r>
                              </m:sup>
                            </m:sSup>
                            <m:r>
                              <m:rPr>
                                <m:nor/>
                              </m:rPr>
                              <a:rPr lang="en-US" sz="2000" dirty="0">
                                <a:latin typeface="Times New Roman" panose="02020603050405020304" pitchFamily="18" charset="0"/>
                                <a:cs typeface="Times New Roman" panose="02020603050405020304" pitchFamily="18" charset="0"/>
                              </a:rPr>
                              <m:t>sin</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en-IN" sz="2000" dirty="0">
                    <a:solidFill>
                      <a:srgbClr val="00B0F0"/>
                    </a:solidFill>
                    <a:latin typeface="Times New Roman" panose="02020603050405020304" pitchFamily="18" charset="0"/>
                    <a:cs typeface="Times New Roman" panose="02020603050405020304" pitchFamily="18" charset="0"/>
                  </a:rPr>
                  <a:t> </a:t>
                </a:r>
                <a:endParaRPr lang="en-US" sz="2000" dirty="0">
                  <a:latin typeface="Cambria Math" panose="02040503050406030204" pitchFamily="18" charset="0"/>
                  <a:cs typeface="Times New Roman" panose="02020603050405020304" pitchFamily="18" charset="0"/>
                </a:endParaRPr>
              </a:p>
              <a:p>
                <a:pPr marL="0" indent="0">
                  <a:buNone/>
                </a:pPr>
                <a14:m>
                  <m:oMath xmlns:m="http://schemas.openxmlformats.org/officeDocument/2006/math">
                    <m:r>
                      <a:rPr lang="en-US" sz="2000">
                        <a:latin typeface="Cambria Math" panose="02040503050406030204" pitchFamily="18" charset="0"/>
                        <a:cs typeface="Times New Roman" panose="02020603050405020304" pitchFamily="18" charset="0"/>
                      </a:rPr>
                      <m:t>                                                    =</m:t>
                    </m:r>
                  </m:oMath>
                </a14:m>
                <a:r>
                  <a:rPr lang="en-IN" sz="2000" dirty="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IN" sz="2000" i="1" dirty="0">
                            <a:latin typeface="Cambria Math" panose="02040503050406030204" pitchFamily="18" charset="0"/>
                            <a:cs typeface="Times New Roman" panose="02020603050405020304" pitchFamily="18" charset="0"/>
                          </a:rPr>
                        </m:ctrlPr>
                      </m:naryPr>
                      <m:sub>
                        <m:r>
                          <m:rPr>
                            <m:brk m:alnAt="24"/>
                          </m:rPr>
                          <a:rPr lang="en-US" sz="2000" i="1" dirty="0">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sSubSup>
                          <m:sSubSupPr>
                            <m:ctrlPr>
                              <a:rPr lang="en-IN" sz="2000" i="1" dirty="0">
                                <a:latin typeface="Cambria Math" panose="02040503050406030204" pitchFamily="18" charset="0"/>
                                <a:cs typeface="Times New Roman" panose="02020603050405020304" pitchFamily="18" charset="0"/>
                              </a:rPr>
                            </m:ctrlPr>
                          </m:sSubSupPr>
                          <m:e>
                            <m:r>
                              <m:rPr>
                                <m:nor/>
                              </m:rPr>
                              <a:rPr lang="en-US" sz="2000" dirty="0">
                                <a:latin typeface="Times New Roman" panose="02020603050405020304" pitchFamily="18" charset="0"/>
                                <a:cs typeface="Times New Roman" panose="02020603050405020304" pitchFamily="18" charset="0"/>
                              </a:rPr>
                              <m:t>sin</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d>
                              <m:dPr>
                                <m:ctrlPr>
                                  <a:rPr lang="en-IN" sz="2000" i="1" dirty="0">
                                    <a:latin typeface="Cambria Math" panose="02040503050406030204" pitchFamily="18" charset="0"/>
                                    <a:cs typeface="Times New Roman" panose="02020603050405020304" pitchFamily="18" charset="0"/>
                                  </a:rPr>
                                </m:ctrlPr>
                              </m:dPr>
                              <m:e>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𝑟</m:t>
                                        </m:r>
                                      </m:e>
                                      <m:sup>
                                        <m:r>
                                          <a:rPr lang="en-US" sz="2000" b="0" i="1" dirty="0" smtClean="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4</m:t>
                                    </m:r>
                                  </m:den>
                                </m:f>
                              </m:e>
                            </m:d>
                          </m:e>
                          <m:sub>
                            <m:r>
                              <a:rPr lang="en-US" sz="2000" i="1" dirty="0">
                                <a:latin typeface="Cambria Math" panose="02040503050406030204" pitchFamily="18" charset="0"/>
                                <a:cs typeface="Times New Roman" panose="02020603050405020304" pitchFamily="18" charset="0"/>
                              </a:rPr>
                              <m:t>0</m:t>
                            </m:r>
                          </m:sub>
                          <m:sup>
                            <m:r>
                              <a:rPr lang="en-US" sz="2000" i="1" dirty="0">
                                <a:latin typeface="Cambria Math" panose="02040503050406030204" pitchFamily="18" charset="0"/>
                                <a:cs typeface="Times New Roman" panose="02020603050405020304" pitchFamily="18" charset="0"/>
                              </a:rPr>
                              <m:t>𝑎</m:t>
                            </m:r>
                          </m:sup>
                        </m:sSubSup>
                      </m:e>
                    </m:nary>
                  </m:oMath>
                </a14:m>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IN" sz="2000" dirty="0">
                  <a:solidFill>
                    <a:srgbClr val="00B0F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72655"/>
                <a:ext cx="10515600" cy="5604308"/>
              </a:xfrm>
              <a:blipFill>
                <a:blip r:embed="rId3"/>
                <a:stretch>
                  <a:fillRect l="-580"/>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623945701"/>
              </p:ext>
            </p:extLst>
          </p:nvPr>
        </p:nvGraphicFramePr>
        <p:xfrm>
          <a:off x="838200" y="3352801"/>
          <a:ext cx="5899150" cy="711199"/>
        </p:xfrm>
        <a:graphic>
          <a:graphicData uri="http://schemas.openxmlformats.org/presentationml/2006/ole">
            <mc:AlternateContent xmlns:mc="http://schemas.openxmlformats.org/markup-compatibility/2006">
              <mc:Choice xmlns:v="urn:schemas-microsoft-com:vml" Requires="v">
                <p:oleObj spid="_x0000_s18599" name="Equation" r:id="rId4" imgW="2705040" imgH="368280" progId="Equation.DSMT4">
                  <p:embed/>
                </p:oleObj>
              </mc:Choice>
              <mc:Fallback>
                <p:oleObj name="Equation" r:id="rId4" imgW="2705040" imgH="368280" progId="Equation.DSMT4">
                  <p:embed/>
                  <p:pic>
                    <p:nvPicPr>
                      <p:cNvPr id="5" name="Object 4"/>
                      <p:cNvPicPr/>
                      <p:nvPr/>
                    </p:nvPicPr>
                    <p:blipFill>
                      <a:blip r:embed="rId5"/>
                      <a:stretch>
                        <a:fillRect/>
                      </a:stretch>
                    </p:blipFill>
                    <p:spPr>
                      <a:xfrm>
                        <a:off x="838200" y="3352801"/>
                        <a:ext cx="5899150" cy="711199"/>
                      </a:xfrm>
                      <a:prstGeom prst="rect">
                        <a:avLst/>
                      </a:prstGeom>
                    </p:spPr>
                  </p:pic>
                </p:oleObj>
              </mc:Fallback>
            </mc:AlternateContent>
          </a:graphicData>
        </a:graphic>
      </p:graphicFrame>
    </p:spTree>
    <p:extLst>
      <p:ext uri="{BB962C8B-B14F-4D97-AF65-F5344CB8AC3E}">
        <p14:creationId xmlns:p14="http://schemas.microsoft.com/office/powerpoint/2010/main" val="160934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17236"/>
                <a:ext cx="10515600" cy="5659727"/>
              </a:xfrm>
            </p:spPr>
            <p:txBody>
              <a:bodyPr>
                <a:normAutofit/>
              </a:bodyPr>
              <a:lstStyle/>
              <a:p>
                <a:pPr marL="0" indent="0">
                  <a:lnSpc>
                    <a:spcPct val="150000"/>
                  </a:lnSpc>
                  <a:buNone/>
                </a:pP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𝑎</m:t>
                        </m:r>
                      </m:sup>
                      <m:e>
                        <m:nary>
                          <m:naryPr>
                            <m:limLoc m:val="undOvr"/>
                            <m:ctrlPr>
                              <a:rPr lang="en-US" sz="2000" i="1">
                                <a:latin typeface="Cambria Math" panose="02040503050406030204" pitchFamily="18" charset="0"/>
                                <a:cs typeface="Times New Roman" panose="02020603050405020304" pitchFamily="18" charset="0"/>
                              </a:rPr>
                            </m:ctrlPr>
                          </m:naryPr>
                          <m:sub>
                            <m:r>
                              <m:rPr>
                                <m:brk/>
                              </m:rP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e>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d>
                            <m:r>
                              <a:rPr lang="en-US" sz="2000" i="1">
                                <a:latin typeface="Cambria Math" panose="02040503050406030204" pitchFamily="18" charset="0"/>
                                <a:cs typeface="Times New Roman" panose="02020603050405020304" pitchFamily="18" charset="0"/>
                              </a:rPr>
                              <m:t>𝑑𝑥𝑑𝑦</m:t>
                            </m:r>
                          </m:e>
                        </m:nary>
                      </m:e>
                    </m:nary>
                  </m:oMath>
                </a14:m>
                <a:r>
                  <a:rPr lang="en-US" sz="2000" dirty="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m:t>
                    </m:r>
                  </m:oMath>
                </a14:m>
                <a:r>
                  <a:rPr lang="en-IN"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a:latin typeface="Cambria Math" panose="02040503050406030204" pitchFamily="18" charset="0"/>
                            <a:cs typeface="Times New Roman" panose="02020603050405020304" pitchFamily="18" charset="0"/>
                          </a:rPr>
                        </m:ctrlPr>
                      </m:fPr>
                      <m:num>
                        <m:r>
                          <a:rPr lang="en-US" sz="2000" i="1" dirty="0">
                            <a:latin typeface="Cambria Math" panose="02040503050406030204" pitchFamily="18" charset="0"/>
                            <a:cs typeface="Times New Roman" panose="02020603050405020304" pitchFamily="18" charset="0"/>
                          </a:rPr>
                          <m:t>1</m:t>
                        </m:r>
                      </m:num>
                      <m:den>
                        <m:r>
                          <a:rPr lang="en-US" sz="2000" i="1" dirty="0">
                            <a:latin typeface="Cambria Math" panose="02040503050406030204" pitchFamily="18" charset="0"/>
                            <a:cs typeface="Times New Roman" panose="02020603050405020304" pitchFamily="18" charset="0"/>
                          </a:rPr>
                          <m:t>4</m:t>
                        </m:r>
                      </m:den>
                    </m:f>
                    <m:nary>
                      <m:naryPr>
                        <m:limLoc m:val="undOvr"/>
                        <m:ctrlPr>
                          <a:rPr lang="en-IN" sz="2000" i="1" dirty="0">
                            <a:latin typeface="Cambria Math" panose="02040503050406030204" pitchFamily="18" charset="0"/>
                            <a:cs typeface="Times New Roman" panose="02020603050405020304" pitchFamily="18" charset="0"/>
                          </a:rPr>
                        </m:ctrlPr>
                      </m:naryPr>
                      <m:sub>
                        <m:r>
                          <m:rPr>
                            <m:brk m:alnAt="24"/>
                          </m:rPr>
                          <a:rPr lang="en-US" sz="2000" i="1" dirty="0">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r>
                          <m:rPr>
                            <m:nor/>
                          </m:rPr>
                          <a:rPr lang="en-US" sz="2000" dirty="0">
                            <a:latin typeface="Times New Roman" panose="02020603050405020304" pitchFamily="18" charset="0"/>
                            <a:cs typeface="Times New Roman" panose="02020603050405020304" pitchFamily="18" charset="0"/>
                          </a:rPr>
                          <m:t>sin</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d>
                          <m:dPr>
                            <m:ctrlPr>
                              <a:rPr lang="en-US" sz="2000" i="1">
                                <a:latin typeface="Cambria Math" panose="02040503050406030204" pitchFamily="18" charset="0"/>
                                <a:cs typeface="Times New Roman" panose="02020603050405020304" pitchFamily="18" charset="0"/>
                              </a:rPr>
                            </m:ctrlPr>
                          </m:dPr>
                          <m:e>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r>
                              <a:rPr lang="en-US" sz="2000" i="1" dirty="0">
                                <a:latin typeface="Cambria Math" panose="02040503050406030204" pitchFamily="18" charset="0"/>
                                <a:cs typeface="Times New Roman" panose="02020603050405020304" pitchFamily="18" charset="0"/>
                              </a:rPr>
                              <m:t>−0</m:t>
                            </m:r>
                          </m:e>
                        </m:d>
                      </m:e>
                    </m:nary>
                  </m:oMath>
                </a14:m>
                <a:r>
                  <a:rPr lang="en-US" sz="2000" dirty="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endParaRPr lang="en-US" sz="2000" dirty="0">
                  <a:latin typeface="Cambria Math" panose="02040503050406030204" pitchFamily="18" charset="0"/>
                  <a:cs typeface="Times New Roman" panose="02020603050405020304" pitchFamily="18" charset="0"/>
                </a:endParaRPr>
              </a:p>
              <a:p>
                <a:pPr marL="0" indent="0">
                  <a:lnSpc>
                    <a:spcPct val="150000"/>
                  </a:lnSpc>
                  <a:buNone/>
                </a:pPr>
                <a:r>
                  <a:rPr lang="en-US" sz="2000" dirty="0">
                    <a:latin typeface="Cambria Math" panose="02040503050406030204" pitchFamily="18" charset="0"/>
                    <a:cs typeface="Times New Roman" panose="02020603050405020304" pitchFamily="18" charset="0"/>
                  </a:rPr>
                  <a:t>                                                   = </a:t>
                </a:r>
                <a14:m>
                  <m:oMath xmlns:m="http://schemas.openxmlformats.org/officeDocument/2006/math">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4</m:t>
                        </m:r>
                      </m:den>
                    </m:f>
                    <m:nary>
                      <m:naryPr>
                        <m:limLoc m:val="undOvr"/>
                        <m:ctrlPr>
                          <a:rPr lang="en-IN" sz="2000" i="1" dirty="0">
                            <a:latin typeface="Cambria Math" panose="02040503050406030204" pitchFamily="18" charset="0"/>
                            <a:cs typeface="Times New Roman" panose="02020603050405020304" pitchFamily="18" charset="0"/>
                          </a:rPr>
                        </m:ctrlPr>
                      </m:naryPr>
                      <m:sub>
                        <m:r>
                          <m:rPr>
                            <m:brk m:alnAt="24"/>
                          </m:rPr>
                          <a:rPr lang="en-US" sz="2000" i="1" dirty="0">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r>
                          <m:rPr>
                            <m:nor/>
                          </m:rPr>
                          <a:rPr lang="en-US" sz="2000" dirty="0">
                            <a:latin typeface="Times New Roman" panose="02020603050405020304" pitchFamily="18" charset="0"/>
                            <a:cs typeface="Times New Roman" panose="02020603050405020304" pitchFamily="18" charset="0"/>
                          </a:rPr>
                          <m:t>sin</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oMath>
                </a14:m>
                <a:endParaRPr lang="en-US" sz="2000" dirty="0">
                  <a:latin typeface="Cambria Math" panose="02040503050406030204" pitchFamily="18" charset="0"/>
                  <a:cs typeface="Times New Roman" panose="02020603050405020304" pitchFamily="18" charset="0"/>
                </a:endParaRPr>
              </a:p>
              <a:p>
                <a:pPr marL="0" indent="0">
                  <a:lnSpc>
                    <a:spcPct val="150000"/>
                  </a:lnSpc>
                  <a:buNone/>
                </a:pPr>
                <a14:m>
                  <m:oMath xmlns:m="http://schemas.openxmlformats.org/officeDocument/2006/math">
                    <m:r>
                      <a:rPr lang="en-US" sz="2000">
                        <a:latin typeface="Cambria Math" panose="02040503050406030204" pitchFamily="18" charset="0"/>
                        <a:cs typeface="Times New Roman" panose="02020603050405020304" pitchFamily="18" charset="0"/>
                      </a:rPr>
                      <m:t>                                                   =</m:t>
                    </m:r>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4</m:t>
                        </m:r>
                      </m:den>
                    </m:f>
                    <m:sSubSup>
                      <m:sSubSupPr>
                        <m:ctrlPr>
                          <a:rPr lang="en-IN" sz="2000" i="1" dirty="0">
                            <a:latin typeface="Cambria Math" panose="02040503050406030204" pitchFamily="18" charset="0"/>
                            <a:cs typeface="Times New Roman" panose="02020603050405020304" pitchFamily="18" charset="0"/>
                          </a:rPr>
                        </m:ctrlPr>
                      </m:sSubSupPr>
                      <m:e>
                        <m:r>
                          <a:rPr lang="en-US" sz="2000" i="1" dirty="0">
                            <a:latin typeface="Cambria Math" panose="02040503050406030204" pitchFamily="18" charset="0"/>
                            <a:cs typeface="Times New Roman" panose="02020603050405020304" pitchFamily="18" charset="0"/>
                          </a:rPr>
                          <m:t>(</m:t>
                        </m:r>
                        <m:r>
                          <a:rPr lang="en-US" sz="2000" b="0" i="1" dirty="0" smtClean="0">
                            <a:latin typeface="Cambria Math" panose="02040503050406030204" pitchFamily="18" charset="0"/>
                            <a:cs typeface="Times New Roman" panose="02020603050405020304" pitchFamily="18" charset="0"/>
                          </a:rPr>
                          <m:t>−</m:t>
                        </m:r>
                        <m:r>
                          <a:rPr lang="en-US" sz="2000" b="0" i="1" dirty="0" smtClean="0">
                            <a:latin typeface="Cambria Math" panose="02040503050406030204" pitchFamily="18" charset="0"/>
                            <a:cs typeface="Times New Roman" panose="02020603050405020304" pitchFamily="18" charset="0"/>
                          </a:rPr>
                          <m:t>𝑐𝑜𝑠</m:t>
                        </m:r>
                        <m:r>
                          <a:rPr lang="en-IN" sz="2000" i="1" dirty="0">
                            <a:latin typeface="Cambria Math" panose="02040503050406030204" pitchFamily="18" charset="0"/>
                            <a:ea typeface="Cambria Math" panose="02040503050406030204" pitchFamily="18" charset="0"/>
                            <a:cs typeface="Times New Roman" panose="02020603050405020304" pitchFamily="18" charset="0"/>
                          </a:rPr>
                          <m:t>𝜃</m:t>
                        </m:r>
                        <m:r>
                          <a:rPr lang="en-US" sz="2000" i="1" dirty="0">
                            <a:latin typeface="Cambria Math" panose="02040503050406030204" pitchFamily="18" charset="0"/>
                            <a:ea typeface="Cambria Math" panose="02040503050406030204" pitchFamily="18" charset="0"/>
                            <a:cs typeface="Times New Roman" panose="02020603050405020304" pitchFamily="18" charset="0"/>
                          </a:rPr>
                          <m:t>)</m:t>
                        </m:r>
                      </m:e>
                      <m:sub>
                        <m:r>
                          <a:rPr lang="en-US" sz="2000" i="1" dirty="0">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sSubSup>
                  </m:oMath>
                </a14:m>
                <a:r>
                  <a:rPr lang="en-IN" sz="2000" dirty="0">
                    <a:solidFill>
                      <a:srgbClr val="00B0F0"/>
                    </a:solidFill>
                    <a:latin typeface="Times New Roman" panose="02020603050405020304" pitchFamily="18" charset="0"/>
                    <a:cs typeface="Times New Roman" panose="02020603050405020304" pitchFamily="18" charset="0"/>
                  </a:rPr>
                  <a:t> </a:t>
                </a:r>
                <a:endParaRPr lang="en-US" sz="2000" dirty="0">
                  <a:latin typeface="Cambria Math" panose="02040503050406030204" pitchFamily="18" charset="0"/>
                  <a:cs typeface="Times New Roman" panose="02020603050405020304" pitchFamily="18" charset="0"/>
                </a:endParaRPr>
              </a:p>
              <a:p>
                <a:pPr marL="0" indent="0">
                  <a:lnSpc>
                    <a:spcPct val="150000"/>
                  </a:lnSpc>
                  <a:buNone/>
                </a:pPr>
                <a:r>
                  <a:rPr lang="en-US" sz="2000" dirty="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m:t>
                    </m:r>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4</m:t>
                        </m:r>
                      </m:den>
                    </m:f>
                    <m:d>
                      <m:dPr>
                        <m:ctrlPr>
                          <a:rPr lang="en-US" sz="2000" i="1" dirty="0">
                            <a:latin typeface="Cambria Math" panose="02040503050406030204" pitchFamily="18" charset="0"/>
                            <a:cs typeface="Times New Roman" panose="02020603050405020304" pitchFamily="18" charset="0"/>
                          </a:rPr>
                        </m:ctrlPr>
                      </m:dPr>
                      <m:e>
                        <m:r>
                          <a:rPr lang="en-US" sz="2000" b="0" i="1" dirty="0" smtClean="0">
                            <a:latin typeface="Cambria Math" panose="02040503050406030204" pitchFamily="18" charset="0"/>
                            <a:cs typeface="Times New Roman" panose="02020603050405020304" pitchFamily="18" charset="0"/>
                          </a:rPr>
                          <m:t>−</m:t>
                        </m:r>
                        <m:func>
                          <m:funcPr>
                            <m:ctrlPr>
                              <a:rPr lang="en-US" sz="2000" b="0" i="1" dirty="0" smtClean="0">
                                <a:latin typeface="Cambria Math" panose="02040503050406030204" pitchFamily="18" charset="0"/>
                                <a:cs typeface="Times New Roman" panose="02020603050405020304" pitchFamily="18" charset="0"/>
                              </a:rPr>
                            </m:ctrlPr>
                          </m:funcPr>
                          <m:fName>
                            <m:r>
                              <m:rPr>
                                <m:sty m:val="p"/>
                              </m:rPr>
                              <a:rPr lang="en-US" sz="2000" b="0" i="0" dirty="0" smtClean="0">
                                <a:latin typeface="Cambria Math" panose="02040503050406030204" pitchFamily="18" charset="0"/>
                                <a:cs typeface="Times New Roman" panose="02020603050405020304" pitchFamily="18" charset="0"/>
                              </a:rPr>
                              <m:t>cos</m:t>
                            </m:r>
                          </m:fName>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e>
                        </m:func>
                        <m:r>
                          <a:rPr lang="en-US" sz="2000" b="0" i="1" dirty="0" smtClean="0">
                            <a:latin typeface="Cambria Math" panose="02040503050406030204" pitchFamily="18" charset="0"/>
                            <a:cs typeface="Times New Roman" panose="02020603050405020304" pitchFamily="18" charset="0"/>
                          </a:rPr>
                          <m:t>+</m:t>
                        </m:r>
                        <m:func>
                          <m:funcPr>
                            <m:ctrlPr>
                              <a:rPr lang="en-US" sz="2000" b="0" i="1" dirty="0" smtClean="0">
                                <a:latin typeface="Cambria Math" panose="02040503050406030204" pitchFamily="18" charset="0"/>
                                <a:cs typeface="Times New Roman" panose="02020603050405020304" pitchFamily="18" charset="0"/>
                              </a:rPr>
                            </m:ctrlPr>
                          </m:funcPr>
                          <m:fName>
                            <m:r>
                              <m:rPr>
                                <m:sty m:val="p"/>
                              </m:rPr>
                              <a:rPr lang="en-US" sz="2000" b="0" i="0" dirty="0" smtClean="0">
                                <a:latin typeface="Cambria Math" panose="02040503050406030204" pitchFamily="18" charset="0"/>
                                <a:cs typeface="Times New Roman" panose="02020603050405020304" pitchFamily="18" charset="0"/>
                              </a:rPr>
                              <m:t>cos</m:t>
                            </m:r>
                          </m:fName>
                          <m:e>
                            <m:r>
                              <a:rPr lang="en-US" sz="2000" b="0" i="1" dirty="0" smtClean="0">
                                <a:latin typeface="Cambria Math" panose="02040503050406030204" pitchFamily="18" charset="0"/>
                                <a:cs typeface="Times New Roman" panose="02020603050405020304" pitchFamily="18" charset="0"/>
                              </a:rPr>
                              <m:t>0</m:t>
                            </m:r>
                          </m:e>
                        </m:func>
                      </m:e>
                    </m:d>
                  </m:oMath>
                </a14:m>
                <a:r>
                  <a:rPr lang="en-IN" sz="2000" dirty="0">
                    <a:solidFill>
                      <a:srgbClr val="00B0F0"/>
                    </a:solidFill>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a:p>
                <a:pPr marL="0" indent="0">
                  <a:lnSpc>
                    <a:spcPct val="150000"/>
                  </a:lnSpc>
                  <a:buNone/>
                </a:pPr>
                <a:r>
                  <a:rPr lang="en-US" sz="2000" dirty="0" smtClean="0">
                    <a:cs typeface="Times New Roman" panose="02020603050405020304" pitchFamily="18" charset="0"/>
                  </a:rPr>
                  <a:t>                                                 </a:t>
                </a:r>
                <a14:m>
                  <m:oMath xmlns:m="http://schemas.openxmlformats.org/officeDocument/2006/math">
                    <m:r>
                      <a:rPr lang="en-US" sz="2000">
                        <a:latin typeface="Cambria Math" panose="02040503050406030204" pitchFamily="18" charset="0"/>
                        <a:cs typeface="Times New Roman" panose="02020603050405020304" pitchFamily="18" charset="0"/>
                      </a:rPr>
                      <m:t>=</m:t>
                    </m:r>
                  </m:oMath>
                </a14:m>
                <a:r>
                  <a:rPr lang="en-IN"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a:solidFill>
                              <a:schemeClr val="tx1"/>
                            </a:solidFill>
                            <a:latin typeface="Cambria Math" panose="02040503050406030204" pitchFamily="18" charset="0"/>
                            <a:cs typeface="Times New Roman" panose="02020603050405020304" pitchFamily="18" charset="0"/>
                          </a:rPr>
                        </m:ctrlPr>
                      </m:fPr>
                      <m:num>
                        <m:sSup>
                          <m:sSupPr>
                            <m:ctrlPr>
                              <a:rPr lang="en-IN" sz="2000" i="1" dirty="0">
                                <a:solidFill>
                                  <a:schemeClr val="tx1"/>
                                </a:solidFill>
                                <a:latin typeface="Cambria Math" panose="02040503050406030204" pitchFamily="18" charset="0"/>
                                <a:cs typeface="Times New Roman" panose="02020603050405020304" pitchFamily="18" charset="0"/>
                              </a:rPr>
                            </m:ctrlPr>
                          </m:sSupPr>
                          <m:e>
                            <m:r>
                              <a:rPr lang="en-US" sz="2000" i="1" dirty="0">
                                <a:solidFill>
                                  <a:schemeClr val="tx1"/>
                                </a:solidFill>
                                <a:latin typeface="Cambria Math" panose="02040503050406030204" pitchFamily="18" charset="0"/>
                                <a:cs typeface="Times New Roman" panose="02020603050405020304" pitchFamily="18" charset="0"/>
                              </a:rPr>
                              <m:t>𝑎</m:t>
                            </m:r>
                          </m:e>
                          <m:sup>
                            <m:r>
                              <a:rPr lang="en-US" sz="2000" i="1" dirty="0">
                                <a:solidFill>
                                  <a:schemeClr val="tx1"/>
                                </a:solidFill>
                                <a:latin typeface="Cambria Math" panose="02040503050406030204" pitchFamily="18" charset="0"/>
                                <a:cs typeface="Times New Roman" panose="02020603050405020304" pitchFamily="18" charset="0"/>
                              </a:rPr>
                              <m:t>4</m:t>
                            </m:r>
                          </m:sup>
                        </m:sSup>
                      </m:num>
                      <m:den>
                        <m:r>
                          <a:rPr lang="en-US" sz="2000" i="1" dirty="0">
                            <a:solidFill>
                              <a:schemeClr val="tx1"/>
                            </a:solidFill>
                            <a:latin typeface="Cambria Math" panose="02040503050406030204" pitchFamily="18" charset="0"/>
                            <a:cs typeface="Times New Roman" panose="02020603050405020304" pitchFamily="18" charset="0"/>
                          </a:rPr>
                          <m:t>4</m:t>
                        </m:r>
                      </m:den>
                    </m:f>
                  </m:oMath>
                </a14:m>
                <a:r>
                  <a:rPr lang="en-IN" sz="2000" dirty="0" smtClean="0">
                    <a:solidFill>
                      <a:schemeClr val="tx1"/>
                    </a:solidFill>
                    <a:latin typeface="Times New Roman" panose="02020603050405020304" pitchFamily="18" charset="0"/>
                    <a:cs typeface="Times New Roman" panose="02020603050405020304" pitchFamily="18" charset="0"/>
                  </a:rPr>
                  <a:t> (0</a:t>
                </a:r>
                <a:r>
                  <a:rPr lang="en-US" sz="2000" dirty="0">
                    <a:solidFill>
                      <a:schemeClr val="tx1"/>
                    </a:solidFill>
                    <a:cs typeface="Times New Roman" panose="02020603050405020304" pitchFamily="18" charset="0"/>
                  </a:rPr>
                  <a:t> </a:t>
                </a:r>
                <a14:m>
                  <m:oMath xmlns:m="http://schemas.openxmlformats.org/officeDocument/2006/math">
                    <m:r>
                      <a:rPr lang="en-US" sz="2000" b="0" i="1" smtClean="0">
                        <a:solidFill>
                          <a:schemeClr val="tx1"/>
                        </a:solidFill>
                        <a:latin typeface="Cambria Math" panose="02040503050406030204" pitchFamily="18" charset="0"/>
                        <a:cs typeface="Times New Roman" panose="02020603050405020304" pitchFamily="18" charset="0"/>
                      </a:rPr>
                      <m:t>+1)</m:t>
                    </m:r>
                  </m:oMath>
                </a14:m>
                <a:endParaRPr lang="en-IN" sz="2000" dirty="0">
                  <a:solidFill>
                    <a:schemeClr val="tx1"/>
                  </a:solidFill>
                  <a:latin typeface="Times New Roman" panose="02020603050405020304" pitchFamily="18" charset="0"/>
                  <a:cs typeface="Times New Roman" panose="02020603050405020304" pitchFamily="18" charset="0"/>
                </a:endParaRPr>
              </a:p>
              <a:p>
                <a:pPr marL="0" indent="0">
                  <a:lnSpc>
                    <a:spcPct val="150000"/>
                  </a:lnSpc>
                  <a:buNone/>
                </a:pPr>
                <a14:m>
                  <m:oMath xmlns:m="http://schemas.openxmlformats.org/officeDocument/2006/math">
                    <m:r>
                      <a:rPr lang="en-US" sz="2000">
                        <a:latin typeface="Cambria Math" panose="02040503050406030204" pitchFamily="18" charset="0"/>
                        <a:cs typeface="Times New Roman" panose="02020603050405020304" pitchFamily="18" charset="0"/>
                      </a:rPr>
                      <m:t>                                                   =</m:t>
                    </m:r>
                    <m:f>
                      <m:fPr>
                        <m:ctrlPr>
                          <a:rPr lang="en-IN" sz="2000" i="1" dirty="0">
                            <a:latin typeface="Cambria Math" panose="02040503050406030204" pitchFamily="18" charset="0"/>
                            <a:cs typeface="Times New Roman" panose="02020603050405020304" pitchFamily="18" charset="0"/>
                          </a:rPr>
                        </m:ctrlPr>
                      </m:fPr>
                      <m:num>
                        <m:sSup>
                          <m:sSupPr>
                            <m:ctrlPr>
                              <a:rPr lang="en-IN" sz="2000" i="1" dirty="0">
                                <a:latin typeface="Cambria Math" panose="02040503050406030204" pitchFamily="18" charset="0"/>
                                <a:cs typeface="Times New Roman" panose="02020603050405020304" pitchFamily="18" charset="0"/>
                              </a:rPr>
                            </m:ctrlPr>
                          </m:sSupPr>
                          <m:e>
                            <m:r>
                              <a:rPr lang="en-US" sz="2000" i="1" dirty="0">
                                <a:latin typeface="Cambria Math" panose="02040503050406030204" pitchFamily="18" charset="0"/>
                                <a:cs typeface="Times New Roman" panose="02020603050405020304" pitchFamily="18" charset="0"/>
                              </a:rPr>
                              <m:t>𝑎</m:t>
                            </m:r>
                          </m:e>
                          <m:sup>
                            <m:r>
                              <a:rPr lang="en-US" sz="2000" i="1" dirty="0">
                                <a:latin typeface="Cambria Math" panose="02040503050406030204" pitchFamily="18" charset="0"/>
                                <a:cs typeface="Times New Roman" panose="02020603050405020304" pitchFamily="18" charset="0"/>
                              </a:rPr>
                              <m:t>4</m:t>
                            </m:r>
                          </m:sup>
                        </m:sSup>
                      </m:num>
                      <m:den>
                        <m:r>
                          <a:rPr lang="en-US" sz="2000" i="1" dirty="0">
                            <a:latin typeface="Cambria Math" panose="02040503050406030204" pitchFamily="18" charset="0"/>
                            <a:cs typeface="Times New Roman" panose="02020603050405020304" pitchFamily="18" charset="0"/>
                          </a:rPr>
                          <m:t>8</m:t>
                        </m:r>
                      </m:den>
                    </m:f>
                  </m:oMath>
                </a14:m>
                <a:r>
                  <a:rPr lang="en-IN" sz="2000" dirty="0">
                    <a:solidFill>
                      <a:srgbClr val="00B0F0"/>
                    </a:solidFill>
                    <a:latin typeface="Times New Roman" panose="02020603050405020304" pitchFamily="18" charset="0"/>
                    <a:cs typeface="Times New Roman" panose="02020603050405020304" pitchFamily="18" charset="0"/>
                  </a:rPr>
                  <a:t> </a:t>
                </a:r>
                <a:r>
                  <a:rPr lang="en-IN" sz="2000" dirty="0">
                    <a:latin typeface="Times New Roman" panose="02020603050405020304" pitchFamily="18" charset="0"/>
                    <a:cs typeface="Times New Roman" panose="02020603050405020304" pitchFamily="18" charset="0"/>
                  </a:rPr>
                  <a:t>.</a:t>
                </a: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17236"/>
                <a:ext cx="10515600" cy="5659727"/>
              </a:xfrm>
              <a:blipFill>
                <a:blip r:embed="rId2"/>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190039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811338" y="757238"/>
                <a:ext cx="10380662" cy="5419725"/>
              </a:xfrm>
            </p:spPr>
            <p:txBody>
              <a:bodyPr>
                <a:normAutofit fontScale="85000" lnSpcReduction="10000"/>
              </a:bodyPr>
              <a:lstStyle/>
              <a:p>
                <a:pPr marL="0" indent="0">
                  <a:lnSpc>
                    <a:spcPct val="160000"/>
                  </a:lnSpc>
                  <a:buNone/>
                </a:pPr>
                <a:r>
                  <a:rPr lang="en-US" sz="3200" dirty="0" smtClean="0">
                    <a:solidFill>
                      <a:srgbClr val="FF0000"/>
                    </a:solidFill>
                    <a:latin typeface="Times New Roman" panose="02020603050405020304" pitchFamily="18" charset="0"/>
                    <a:cs typeface="Times New Roman" panose="02020603050405020304" pitchFamily="18" charset="0"/>
                  </a:rPr>
                  <a:t>Double Integrals</a:t>
                </a:r>
                <a:r>
                  <a:rPr lang="en-US"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Let f(x, y) is a function of two variables defined in a region R and double integral is defined as</a:t>
                </a:r>
                <a:endParaRPr lang="en-US" sz="2400"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60000"/>
                  </a:lnSpc>
                  <a:buNone/>
                </a:pPr>
                <a:r>
                  <a:rPr lang="en-US" sz="3200" dirty="0" smtClean="0">
                    <a:solidFill>
                      <a:srgbClr val="FF0000"/>
                    </a:solidFill>
                    <a:latin typeface="Times New Roman" panose="02020603050405020304" pitchFamily="18" charset="0"/>
                    <a:cs typeface="Times New Roman" panose="02020603050405020304" pitchFamily="18" charset="0"/>
                  </a:rPr>
                  <a:t>Evaluation of double integrals</a:t>
                </a:r>
                <a:endParaRPr lang="en-US" dirty="0" smtClean="0">
                  <a:solidFill>
                    <a:srgbClr val="FF0000"/>
                  </a:solidFill>
                  <a:latin typeface="Times New Roman" panose="02020603050405020304" pitchFamily="18" charset="0"/>
                  <a:cs typeface="Times New Roman" panose="02020603050405020304" pitchFamily="18" charset="0"/>
                </a:endParaRPr>
              </a:p>
              <a:p>
                <a:pPr marL="0" indent="0" algn="just">
                  <a:lnSpc>
                    <a:spcPct val="160000"/>
                  </a:lnSpc>
                  <a:buNone/>
                </a:pPr>
                <a:r>
                  <a:rPr lang="en-US" sz="2400" dirty="0" smtClean="0">
                    <a:solidFill>
                      <a:srgbClr val="00B0F0"/>
                    </a:solidFill>
                    <a:latin typeface="Times New Roman" panose="02020603050405020304" pitchFamily="18" charset="0"/>
                    <a:cs typeface="Times New Roman" panose="02020603050405020304" pitchFamily="18" charset="0"/>
                  </a:rPr>
                  <a:t>Case 1: </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Let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i="1" dirty="0" smtClean="0">
                    <a:latin typeface="Times New Roman" panose="02020603050405020304" pitchFamily="18" charset="0"/>
                    <a:cs typeface="Times New Roman" panose="02020603050405020304" pitchFamily="18" charset="0"/>
                  </a:rPr>
                  <a:t>f(x, y) </a:t>
                </a:r>
                <a:r>
                  <a:rPr lang="en-US" sz="2400" dirty="0" smtClean="0">
                    <a:latin typeface="Times New Roman" panose="02020603050405020304" pitchFamily="18" charset="0"/>
                    <a:cs typeface="Times New Roman" panose="02020603050405020304" pitchFamily="18" charset="0"/>
                  </a:rPr>
                  <a:t>be defined in a region R. Let R is bounded by the lines </a:t>
                </a:r>
                <a14:m>
                  <m:oMath xmlns:m="http://schemas.openxmlformats.org/officeDocument/2006/math">
                    <m:sSub>
                      <m:sSubPr>
                        <m:ctrlPr>
                          <a:rPr lang="en-US" sz="240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𝑥</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𝑥</m:t>
                        </m:r>
                      </m:e>
                      <m:sub>
                        <m:r>
                          <a:rPr lang="en-US" sz="2400" b="0" i="1" smtClean="0">
                            <a:latin typeface="Cambria Math" panose="02040503050406030204" pitchFamily="18" charset="0"/>
                            <a:cs typeface="Times New Roman" panose="02020603050405020304" pitchFamily="18" charset="0"/>
                          </a:rPr>
                          <m:t>1</m:t>
                        </m:r>
                      </m:sub>
                    </m:sSub>
                  </m:oMath>
                </a14:m>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𝑥</m:t>
                        </m:r>
                        <m:r>
                          <a:rPr lang="en-US" sz="2400" i="1">
                            <a:solidFill>
                              <a:prstClr val="black"/>
                            </a:solidFill>
                            <a:latin typeface="Cambria Math" panose="02040503050406030204" pitchFamily="18" charset="0"/>
                            <a:cs typeface="Times New Roman" panose="02020603050405020304" pitchFamily="18" charset="0"/>
                          </a:rPr>
                          <m:t>=</m:t>
                        </m:r>
                        <m:r>
                          <a:rPr lang="en-US" sz="2400" i="1">
                            <a:solidFill>
                              <a:prstClr val="black"/>
                            </a:solidFill>
                            <a:latin typeface="Cambria Math" panose="02040503050406030204" pitchFamily="18" charset="0"/>
                            <a:cs typeface="Times New Roman" panose="02020603050405020304" pitchFamily="18" charset="0"/>
                          </a:rPr>
                          <m:t>𝑥</m:t>
                        </m:r>
                      </m:e>
                      <m:sub>
                        <m:r>
                          <a:rPr lang="en-US" sz="2400" b="0" i="1" smtClean="0">
                            <a:solidFill>
                              <a:prstClr val="black"/>
                            </a:solidFill>
                            <a:latin typeface="Cambria Math" panose="02040503050406030204" pitchFamily="18" charset="0"/>
                            <a:cs typeface="Times New Roman" panose="02020603050405020304" pitchFamily="18" charset="0"/>
                          </a:rPr>
                          <m:t>2</m:t>
                        </m:r>
                      </m:sub>
                    </m:sSub>
                  </m:oMath>
                </a14:m>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b="0" i="1" smtClean="0">
                            <a:solidFill>
                              <a:prstClr val="black"/>
                            </a:solidFill>
                            <a:latin typeface="Cambria Math" panose="02040503050406030204" pitchFamily="18" charset="0"/>
                            <a:cs typeface="Times New Roman" panose="02020603050405020304" pitchFamily="18" charset="0"/>
                          </a:rPr>
                          <m:t>𝑦</m:t>
                        </m:r>
                        <m:r>
                          <a:rPr lang="en-US" sz="2400" i="1">
                            <a:solidFill>
                              <a:prstClr val="black"/>
                            </a:solidFill>
                            <a:latin typeface="Cambria Math" panose="02040503050406030204" pitchFamily="18" charset="0"/>
                            <a:cs typeface="Times New Roman" panose="02020603050405020304" pitchFamily="18" charset="0"/>
                          </a:rPr>
                          <m:t>=</m:t>
                        </m:r>
                        <m:r>
                          <a:rPr lang="en-US" sz="2400" b="0" i="1" smtClean="0">
                            <a:solidFill>
                              <a:prstClr val="black"/>
                            </a:solidFill>
                            <a:latin typeface="Cambria Math" panose="02040503050406030204" pitchFamily="18" charset="0"/>
                            <a:cs typeface="Times New Roman" panose="02020603050405020304" pitchFamily="18" charset="0"/>
                          </a:rPr>
                          <m:t>𝑦</m:t>
                        </m:r>
                      </m:e>
                      <m:sub>
                        <m:r>
                          <a:rPr lang="en-US" sz="2400" i="1">
                            <a:solidFill>
                              <a:prstClr val="black"/>
                            </a:solidFill>
                            <a:latin typeface="Cambria Math" panose="02040503050406030204" pitchFamily="18" charset="0"/>
                            <a:cs typeface="Times New Roman" panose="02020603050405020304" pitchFamily="18" charset="0"/>
                          </a:rPr>
                          <m:t>1</m:t>
                        </m:r>
                      </m:sub>
                    </m:sSub>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b="0" i="1" smtClean="0">
                            <a:solidFill>
                              <a:prstClr val="black"/>
                            </a:solidFill>
                            <a:latin typeface="Cambria Math" panose="02040503050406030204" pitchFamily="18" charset="0"/>
                            <a:cs typeface="Times New Roman" panose="02020603050405020304" pitchFamily="18" charset="0"/>
                          </a:rPr>
                          <m:t>𝑦</m:t>
                        </m:r>
                        <m:r>
                          <a:rPr lang="en-US" sz="2400" i="1">
                            <a:solidFill>
                              <a:prstClr val="black"/>
                            </a:solidFill>
                            <a:latin typeface="Cambria Math" panose="02040503050406030204" pitchFamily="18" charset="0"/>
                            <a:cs typeface="Times New Roman" panose="02020603050405020304" pitchFamily="18" charset="0"/>
                          </a:rPr>
                          <m:t>=</m:t>
                        </m:r>
                        <m:r>
                          <a:rPr lang="en-US" sz="2400" b="0" i="1" smtClean="0">
                            <a:solidFill>
                              <a:prstClr val="black"/>
                            </a:solidFill>
                            <a:latin typeface="Cambria Math" panose="02040503050406030204" pitchFamily="18" charset="0"/>
                            <a:cs typeface="Times New Roman" panose="02020603050405020304" pitchFamily="18" charset="0"/>
                          </a:rPr>
                          <m:t>𝑦</m:t>
                        </m:r>
                      </m:e>
                      <m:sub>
                        <m:r>
                          <a:rPr lang="en-US" sz="2400" b="0" i="1" smtClean="0">
                            <a:solidFill>
                              <a:prstClr val="black"/>
                            </a:solidFill>
                            <a:latin typeface="Cambria Math" panose="02040503050406030204" pitchFamily="18" charset="0"/>
                            <a:cs typeface="Times New Roman" panose="02020603050405020304" pitchFamily="18" charset="0"/>
                          </a:rPr>
                          <m:t>2</m:t>
                        </m:r>
                      </m:sub>
                    </m:sSub>
                    <m:r>
                      <a:rPr lang="en-US" sz="2400" b="0" i="0" smtClean="0">
                        <a:solidFill>
                          <a:prstClr val="black"/>
                        </a:solidFill>
                        <a:latin typeface="Cambria Math" panose="02040503050406030204" pitchFamily="18" charset="0"/>
                        <a:cs typeface="Times New Roman" panose="02020603050405020304" pitchFamily="18" charset="0"/>
                      </a:rPr>
                      <m:t>.</m:t>
                    </m:r>
                  </m:oMath>
                </a14:m>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If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𝑥</m:t>
                        </m:r>
                      </m:e>
                      <m:sub>
                        <m:r>
                          <a:rPr lang="en-US" sz="2400" i="1">
                            <a:solidFill>
                              <a:prstClr val="black"/>
                            </a:solidFill>
                            <a:latin typeface="Cambria Math" panose="02040503050406030204" pitchFamily="18" charset="0"/>
                            <a:cs typeface="Times New Roman" panose="02020603050405020304" pitchFamily="18" charset="0"/>
                          </a:rPr>
                          <m:t>1</m:t>
                        </m:r>
                      </m:sub>
                    </m:sSub>
                  </m:oMath>
                </a14:m>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𝑥</m:t>
                        </m:r>
                      </m:e>
                      <m:sub>
                        <m:r>
                          <a:rPr lang="en-US" sz="2400" b="0" i="1" smtClean="0">
                            <a:solidFill>
                              <a:prstClr val="black"/>
                            </a:solidFill>
                            <a:latin typeface="Cambria Math" panose="02040503050406030204" pitchFamily="18" charset="0"/>
                            <a:cs typeface="Times New Roman" panose="02020603050405020304" pitchFamily="18" charset="0"/>
                          </a:rPr>
                          <m:t>2</m:t>
                        </m:r>
                      </m:sub>
                    </m:sSub>
                    <m:r>
                      <a:rPr lang="en-US" sz="2400" b="0" i="0" smtClean="0">
                        <a:solidFill>
                          <a:prstClr val="black"/>
                        </a:solidFill>
                        <a:latin typeface="Cambria Math" panose="02040503050406030204" pitchFamily="18" charset="0"/>
                        <a:cs typeface="Times New Roman" panose="02020603050405020304" pitchFamily="18" charset="0"/>
                      </a:rPr>
                      <m:t> </m:t>
                    </m:r>
                    <m:r>
                      <m:rPr>
                        <m:sty m:val="p"/>
                      </m:rPr>
                      <a:rPr lang="en-US" sz="2400" b="0" i="0" smtClean="0">
                        <a:solidFill>
                          <a:prstClr val="black"/>
                        </a:solidFill>
                        <a:latin typeface="Cambria Math" panose="02040503050406030204" pitchFamily="18" charset="0"/>
                        <a:cs typeface="Times New Roman" panose="02020603050405020304" pitchFamily="18" charset="0"/>
                      </a:rPr>
                      <m:t>and</m:t>
                    </m:r>
                    <m:r>
                      <a:rPr lang="en-US" sz="2400" b="0" i="0" smtClean="0">
                        <a:solidFill>
                          <a:prstClr val="black"/>
                        </a:solidFill>
                        <a:latin typeface="Cambria Math" panose="02040503050406030204" pitchFamily="18" charset="0"/>
                        <a:cs typeface="Times New Roman" panose="02020603050405020304" pitchFamily="18" charset="0"/>
                      </a:rPr>
                      <m:t> </m:t>
                    </m:r>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b="0" i="1" smtClean="0">
                            <a:solidFill>
                              <a:prstClr val="black"/>
                            </a:solidFill>
                            <a:latin typeface="Cambria Math" panose="02040503050406030204" pitchFamily="18" charset="0"/>
                            <a:cs typeface="Times New Roman" panose="02020603050405020304" pitchFamily="18" charset="0"/>
                          </a:rPr>
                          <m:t>𝑦</m:t>
                        </m:r>
                      </m:e>
                      <m:sub>
                        <m:r>
                          <a:rPr lang="en-US" sz="2400" i="1">
                            <a:solidFill>
                              <a:prstClr val="black"/>
                            </a:solidFill>
                            <a:latin typeface="Cambria Math" panose="02040503050406030204" pitchFamily="18" charset="0"/>
                            <a:cs typeface="Times New Roman" panose="02020603050405020304" pitchFamily="18" charset="0"/>
                          </a:rPr>
                          <m:t>1</m:t>
                        </m:r>
                      </m:sub>
                    </m:sSub>
                  </m:oMath>
                </a14:m>
                <a:r>
                  <a:rPr lang="en-US"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b="0" i="1" smtClean="0">
                            <a:solidFill>
                              <a:prstClr val="black"/>
                            </a:solidFill>
                            <a:latin typeface="Cambria Math" panose="02040503050406030204" pitchFamily="18" charset="0"/>
                            <a:cs typeface="Times New Roman" panose="02020603050405020304" pitchFamily="18" charset="0"/>
                          </a:rPr>
                          <m:t>𝑦</m:t>
                        </m:r>
                      </m:e>
                      <m:sub>
                        <m:r>
                          <a:rPr lang="en-US" sz="2400" b="0" i="1" smtClean="0">
                            <a:solidFill>
                              <a:prstClr val="black"/>
                            </a:solidFill>
                            <a:latin typeface="Cambria Math" panose="02040503050406030204" pitchFamily="18" charset="0"/>
                            <a:cs typeface="Times New Roman" panose="02020603050405020304" pitchFamily="18" charset="0"/>
                          </a:rPr>
                          <m:t>2</m:t>
                        </m:r>
                      </m:sub>
                    </m:sSub>
                  </m:oMath>
                </a14:m>
                <a:r>
                  <a:rPr lang="en-US" sz="2400" dirty="0" smtClean="0">
                    <a:latin typeface="Times New Roman" panose="02020603050405020304" pitchFamily="18" charset="0"/>
                    <a:cs typeface="Times New Roman" panose="02020603050405020304" pitchFamily="18" charset="0"/>
                  </a:rPr>
                  <a:t> are constants then the order of the integration for the limits should be matched to corresponding variables. i.e., </a:t>
                </a:r>
              </a:p>
              <a:p>
                <a:pPr marL="0" indent="0" algn="just">
                  <a:lnSpc>
                    <a:spcPct val="160000"/>
                  </a:lnSpc>
                  <a:buNone/>
                </a:pPr>
                <a:r>
                  <a:rPr lang="en-US" sz="3200" dirty="0" smtClean="0">
                    <a:solidFill>
                      <a:srgbClr val="FF0000"/>
                    </a:solidFill>
                    <a:latin typeface="Times New Roman" panose="02020603050405020304" pitchFamily="18" charset="0"/>
                    <a:cs typeface="Times New Roman" panose="02020603050405020304" pitchFamily="18" charset="0"/>
                  </a:rPr>
                  <a:t>    </a:t>
                </a:r>
              </a:p>
              <a:p>
                <a:pPr marL="0" indent="0" algn="just">
                  <a:lnSpc>
                    <a:spcPct val="160000"/>
                  </a:lnSpc>
                  <a:buNone/>
                </a:pPr>
                <a:r>
                  <a:rPr lang="en-US" sz="2400" dirty="0" smtClean="0">
                    <a:solidFill>
                      <a:srgbClr val="00B0F0"/>
                    </a:solidFill>
                    <a:latin typeface="Times New Roman" panose="02020603050405020304" pitchFamily="18" charset="0"/>
                    <a:cs typeface="Times New Roman" panose="02020603050405020304" pitchFamily="18" charset="0"/>
                  </a:rPr>
                  <a:t>Case 2: </a:t>
                </a:r>
                <a:r>
                  <a:rPr lang="en-US" sz="2400" dirty="0" smtClean="0">
                    <a:latin typeface="Times New Roman" panose="02020603050405020304" pitchFamily="18" charset="0"/>
                    <a:cs typeface="Times New Roman" panose="02020603050405020304" pitchFamily="18" charset="0"/>
                  </a:rPr>
                  <a:t>If</a:t>
                </a:r>
                <a:r>
                  <a:rPr lang="en-US" sz="24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smtClean="0">
                            <a:solidFill>
                              <a:prstClr val="black"/>
                            </a:solidFill>
                            <a:latin typeface="Cambria Math" panose="02040503050406030204" pitchFamily="18" charset="0"/>
                            <a:cs typeface="Times New Roman" panose="02020603050405020304" pitchFamily="18" charset="0"/>
                          </a:rPr>
                        </m:ctrlPr>
                      </m:sSubPr>
                      <m:e>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b="0" i="1" smtClean="0">
                                <a:solidFill>
                                  <a:prstClr val="black"/>
                                </a:solidFill>
                                <a:latin typeface="Cambria Math" panose="02040503050406030204" pitchFamily="18" charset="0"/>
                                <a:cs typeface="Times New Roman" panose="02020603050405020304" pitchFamily="18" charset="0"/>
                              </a:rPr>
                              <m:t>𝑦</m:t>
                            </m:r>
                          </m:e>
                          <m:sub>
                            <m:r>
                              <a:rPr lang="en-US" sz="2400" b="0" i="1" smtClean="0">
                                <a:solidFill>
                                  <a:prstClr val="black"/>
                                </a:solidFill>
                                <a:latin typeface="Cambria Math" panose="02040503050406030204" pitchFamily="18" charset="0"/>
                                <a:cs typeface="Times New Roman" panose="02020603050405020304" pitchFamily="18" charset="0"/>
                              </a:rPr>
                              <m:t>1</m:t>
                            </m:r>
                          </m:sub>
                        </m:sSub>
                        <m:r>
                          <a:rPr lang="en-US" sz="2400" i="1">
                            <a:solidFill>
                              <a:prstClr val="black"/>
                            </a:solidFill>
                            <a:latin typeface="Cambria Math" panose="02040503050406030204" pitchFamily="18" charset="0"/>
                            <a:cs typeface="Times New Roman" panose="02020603050405020304" pitchFamily="18" charset="0"/>
                          </a:rPr>
                          <m:t>=</m:t>
                        </m:r>
                        <m:r>
                          <a:rPr lang="en-US" sz="2400" b="0" i="1" smtClean="0">
                            <a:solidFill>
                              <a:prstClr val="black"/>
                            </a:solidFill>
                            <a:latin typeface="Cambria Math" panose="02040503050406030204" pitchFamily="18" charset="0"/>
                            <a:cs typeface="Times New Roman" panose="02020603050405020304" pitchFamily="18" charset="0"/>
                          </a:rPr>
                          <m:t>𝑓</m:t>
                        </m:r>
                      </m:e>
                      <m:sub>
                        <m:r>
                          <a:rPr lang="en-US" sz="2400" b="0" i="1" smtClean="0">
                            <a:solidFill>
                              <a:prstClr val="black"/>
                            </a:solidFill>
                            <a:latin typeface="Cambria Math" panose="02040503050406030204" pitchFamily="18" charset="0"/>
                            <a:cs typeface="Times New Roman" panose="02020603050405020304" pitchFamily="18" charset="0"/>
                          </a:rPr>
                          <m:t>1</m:t>
                        </m:r>
                      </m:sub>
                    </m:sSub>
                  </m:oMath>
                </a14:m>
                <a:r>
                  <a:rPr lang="en-IN" sz="2400" i="1" dirty="0" smtClean="0">
                    <a:latin typeface="Times New Roman" panose="02020603050405020304" pitchFamily="18" charset="0"/>
                    <a:cs typeface="Times New Roman" panose="02020603050405020304" pitchFamily="18" charset="0"/>
                  </a:rPr>
                  <a:t>(x) ,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𝑦</m:t>
                            </m:r>
                          </m:e>
                          <m:sub>
                            <m:r>
                              <a:rPr lang="en-US" sz="2400" b="0" i="1" smtClean="0">
                                <a:solidFill>
                                  <a:prstClr val="black"/>
                                </a:solidFill>
                                <a:latin typeface="Cambria Math" panose="02040503050406030204" pitchFamily="18" charset="0"/>
                                <a:cs typeface="Times New Roman" panose="02020603050405020304" pitchFamily="18" charset="0"/>
                              </a:rPr>
                              <m:t>2</m:t>
                            </m:r>
                          </m:sub>
                        </m:sSub>
                        <m:r>
                          <a:rPr lang="en-US" sz="2400" i="1">
                            <a:solidFill>
                              <a:prstClr val="black"/>
                            </a:solidFill>
                            <a:latin typeface="Cambria Math" panose="02040503050406030204" pitchFamily="18" charset="0"/>
                            <a:cs typeface="Times New Roman" panose="02020603050405020304" pitchFamily="18" charset="0"/>
                          </a:rPr>
                          <m:t>=</m:t>
                        </m:r>
                        <m:r>
                          <a:rPr lang="en-US" sz="2400" i="1">
                            <a:solidFill>
                              <a:prstClr val="black"/>
                            </a:solidFill>
                            <a:latin typeface="Cambria Math" panose="02040503050406030204" pitchFamily="18" charset="0"/>
                            <a:cs typeface="Times New Roman" panose="02020603050405020304" pitchFamily="18" charset="0"/>
                          </a:rPr>
                          <m:t>𝑓</m:t>
                        </m:r>
                      </m:e>
                      <m:sub>
                        <m:r>
                          <a:rPr lang="en-US" sz="2400" b="0" i="1" smtClean="0">
                            <a:solidFill>
                              <a:prstClr val="black"/>
                            </a:solidFill>
                            <a:latin typeface="Cambria Math" panose="02040503050406030204" pitchFamily="18" charset="0"/>
                            <a:cs typeface="Times New Roman" panose="02020603050405020304" pitchFamily="18" charset="0"/>
                          </a:rPr>
                          <m:t>2</m:t>
                        </m:r>
                      </m:sub>
                    </m:sSub>
                  </m:oMath>
                </a14:m>
                <a:r>
                  <a:rPr lang="en-IN" sz="2400" i="1" dirty="0">
                    <a:solidFill>
                      <a:prstClr val="black"/>
                    </a:solidFill>
                    <a:latin typeface="Times New Roman" panose="02020603050405020304" pitchFamily="18" charset="0"/>
                    <a:cs typeface="Times New Roman" panose="02020603050405020304" pitchFamily="18" charset="0"/>
                  </a:rPr>
                  <a:t>(x</a:t>
                </a:r>
                <a:r>
                  <a:rPr lang="en-IN" sz="2400" i="1" dirty="0" smtClean="0">
                    <a:solidFill>
                      <a:prstClr val="black"/>
                    </a:solidFill>
                    <a:latin typeface="Times New Roman" panose="02020603050405020304" pitchFamily="18" charset="0"/>
                    <a:cs typeface="Times New Roman" panose="02020603050405020304" pitchFamily="18" charset="0"/>
                  </a:rPr>
                  <a:t>) </a:t>
                </a:r>
                <a:r>
                  <a:rPr lang="en-IN" sz="2400" dirty="0" smtClean="0">
                    <a:solidFill>
                      <a:prstClr val="black"/>
                    </a:solidFill>
                    <a:latin typeface="Times New Roman" panose="02020603050405020304" pitchFamily="18" charset="0"/>
                    <a:cs typeface="Times New Roman" panose="02020603050405020304" pitchFamily="18" charset="0"/>
                  </a:rPr>
                  <a:t>and</a:t>
                </a:r>
                <a:r>
                  <a:rPr lang="en-IN" sz="2400" i="1" dirty="0" smtClean="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𝑥</m:t>
                        </m:r>
                      </m:e>
                      <m:sub>
                        <m:r>
                          <a:rPr lang="en-US" sz="2400" i="1">
                            <a:solidFill>
                              <a:prstClr val="black"/>
                            </a:solidFill>
                            <a:latin typeface="Cambria Math" panose="02040503050406030204" pitchFamily="18" charset="0"/>
                            <a:cs typeface="Times New Roman" panose="02020603050405020304" pitchFamily="18" charset="0"/>
                          </a:rPr>
                          <m:t>1</m:t>
                        </m:r>
                      </m:sub>
                    </m:sSub>
                  </m:oMath>
                </a14:m>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𝑥</m:t>
                        </m:r>
                      </m:e>
                      <m:sub>
                        <m:r>
                          <a:rPr lang="en-US" sz="2400" i="1">
                            <a:solidFill>
                              <a:prstClr val="black"/>
                            </a:solidFill>
                            <a:latin typeface="Cambria Math" panose="02040503050406030204" pitchFamily="18" charset="0"/>
                            <a:cs typeface="Times New Roman" panose="02020603050405020304" pitchFamily="18" charset="0"/>
                          </a:rPr>
                          <m:t>2</m:t>
                        </m:r>
                      </m:sub>
                    </m:sSub>
                  </m:oMath>
                </a14:m>
                <a:r>
                  <a:rPr lang="en-IN" sz="2400" i="1"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are</a:t>
                </a:r>
                <a:r>
                  <a:rPr lang="en-IN" sz="2400" i="1"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constants</a:t>
                </a:r>
                <a:r>
                  <a:rPr lang="en-IN" sz="2400" i="1"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then we integrate the function</a:t>
                </a:r>
                <a:r>
                  <a:rPr lang="en-IN" sz="2400" i="1" dirty="0" smtClean="0">
                    <a:latin typeface="Times New Roman" panose="02020603050405020304" pitchFamily="18" charset="0"/>
                    <a:cs typeface="Times New Roman" panose="02020603050405020304" pitchFamily="18" charset="0"/>
                  </a:rPr>
                  <a:t> f(x, y) </a:t>
                </a:r>
                <a:r>
                  <a:rPr lang="en-IN" sz="2400" dirty="0" smtClean="0">
                    <a:latin typeface="Times New Roman" panose="02020603050405020304" pitchFamily="18" charset="0"/>
                    <a:cs typeface="Times New Roman" panose="02020603050405020304" pitchFamily="18" charset="0"/>
                  </a:rPr>
                  <a:t>first with respect to </a:t>
                </a:r>
                <a:r>
                  <a:rPr lang="en-IN" sz="2400" i="1" dirty="0" smtClean="0">
                    <a:latin typeface="Times New Roman" panose="02020603050405020304" pitchFamily="18" charset="0"/>
                    <a:cs typeface="Times New Roman" panose="02020603050405020304" pitchFamily="18" charset="0"/>
                  </a:rPr>
                  <a:t>y </a:t>
                </a:r>
                <a:r>
                  <a:rPr lang="en-IN" sz="2400" dirty="0" smtClean="0">
                    <a:latin typeface="Times New Roman" panose="02020603050405020304" pitchFamily="18" charset="0"/>
                    <a:cs typeface="Times New Roman" panose="02020603050405020304" pitchFamily="18" charset="0"/>
                  </a:rPr>
                  <a:t>in between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b="0" i="1" smtClean="0">
                            <a:solidFill>
                              <a:prstClr val="black"/>
                            </a:solidFill>
                            <a:latin typeface="Cambria Math" panose="02040503050406030204" pitchFamily="18" charset="0"/>
                            <a:cs typeface="Times New Roman" panose="02020603050405020304" pitchFamily="18" charset="0"/>
                          </a:rPr>
                          <m:t>𝑦</m:t>
                        </m:r>
                      </m:e>
                      <m:sub>
                        <m:r>
                          <a:rPr lang="en-US" sz="2400" i="1">
                            <a:solidFill>
                              <a:prstClr val="black"/>
                            </a:solidFill>
                            <a:latin typeface="Cambria Math" panose="02040503050406030204" pitchFamily="18" charset="0"/>
                            <a:cs typeface="Times New Roman" panose="02020603050405020304" pitchFamily="18" charset="0"/>
                          </a:rPr>
                          <m:t>1</m:t>
                        </m:r>
                      </m:sub>
                    </m:sSub>
                    <m:r>
                      <a:rPr lang="en-US" sz="2400" b="0" i="0" smtClean="0">
                        <a:solidFill>
                          <a:prstClr val="black"/>
                        </a:solidFill>
                        <a:latin typeface="Cambria Math" panose="02040503050406030204" pitchFamily="18" charset="0"/>
                        <a:cs typeface="Times New Roman" panose="02020603050405020304" pitchFamily="18" charset="0"/>
                      </a:rPr>
                      <m:t>&amp;</m:t>
                    </m:r>
                  </m:oMath>
                </a14:m>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b="0" i="1" smtClean="0">
                            <a:solidFill>
                              <a:prstClr val="black"/>
                            </a:solidFill>
                            <a:latin typeface="Cambria Math" panose="02040503050406030204" pitchFamily="18" charset="0"/>
                            <a:cs typeface="Times New Roman" panose="02020603050405020304" pitchFamily="18" charset="0"/>
                          </a:rPr>
                          <m:t>𝑦</m:t>
                        </m:r>
                      </m:e>
                      <m:sub>
                        <m:r>
                          <a:rPr lang="en-US" sz="2400" i="1">
                            <a:solidFill>
                              <a:prstClr val="black"/>
                            </a:solidFill>
                            <a:latin typeface="Cambria Math" panose="02040503050406030204" pitchFamily="18" charset="0"/>
                            <a:cs typeface="Times New Roman" panose="02020603050405020304" pitchFamily="18" charset="0"/>
                          </a:rPr>
                          <m:t>2</m:t>
                        </m:r>
                      </m:sub>
                    </m:sSub>
                  </m:oMath>
                </a14:m>
                <a:r>
                  <a:rPr lang="en-IN" sz="2400" i="1" dirty="0" smtClean="0">
                    <a:latin typeface="Times New Roman" panose="02020603050405020304" pitchFamily="18" charset="0"/>
                    <a:cs typeface="Times New Roman" panose="02020603050405020304" pitchFamily="18" charset="0"/>
                  </a:rPr>
                  <a:t> </a:t>
                </a:r>
                <a:r>
                  <a:rPr lang="en-IN" sz="2400" dirty="0" smtClean="0">
                    <a:latin typeface="Times New Roman" panose="02020603050405020304" pitchFamily="18" charset="0"/>
                    <a:cs typeface="Times New Roman" panose="02020603050405020304" pitchFamily="18" charset="0"/>
                  </a:rPr>
                  <a:t>and then integrate with respect to </a:t>
                </a:r>
                <a:r>
                  <a:rPr lang="en-IN" sz="2400" i="1" dirty="0" smtClean="0">
                    <a:latin typeface="Times New Roman" panose="02020603050405020304" pitchFamily="18" charset="0"/>
                    <a:cs typeface="Times New Roman" panose="02020603050405020304" pitchFamily="18" charset="0"/>
                  </a:rPr>
                  <a:t>x  </a:t>
                </a:r>
                <a:r>
                  <a:rPr lang="en-IN" sz="2400" dirty="0" smtClean="0">
                    <a:latin typeface="Times New Roman" panose="02020603050405020304" pitchFamily="18" charset="0"/>
                    <a:cs typeface="Times New Roman" panose="02020603050405020304" pitchFamily="18" charset="0"/>
                  </a:rPr>
                  <a:t>in between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𝑥</m:t>
                        </m:r>
                      </m:e>
                      <m:sub>
                        <m:r>
                          <a:rPr lang="en-US" sz="2400" i="1">
                            <a:solidFill>
                              <a:prstClr val="black"/>
                            </a:solidFill>
                            <a:latin typeface="Cambria Math" panose="02040503050406030204" pitchFamily="18" charset="0"/>
                            <a:cs typeface="Times New Roman" panose="02020603050405020304" pitchFamily="18" charset="0"/>
                          </a:rPr>
                          <m:t>1</m:t>
                        </m:r>
                      </m:sub>
                    </m:sSub>
                    <m:r>
                      <a:rPr lang="en-US" sz="2400" b="0" i="0" smtClean="0">
                        <a:solidFill>
                          <a:prstClr val="black"/>
                        </a:solidFill>
                        <a:latin typeface="Cambria Math" panose="02040503050406030204" pitchFamily="18" charset="0"/>
                        <a:cs typeface="Times New Roman" panose="02020603050405020304" pitchFamily="18" charset="0"/>
                      </a:rPr>
                      <m:t>&amp;</m:t>
                    </m:r>
                  </m:oMath>
                </a14:m>
                <a:r>
                  <a:rPr lang="en-US" sz="24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cs typeface="Times New Roman" panose="02020603050405020304" pitchFamily="18" charset="0"/>
                          </a:rPr>
                          <m:t>𝑥</m:t>
                        </m:r>
                      </m:e>
                      <m:sub>
                        <m:r>
                          <a:rPr lang="en-US" sz="2400" i="1">
                            <a:solidFill>
                              <a:prstClr val="black"/>
                            </a:solidFill>
                            <a:latin typeface="Cambria Math" panose="02040503050406030204" pitchFamily="18" charset="0"/>
                            <a:cs typeface="Times New Roman" panose="02020603050405020304" pitchFamily="18" charset="0"/>
                          </a:rPr>
                          <m:t>2</m:t>
                        </m:r>
                      </m:sub>
                    </m:sSub>
                    <m:r>
                      <a:rPr lang="en-US" sz="2400" b="0" i="1" smtClean="0">
                        <a:solidFill>
                          <a:prstClr val="black"/>
                        </a:solidFill>
                        <a:latin typeface="Cambria Math" panose="02040503050406030204" pitchFamily="18" charset="0"/>
                        <a:cs typeface="Times New Roman" panose="02020603050405020304" pitchFamily="18" charset="0"/>
                      </a:rPr>
                      <m:t>.</m:t>
                    </m:r>
                  </m:oMath>
                </a14:m>
                <a:endParaRPr lang="en-US" sz="2400" b="0" dirty="0" smtClean="0">
                  <a:solidFill>
                    <a:prstClr val="black"/>
                  </a:solidFill>
                  <a:latin typeface="Times New Roman" panose="02020603050405020304" pitchFamily="18" charset="0"/>
                  <a:cs typeface="Times New Roman" panose="02020603050405020304" pitchFamily="18" charset="0"/>
                </a:endParaRPr>
              </a:p>
              <a:p>
                <a:pPr marL="0" indent="0" algn="just">
                  <a:lnSpc>
                    <a:spcPct val="150000"/>
                  </a:lnSpc>
                  <a:buNone/>
                </a:pPr>
                <a:endParaRPr lang="en-IN" sz="2400" i="1"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136650" y="757238"/>
                <a:ext cx="10381095" cy="5419725"/>
              </a:xfrm>
              <a:blipFill>
                <a:blip r:embed="rId4"/>
                <a:stretch>
                  <a:fillRect l="-1116" r="-646"/>
                </a:stretch>
              </a:blipFill>
            </p:spPr>
            <p:txBody>
              <a:bodyPr/>
              <a:lstStyle/>
              <a:p>
                <a:r>
                  <a:rPr lang="en-IN">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077359618"/>
              </p:ext>
            </p:extLst>
          </p:nvPr>
        </p:nvGraphicFramePr>
        <p:xfrm>
          <a:off x="3565235" y="1468582"/>
          <a:ext cx="3177309" cy="498763"/>
        </p:xfrm>
        <a:graphic>
          <a:graphicData uri="http://schemas.openxmlformats.org/presentationml/2006/ole">
            <mc:AlternateContent xmlns:mc="http://schemas.openxmlformats.org/markup-compatibility/2006">
              <mc:Choice xmlns:v="urn:schemas-microsoft-com:vml" Requires="v">
                <p:oleObj spid="_x0000_s2021" name="Equation" r:id="rId5" imgW="927000" imgH="368280" progId="Equation.DSMT4">
                  <p:embed/>
                </p:oleObj>
              </mc:Choice>
              <mc:Fallback>
                <p:oleObj name="Equation" r:id="rId5" imgW="927000" imgH="368280" progId="Equation.DSMT4">
                  <p:embed/>
                  <p:pic>
                    <p:nvPicPr>
                      <p:cNvPr id="0" name=""/>
                      <p:cNvPicPr/>
                      <p:nvPr/>
                    </p:nvPicPr>
                    <p:blipFill>
                      <a:blip r:embed="rId6"/>
                      <a:stretch>
                        <a:fillRect/>
                      </a:stretch>
                    </p:blipFill>
                    <p:spPr>
                      <a:xfrm>
                        <a:off x="3565235" y="1468582"/>
                        <a:ext cx="3177309" cy="4987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67754316"/>
              </p:ext>
            </p:extLst>
          </p:nvPr>
        </p:nvGraphicFramePr>
        <p:xfrm>
          <a:off x="1246908" y="4036291"/>
          <a:ext cx="6169892" cy="785091"/>
        </p:xfrm>
        <a:graphic>
          <a:graphicData uri="http://schemas.openxmlformats.org/presentationml/2006/ole">
            <mc:AlternateContent xmlns:mc="http://schemas.openxmlformats.org/markup-compatibility/2006">
              <mc:Choice xmlns:v="urn:schemas-microsoft-com:vml" Requires="v">
                <p:oleObj spid="_x0000_s2022" name="Equation" r:id="rId7" imgW="2286000" imgH="495000" progId="Equation.DSMT4">
                  <p:embed/>
                </p:oleObj>
              </mc:Choice>
              <mc:Fallback>
                <p:oleObj name="Equation" r:id="rId7" imgW="2286000" imgH="495000" progId="Equation.DSMT4">
                  <p:embed/>
                  <p:pic>
                    <p:nvPicPr>
                      <p:cNvPr id="0" name=""/>
                      <p:cNvPicPr/>
                      <p:nvPr/>
                    </p:nvPicPr>
                    <p:blipFill>
                      <a:blip r:embed="rId8"/>
                      <a:stretch>
                        <a:fillRect/>
                      </a:stretch>
                    </p:blipFill>
                    <p:spPr>
                      <a:xfrm>
                        <a:off x="1246908" y="4036291"/>
                        <a:ext cx="6169892" cy="785091"/>
                      </a:xfrm>
                      <a:prstGeom prst="rect">
                        <a:avLst/>
                      </a:prstGeom>
                    </p:spPr>
                  </p:pic>
                </p:oleObj>
              </mc:Fallback>
            </mc:AlternateContent>
          </a:graphicData>
        </a:graphic>
      </p:graphicFrame>
    </p:spTree>
    <p:extLst>
      <p:ext uri="{BB962C8B-B14F-4D97-AF65-F5344CB8AC3E}">
        <p14:creationId xmlns:p14="http://schemas.microsoft.com/office/powerpoint/2010/main" val="32502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44434"/>
                <a:ext cx="10845800" cy="5532529"/>
              </a:xfrm>
            </p:spPr>
            <p:txBody>
              <a:bodyPr>
                <a:normAutofit/>
              </a:bodyPr>
              <a:lstStyle/>
              <a:p>
                <a:pPr marL="0" indent="0">
                  <a:lnSpc>
                    <a:spcPct val="100000"/>
                  </a:lnSpc>
                  <a:buNone/>
                </a:pPr>
                <a:r>
                  <a:rPr lang="en-US" sz="2000" dirty="0" smtClean="0">
                    <a:solidFill>
                      <a:srgbClr val="00B0F0"/>
                    </a:solidFill>
                    <a:latin typeface="Times New Roman" panose="02020603050405020304" pitchFamily="18" charset="0"/>
                    <a:cs typeface="Times New Roman" panose="02020603050405020304" pitchFamily="18" charset="0"/>
                  </a:rPr>
                  <a:t>3. By changing in to polar co-ordinates, evaluate    </a:t>
                </a:r>
                <a14:m>
                  <m:oMath xmlns:m="http://schemas.openxmlformats.org/officeDocument/2006/math">
                    <m:f>
                      <m:fPr>
                        <m:ctrlPr>
                          <a:rPr lang="en-US" sz="2000" i="1">
                            <a:solidFill>
                              <a:srgbClr val="00B0F0"/>
                            </a:solidFill>
                            <a:latin typeface="Cambria Math" panose="02040503050406030204" pitchFamily="18" charset="0"/>
                            <a:cs typeface="Times New Roman" panose="02020603050405020304" pitchFamily="18" charset="0"/>
                          </a:rPr>
                        </m:ctrlPr>
                      </m:fPr>
                      <m:num>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num>
                      <m:den>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den>
                    </m:f>
                    <m:r>
                      <a:rPr lang="en-US" sz="2000" i="1">
                        <a:solidFill>
                          <a:srgbClr val="00B0F0"/>
                        </a:solidFill>
                        <a:latin typeface="Cambria Math" panose="02040503050406030204" pitchFamily="18" charset="0"/>
                        <a:cs typeface="Times New Roman" panose="02020603050405020304" pitchFamily="18" charset="0"/>
                      </a:rPr>
                      <m:t>𝑑𝑥𝑑𝑦</m:t>
                    </m:r>
                  </m:oMath>
                </a14:m>
                <a:r>
                  <a:rPr lang="en-US" sz="2000" dirty="0">
                    <a:solidFill>
                      <a:srgbClr val="00B0F0"/>
                    </a:solidFill>
                    <a:latin typeface="Times New Roman" panose="02020603050405020304" pitchFamily="18" charset="0"/>
                    <a:cs typeface="Times New Roman" panose="02020603050405020304" pitchFamily="18" charset="0"/>
                  </a:rPr>
                  <a:t>, where R is the region bounded by annular region </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oMath>
                </a14:m>
                <a:r>
                  <a:rPr lang="en-US" sz="2000" dirty="0">
                    <a:solidFill>
                      <a:srgbClr val="00B0F0"/>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𝑎</m:t>
                        </m:r>
                      </m:e>
                      <m:sup>
                        <m:r>
                          <a:rPr lang="en-US" sz="2000" i="1">
                            <a:solidFill>
                              <a:srgbClr val="00B0F0"/>
                            </a:solidFill>
                            <a:latin typeface="Cambria Math" panose="02040503050406030204" pitchFamily="18" charset="0"/>
                            <a:cs typeface="Times New Roman" panose="02020603050405020304" pitchFamily="18" charset="0"/>
                          </a:rPr>
                          <m:t>2</m:t>
                        </m:r>
                      </m:sup>
                    </m:sSup>
                  </m:oMath>
                </a14:m>
                <a:r>
                  <a:rPr lang="en-IN" sz="2000" dirty="0">
                    <a:latin typeface="Times New Roman" panose="02020603050405020304" pitchFamily="18" charset="0"/>
                    <a:cs typeface="Times New Roman" panose="02020603050405020304" pitchFamily="18" charset="0"/>
                  </a:rPr>
                  <a:t> </a:t>
                </a:r>
                <a:r>
                  <a:rPr lang="en-IN" sz="2000" dirty="0">
                    <a:solidFill>
                      <a:srgbClr val="00B0F0"/>
                    </a:solidFill>
                    <a:latin typeface="Times New Roman" panose="02020603050405020304" pitchFamily="18" charset="0"/>
                    <a:cs typeface="Times New Roman" panose="02020603050405020304" pitchFamily="18" charset="0"/>
                  </a:rPr>
                  <a:t>and </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oMath>
                </a14:m>
                <a:r>
                  <a:rPr lang="en-US" sz="2000" dirty="0">
                    <a:solidFill>
                      <a:srgbClr val="00B0F0"/>
                    </a:solidFill>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𝑏</m:t>
                        </m:r>
                      </m:e>
                      <m:sup>
                        <m:r>
                          <a:rPr lang="en-US" sz="2000" i="1">
                            <a:solidFill>
                              <a:srgbClr val="00B0F0"/>
                            </a:solidFill>
                            <a:latin typeface="Cambria Math" panose="02040503050406030204" pitchFamily="18" charset="0"/>
                            <a:cs typeface="Times New Roman" panose="02020603050405020304" pitchFamily="18" charset="0"/>
                          </a:rPr>
                          <m:t>2</m:t>
                        </m:r>
                      </m:sup>
                    </m:sSup>
                  </m:oMath>
                </a14:m>
                <a:r>
                  <a:rPr lang="en-IN" sz="2000" dirty="0">
                    <a:solidFill>
                      <a:srgbClr val="00B0F0"/>
                    </a:solidFill>
                    <a:latin typeface="Times New Roman" panose="02020603050405020304" pitchFamily="18" charset="0"/>
                    <a:cs typeface="Times New Roman" panose="02020603050405020304" pitchFamily="18" charset="0"/>
                  </a:rPr>
                  <a:t> (b &gt; a).</a:t>
                </a:r>
              </a:p>
              <a:p>
                <a:pPr marL="0" indent="0">
                  <a:lnSpc>
                    <a:spcPct val="100000"/>
                  </a:lnSpc>
                  <a:buNone/>
                </a:pPr>
                <a:r>
                  <a:rPr lang="en-US" sz="2000" dirty="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integral                          bounded by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oMath>
                </a14:m>
                <a:r>
                  <a:rPr lang="en-IN" sz="2000" dirty="0">
                    <a:latin typeface="Times New Roman" panose="02020603050405020304" pitchFamily="18" charset="0"/>
                    <a:cs typeface="Times New Roman" panose="02020603050405020304" pitchFamily="18" charset="0"/>
                  </a:rPr>
                  <a:t> and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 as shown in figure.</a:t>
                </a:r>
              </a:p>
              <a:p>
                <a:pPr marL="0" indent="0">
                  <a:lnSpc>
                    <a:spcPct val="100000"/>
                  </a:lnSpc>
                  <a:buNone/>
                </a:pPr>
                <a:r>
                  <a:rPr lang="en-US" sz="2000" dirty="0">
                    <a:latin typeface="Times New Roman" panose="02020603050405020304" pitchFamily="18" charset="0"/>
                    <a:cs typeface="Times New Roman" panose="02020603050405020304" pitchFamily="18" charset="0"/>
                  </a:rPr>
                  <a:t>Changing into polar coordinates by putting x=</a:t>
                </a:r>
                <a:r>
                  <a:rPr lang="en-US" sz="2000" dirty="0" err="1">
                    <a:latin typeface="Times New Roman" panose="02020603050405020304" pitchFamily="18" charset="0"/>
                    <a:cs typeface="Times New Roman" panose="02020603050405020304" pitchFamily="18" charset="0"/>
                  </a:rPr>
                  <a:t>rcos</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y=</a:t>
                </a:r>
                <a:r>
                  <a:rPr lang="en-US" sz="2000" dirty="0" err="1">
                    <a:latin typeface="Times New Roman" panose="02020603050405020304" pitchFamily="18" charset="0"/>
                    <a:cs typeface="Times New Roman" panose="02020603050405020304" pitchFamily="18" charset="0"/>
                  </a:rPr>
                  <a:t>rsin</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a:t>
                </a:r>
                <a:r>
                  <a:rPr lang="en-US" sz="2000" dirty="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dxdy=</a:t>
                </a:r>
                <a:r>
                  <a:rPr lang="en-US" sz="2000" dirty="0" err="1">
                    <a:latin typeface="Times New Roman" panose="02020603050405020304" pitchFamily="18" charset="0"/>
                    <a:cs typeface="Times New Roman" panose="02020603050405020304" pitchFamily="18" charset="0"/>
                  </a:rPr>
                  <a:t>rdrd</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:0 to 2</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𝜋</m:t>
                    </m:r>
                  </m:oMath>
                </a14:m>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Now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oMath>
                </a14:m>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 ⸫ r = a</a:t>
                </a:r>
              </a:p>
              <a:p>
                <a:pPr marL="0" indent="0">
                  <a:lnSpc>
                    <a:spcPct val="100000"/>
                  </a:lnSpc>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oMath>
                </a14:m>
                <a:r>
                  <a:rPr lang="en-US" sz="2000" dirty="0">
                    <a:ea typeface="Cambria Math" panose="020405030504060302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 ⸫ r = b</a:t>
                </a:r>
              </a:p>
              <a:p>
                <a:pPr marL="0" indent="0">
                  <a:lnSpc>
                    <a:spcPct val="100000"/>
                  </a:lnSpc>
                  <a:buNone/>
                </a:pPr>
                <a:r>
                  <a:rPr lang="en-US" sz="2000" dirty="0">
                    <a:latin typeface="Times New Roman" panose="02020603050405020304" pitchFamily="18" charset="0"/>
                    <a:cs typeface="Times New Roman" panose="02020603050405020304" pitchFamily="18" charset="0"/>
                  </a:rPr>
                  <a:t>Substitute all values in the given integral. </a:t>
                </a:r>
              </a:p>
              <a:p>
                <a:pPr marL="0" indent="0">
                  <a:lnSpc>
                    <a:spcPct val="10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solidFill>
                              <a:prstClr val="black"/>
                            </a:solidFill>
                            <a:latin typeface="Cambria Math" panose="02040503050406030204" pitchFamily="18" charset="0"/>
                            <a:cs typeface="Times New Roman" panose="02020603050405020304" pitchFamily="18" charset="0"/>
                          </a:rPr>
                          <m:t>=</m:t>
                        </m:r>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rPr>
                              <a:rPr lang="en-US" sz="2000" i="1">
                                <a:solidFill>
                                  <a:prstClr val="black"/>
                                </a:solidFill>
                                <a:latin typeface="Cambria Math" panose="02040503050406030204" pitchFamily="18" charset="0"/>
                                <a:cs typeface="Times New Roman" panose="02020603050405020304" pitchFamily="18" charset="0"/>
                              </a:rPr>
                              <m:t>𝑟</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𝑎</m:t>
                            </m:r>
                          </m:sub>
                          <m:sup>
                            <m:r>
                              <a:rPr lang="en-US" sz="2000" i="1">
                                <a:latin typeface="Cambria Math" panose="02040503050406030204" pitchFamily="18" charset="0"/>
                                <a:cs typeface="Times New Roman" panose="02020603050405020304" pitchFamily="18" charset="0"/>
                              </a:rPr>
                              <m:t>𝑟</m:t>
                            </m:r>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𝑏</m:t>
                            </m:r>
                          </m:sup>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num>
                                  <m:den>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m:rPr>
                                        <m:nor/>
                                      </m:rPr>
                                      <a:rPr lang="en-US" sz="2000" dirty="0">
                                        <a:ea typeface="Cambria Math" panose="02040503050406030204" pitchFamily="18" charset="0"/>
                                        <a:cs typeface="Times New Roman" panose="02020603050405020304" pitchFamily="18" charset="0"/>
                                      </a:rPr>
                                      <m:t> </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m:rPr>
                                        <m:nor/>
                                      </m:rPr>
                                      <a:rPr lang="en-US" sz="2000" dirty="0">
                                        <a:latin typeface="Times New Roman" panose="02020603050405020304" pitchFamily="18" charset="0"/>
                                        <a:cs typeface="Times New Roman" panose="02020603050405020304" pitchFamily="18" charset="0"/>
                                      </a:rPr>
                                      <m:t>)</m:t>
                                    </m:r>
                                  </m:den>
                                </m:f>
                              </m:e>
                            </m:d>
                            <m:r>
                              <a:rPr lang="en-US" sz="2000" i="1">
                                <a:latin typeface="Cambria Math" panose="02040503050406030204" pitchFamily="18" charset="0"/>
                                <a:cs typeface="Times New Roman" panose="02020603050405020304" pitchFamily="18" charset="0"/>
                              </a:rPr>
                              <m:t>𝑟</m:t>
                            </m:r>
                            <m:r>
                              <a:rPr lang="en-US" sz="2000" i="1">
                                <a:solidFill>
                                  <a:prstClr val="black"/>
                                </a:solidFill>
                                <a:latin typeface="Cambria Math" panose="02040503050406030204" pitchFamily="18" charset="0"/>
                                <a:cs typeface="Times New Roman" panose="02020603050405020304" pitchFamily="18" charset="0"/>
                              </a:rPr>
                              <m:t>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a:rPr lang="en-US" sz="2000" i="1">
                                <a:solidFill>
                                  <a:prstClr val="black"/>
                                </a:solidFill>
                                <a:latin typeface="Cambria Math" panose="02040503050406030204" pitchFamily="18" charset="0"/>
                                <a:cs typeface="Times New Roman" panose="02020603050405020304" pitchFamily="18" charset="0"/>
                              </a:rPr>
                              <m:t>𝑎</m:t>
                            </m:r>
                          </m:sub>
                          <m:sup>
                            <m:r>
                              <a:rPr lang="en-US" sz="2000" i="1">
                                <a:solidFill>
                                  <a:prstClr val="black"/>
                                </a:solidFill>
                                <a:latin typeface="Cambria Math" panose="02040503050406030204" pitchFamily="18" charset="0"/>
                                <a:cs typeface="Times New Roman" panose="02020603050405020304" pitchFamily="18" charset="0"/>
                              </a:rPr>
                              <m:t>𝑏</m:t>
                            </m:r>
                          </m:sup>
                          <m:e>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3</m:t>
                                    </m:r>
                                  </m:sup>
                                </m:sSup>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d>
                            <m:r>
                              <a:rPr lang="en-US" sz="2000" i="1">
                                <a:solidFill>
                                  <a:prstClr val="black"/>
                                </a:solidFill>
                                <a:latin typeface="Cambria Math" panose="02040503050406030204" pitchFamily="18" charset="0"/>
                                <a:cs typeface="Times New Roman" panose="02020603050405020304" pitchFamily="18" charset="0"/>
                              </a:rPr>
                              <m:t>𝑑𝑟𝑑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e>
                    </m:nary>
                  </m:oMath>
                </a14:m>
                <a:r>
                  <a:rPr lang="en-US" sz="2000" dirty="0">
                    <a:latin typeface="Times New Roman" panose="02020603050405020304" pitchFamily="18" charset="0"/>
                    <a:cs typeface="Times New Roman" panose="02020603050405020304" pitchFamily="18" charset="0"/>
                  </a:rPr>
                  <a:t> </a:t>
                </a:r>
              </a:p>
              <a:p>
                <a:pPr marL="0" indent="0">
                  <a:lnSpc>
                    <a:spcPct val="10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𝑟</m:t>
                                    </m:r>
                                  </m:e>
                                  <m:sup>
                                    <m:r>
                                      <a:rPr lang="en-US" sz="2000" i="1">
                                        <a:latin typeface="Cambria Math" panose="02040503050406030204" pitchFamily="18" charset="0"/>
                                        <a:cs typeface="Times New Roman" panose="02020603050405020304" pitchFamily="18" charset="0"/>
                                      </a:rPr>
                                      <m:t>4</m:t>
                                    </m:r>
                                  </m:sup>
                                </m:sSup>
                              </m:num>
                              <m:den>
                                <m:r>
                                  <a:rPr lang="en-US" sz="2000" i="1">
                                    <a:latin typeface="Cambria Math" panose="02040503050406030204" pitchFamily="18" charset="0"/>
                                    <a:cs typeface="Times New Roman" panose="02020603050405020304" pitchFamily="18" charset="0"/>
                                  </a:rPr>
                                  <m:t>4</m:t>
                                </m:r>
                              </m:den>
                            </m:f>
                          </m:e>
                        </m:d>
                      </m:e>
                      <m:sub>
                        <m:r>
                          <a:rPr lang="en-US" sz="2000" i="1">
                            <a:latin typeface="Cambria Math" panose="02040503050406030204" pitchFamily="18" charset="0"/>
                            <a:cs typeface="Times New Roman" panose="02020603050405020304" pitchFamily="18" charset="0"/>
                          </a:rPr>
                          <m:t>𝑎</m:t>
                        </m:r>
                      </m:sub>
                      <m:sup>
                        <m:r>
                          <a:rPr lang="en-US" sz="2000" i="1">
                            <a:latin typeface="Cambria Math" panose="02040503050406030204" pitchFamily="18" charset="0"/>
                            <a:cs typeface="Times New Roman" panose="02020603050405020304" pitchFamily="18" charset="0"/>
                          </a:rPr>
                          <m:t>𝑏</m:t>
                        </m:r>
                      </m:sup>
                    </m:sSubSup>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a:t>
                </a: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44434"/>
                <a:ext cx="10845800" cy="5532529"/>
              </a:xfrm>
              <a:blipFill>
                <a:blip r:embed="rId3"/>
                <a:stretch>
                  <a:fillRect l="-618"/>
                </a:stretch>
              </a:blipFill>
            </p:spPr>
            <p:txBody>
              <a:bodyPr/>
              <a:lstStyle/>
              <a:p>
                <a:r>
                  <a:rPr lang="en-IN">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3882716871"/>
              </p:ext>
            </p:extLst>
          </p:nvPr>
        </p:nvGraphicFramePr>
        <p:xfrm>
          <a:off x="5904412" y="705394"/>
          <a:ext cx="444138" cy="592183"/>
        </p:xfrm>
        <a:graphic>
          <a:graphicData uri="http://schemas.openxmlformats.org/presentationml/2006/ole">
            <mc:AlternateContent xmlns:mc="http://schemas.openxmlformats.org/markup-compatibility/2006">
              <mc:Choice xmlns:v="urn:schemas-microsoft-com:vml" Requires="v">
                <p:oleObj spid="_x0000_s29737" name="Equation" r:id="rId4" imgW="266400" imgH="368280" progId="Equation.DSMT4">
                  <p:embed/>
                </p:oleObj>
              </mc:Choice>
              <mc:Fallback>
                <p:oleObj name="Equation" r:id="rId4" imgW="266400" imgH="368280" progId="Equation.DSMT4">
                  <p:embed/>
                  <p:pic>
                    <p:nvPicPr>
                      <p:cNvPr id="7" name="Object 6"/>
                      <p:cNvPicPr/>
                      <p:nvPr/>
                    </p:nvPicPr>
                    <p:blipFill>
                      <a:blip r:embed="rId5"/>
                      <a:stretch>
                        <a:fillRect/>
                      </a:stretch>
                    </p:blipFill>
                    <p:spPr>
                      <a:xfrm>
                        <a:off x="5904412" y="705394"/>
                        <a:ext cx="444138" cy="59218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48524879"/>
              </p:ext>
            </p:extLst>
          </p:nvPr>
        </p:nvGraphicFramePr>
        <p:xfrm>
          <a:off x="2891246" y="1471749"/>
          <a:ext cx="1593668" cy="618308"/>
        </p:xfrm>
        <a:graphic>
          <a:graphicData uri="http://schemas.openxmlformats.org/presentationml/2006/ole">
            <mc:AlternateContent xmlns:mc="http://schemas.openxmlformats.org/markup-compatibility/2006">
              <mc:Choice xmlns:v="urn:schemas-microsoft-com:vml" Requires="v">
                <p:oleObj spid="_x0000_s29738" name="Equation" r:id="rId6" imgW="927000" imgH="457200" progId="Equation.DSMT4">
                  <p:embed/>
                </p:oleObj>
              </mc:Choice>
              <mc:Fallback>
                <p:oleObj name="Equation" r:id="rId6" imgW="927000" imgH="457200" progId="Equation.DSMT4">
                  <p:embed/>
                  <p:pic>
                    <p:nvPicPr>
                      <p:cNvPr id="11" name="Object 10"/>
                      <p:cNvPicPr/>
                      <p:nvPr/>
                    </p:nvPicPr>
                    <p:blipFill>
                      <a:blip r:embed="rId7"/>
                      <a:stretch>
                        <a:fillRect/>
                      </a:stretch>
                    </p:blipFill>
                    <p:spPr>
                      <a:xfrm>
                        <a:off x="2891246" y="1471749"/>
                        <a:ext cx="1593668" cy="618308"/>
                      </a:xfrm>
                      <a:prstGeom prst="rect">
                        <a:avLst/>
                      </a:prstGeom>
                    </p:spPr>
                  </p:pic>
                </p:oleObj>
              </mc:Fallback>
            </mc:AlternateContent>
          </a:graphicData>
        </a:graphic>
      </p:graphicFrame>
      <p:pic>
        <p:nvPicPr>
          <p:cNvPr id="7" name="Picture 6"/>
          <p:cNvPicPr>
            <a:picLocks noChangeAspect="1"/>
          </p:cNvPicPr>
          <p:nvPr/>
        </p:nvPicPr>
        <p:blipFill>
          <a:blip r:embed="rId8"/>
          <a:stretch>
            <a:fillRect/>
          </a:stretch>
        </p:blipFill>
        <p:spPr>
          <a:xfrm>
            <a:off x="8610601" y="1911927"/>
            <a:ext cx="3073399" cy="2105891"/>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9971314" y="3091543"/>
                <a:ext cx="1436915" cy="369332"/>
              </a:xfrm>
              <a:prstGeom prst="rect">
                <a:avLst/>
              </a:prstGeom>
            </p:spPr>
            <p:txBody>
              <a:bodyPr wrap="square">
                <a:spAutoFit/>
              </a:bodyPr>
              <a:lstStyle/>
              <a:p>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𝑥</m:t>
                        </m:r>
                      </m:e>
                      <m:sup>
                        <m:r>
                          <a:rPr lang="en-US" i="1">
                            <a:latin typeface="Cambria Math" panose="02040503050406030204" pitchFamily="18" charset="0"/>
                            <a:cs typeface="Times New Roman" panose="02020603050405020304" pitchFamily="18" charset="0"/>
                          </a:rPr>
                          <m:t>2</m:t>
                        </m:r>
                      </m:sup>
                    </m:sSup>
                    <m:r>
                      <a:rPr lang="en-US" i="1">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𝑦</m:t>
                        </m:r>
                      </m:e>
                      <m:sup>
                        <m:r>
                          <a:rPr lang="en-US" i="1">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𝑎</m:t>
                        </m:r>
                      </m:e>
                      <m:sup>
                        <m:r>
                          <a:rPr lang="en-US" i="1">
                            <a:latin typeface="Cambria Math" panose="02040503050406030204" pitchFamily="18" charset="0"/>
                            <a:cs typeface="Times New Roman" panose="02020603050405020304" pitchFamily="18" charset="0"/>
                          </a:rPr>
                          <m:t>2</m:t>
                        </m:r>
                      </m:sup>
                    </m:sSup>
                  </m:oMath>
                </a14:m>
                <a:endParaRPr lang="en-IN" dirty="0"/>
              </a:p>
            </p:txBody>
          </p:sp>
        </mc:Choice>
        <mc:Fallback xmlns="">
          <p:sp>
            <p:nvSpPr>
              <p:cNvPr id="8" name="Rectangle 7"/>
              <p:cNvSpPr>
                <a:spLocks noRot="1" noChangeAspect="1" noMove="1" noResize="1" noEditPoints="1" noAdjustHandles="1" noChangeArrowheads="1" noChangeShapeType="1" noTextEdit="1"/>
              </p:cNvSpPr>
              <p:nvPr/>
            </p:nvSpPr>
            <p:spPr>
              <a:xfrm>
                <a:off x="9971314" y="3091543"/>
                <a:ext cx="1436915" cy="369332"/>
              </a:xfrm>
              <a:prstGeom prst="rect">
                <a:avLst/>
              </a:prstGeom>
              <a:blipFill>
                <a:blip r:embed="rId9"/>
                <a:stretch>
                  <a:fillRect t="-9836" b="-2295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950926" y="2325189"/>
                <a:ext cx="1506583" cy="369332"/>
              </a:xfrm>
              <a:prstGeom prst="rect">
                <a:avLst/>
              </a:prstGeom>
            </p:spPr>
            <p:txBody>
              <a:bodyPr wrap="square">
                <a:spAutoFit/>
              </a:bodyPr>
              <a:lstStyle/>
              <a:p>
                <a14:m>
                  <m:oMath xmlns:m="http://schemas.openxmlformats.org/officeDocument/2006/math">
                    <m:sSup>
                      <m:sSupPr>
                        <m:ctrlPr>
                          <a:rPr lang="en-US" i="1" smtClean="0">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𝑥</m:t>
                        </m:r>
                      </m:e>
                      <m:sup>
                        <m:r>
                          <a:rPr lang="en-US" i="1">
                            <a:latin typeface="Cambria Math" panose="02040503050406030204" pitchFamily="18" charset="0"/>
                            <a:cs typeface="Times New Roman" panose="02020603050405020304" pitchFamily="18" charset="0"/>
                          </a:rPr>
                          <m:t>2</m:t>
                        </m:r>
                      </m:sup>
                    </m:sSup>
                    <m:r>
                      <a:rPr lang="en-US" i="1">
                        <a:latin typeface="Cambria Math" panose="02040503050406030204" pitchFamily="18" charset="0"/>
                        <a:cs typeface="Times New Roman" panose="02020603050405020304" pitchFamily="18" charset="0"/>
                      </a:rPr>
                      <m:t>+</m:t>
                    </m:r>
                    <m:sSup>
                      <m:sSupPr>
                        <m:ctrlPr>
                          <a:rPr lang="en-US" i="1">
                            <a:latin typeface="Cambria Math" panose="02040503050406030204" pitchFamily="18" charset="0"/>
                            <a:cs typeface="Times New Roman" panose="02020603050405020304" pitchFamily="18" charset="0"/>
                          </a:rPr>
                        </m:ctrlPr>
                      </m:sSupPr>
                      <m:e>
                        <m:r>
                          <a:rPr lang="en-US" i="1">
                            <a:latin typeface="Cambria Math" panose="02040503050406030204" pitchFamily="18" charset="0"/>
                            <a:cs typeface="Times New Roman" panose="02020603050405020304" pitchFamily="18" charset="0"/>
                          </a:rPr>
                          <m:t>𝑦</m:t>
                        </m:r>
                      </m:e>
                      <m:sup>
                        <m:r>
                          <a:rPr lang="en-US" i="1">
                            <a:latin typeface="Cambria Math" panose="02040503050406030204" pitchFamily="18" charset="0"/>
                            <a:cs typeface="Times New Roman" panose="02020603050405020304" pitchFamily="18" charset="0"/>
                          </a:rPr>
                          <m:t>2</m:t>
                        </m:r>
                      </m:sup>
                    </m:sSup>
                  </m:oMath>
                </a14:m>
                <a:r>
                  <a:rPr lang="en-US" dirty="0">
                    <a:latin typeface="Times New Roman" panose="02020603050405020304" pitchFamily="18" charset="0"/>
                    <a:cs typeface="Times New Roman" panose="02020603050405020304" pitchFamily="18" charset="0"/>
                  </a:rPr>
                  <a:t>=</a:t>
                </a:r>
                <a14:m>
                  <m:oMath xmlns:m="http://schemas.openxmlformats.org/officeDocument/2006/math">
                    <m:sSup>
                      <m:sSupPr>
                        <m:ctrlPr>
                          <a:rPr lang="en-US" i="1">
                            <a:latin typeface="Cambria Math" panose="02040503050406030204" pitchFamily="18" charset="0"/>
                            <a:cs typeface="Times New Roman" panose="02020603050405020304" pitchFamily="18" charset="0"/>
                          </a:rPr>
                        </m:ctrlPr>
                      </m:sSupPr>
                      <m:e>
                        <m:r>
                          <a:rPr lang="en-US" b="0" i="1" smtClean="0">
                            <a:latin typeface="Cambria Math" panose="02040503050406030204" pitchFamily="18" charset="0"/>
                            <a:cs typeface="Times New Roman" panose="02020603050405020304" pitchFamily="18" charset="0"/>
                          </a:rPr>
                          <m:t>𝑏</m:t>
                        </m:r>
                      </m:e>
                      <m:sup>
                        <m:r>
                          <a:rPr lang="en-US" i="1">
                            <a:latin typeface="Cambria Math" panose="02040503050406030204" pitchFamily="18" charset="0"/>
                            <a:cs typeface="Times New Roman" panose="02020603050405020304" pitchFamily="18" charset="0"/>
                          </a:rPr>
                          <m:t>2</m:t>
                        </m:r>
                      </m:sup>
                    </m:sSup>
                  </m:oMath>
                </a14:m>
                <a:endParaRPr lang="en-IN" dirty="0"/>
              </a:p>
            </p:txBody>
          </p:sp>
        </mc:Choice>
        <mc:Fallback xmlns="">
          <p:sp>
            <p:nvSpPr>
              <p:cNvPr id="9" name="Rectangle 8"/>
              <p:cNvSpPr>
                <a:spLocks noRot="1" noChangeAspect="1" noMove="1" noResize="1" noEditPoints="1" noAdjustHandles="1" noChangeArrowheads="1" noChangeShapeType="1" noTextEdit="1"/>
              </p:cNvSpPr>
              <p:nvPr/>
            </p:nvSpPr>
            <p:spPr>
              <a:xfrm>
                <a:off x="7950926" y="2325189"/>
                <a:ext cx="1506583" cy="369332"/>
              </a:xfrm>
              <a:prstGeom prst="rect">
                <a:avLst/>
              </a:prstGeom>
              <a:blipFill>
                <a:blip r:embed="rId10"/>
                <a:stretch>
                  <a:fillRect t="-9836" b="-22951"/>
                </a:stretch>
              </a:blipFill>
            </p:spPr>
            <p:txBody>
              <a:bodyPr/>
              <a:lstStyle/>
              <a:p>
                <a:r>
                  <a:rPr lang="en-IN">
                    <a:noFill/>
                  </a:rPr>
                  <a:t> </a:t>
                </a:r>
              </a:p>
            </p:txBody>
          </p:sp>
        </mc:Fallback>
      </mc:AlternateContent>
    </p:spTree>
    <p:extLst>
      <p:ext uri="{BB962C8B-B14F-4D97-AF65-F5344CB8AC3E}">
        <p14:creationId xmlns:p14="http://schemas.microsoft.com/office/powerpoint/2010/main" val="3308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635726"/>
                <a:ext cx="10474235" cy="5541237"/>
              </a:xfrm>
            </p:spPr>
            <p:txBody>
              <a:bodyPr>
                <a:normAutofit fontScale="92500" lnSpcReduction="20000"/>
              </a:bodyPr>
              <a:lstStyle/>
              <a:p>
                <a:pPr marL="0" indent="0">
                  <a:lnSpc>
                    <a:spcPct val="150000"/>
                  </a:lnSpc>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num>
                      <m:den>
                        <m:r>
                          <a:rPr lang="en-US" sz="2000" i="1">
                            <a:latin typeface="Cambria Math" panose="02040503050406030204" pitchFamily="18" charset="0"/>
                            <a:cs typeface="Times New Roman" panose="02020603050405020304" pitchFamily="18" charset="0"/>
                          </a:rPr>
                          <m:t>4</m:t>
                        </m:r>
                      </m:den>
                    </m:f>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e>
                    </m:nary>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a:t>
                </a:r>
              </a:p>
              <a:p>
                <a:pPr marL="0" indent="0">
                  <a:lnSpc>
                    <a:spcPct val="15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num>
                      <m:den>
                        <m:r>
                          <a:rPr lang="en-US" sz="2000" i="1">
                            <a:latin typeface="Cambria Math" panose="02040503050406030204" pitchFamily="18" charset="0"/>
                            <a:cs typeface="Times New Roman" panose="02020603050405020304" pitchFamily="18" charset="0"/>
                          </a:rPr>
                          <m:t>4</m:t>
                        </m:r>
                      </m:den>
                    </m:f>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r>
                          <a:rPr lang="en-US" sz="2000" i="1">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4</m:t>
                            </m:r>
                          </m:den>
                        </m:f>
                      </m:e>
                    </m:nary>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a:t>
                </a:r>
              </a:p>
              <a:p>
                <a:pPr marL="0" indent="0">
                  <a:lnSpc>
                    <a:spcPct val="15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num>
                      <m:den>
                        <m:r>
                          <a:rPr lang="en-US" sz="2000" i="1">
                            <a:latin typeface="Cambria Math" panose="02040503050406030204" pitchFamily="18" charset="0"/>
                            <a:cs typeface="Times New Roman" panose="02020603050405020304" pitchFamily="18" charset="0"/>
                          </a:rPr>
                          <m:t>16</m:t>
                        </m:r>
                      </m:den>
                    </m:f>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e>
                        <m:r>
                          <a:rPr lang="en-US" sz="2000" i="1">
                            <a:latin typeface="Cambria Math" panose="02040503050406030204" pitchFamily="18" charset="0"/>
                            <a:ea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1</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𝑐𝑜𝑠</m:t>
                            </m:r>
                            <m:r>
                              <a:rPr lang="en-US" sz="2000" i="1">
                                <a:latin typeface="Cambria Math" panose="02040503050406030204" pitchFamily="18" charset="0"/>
                                <a:ea typeface="Cambria Math" panose="02040503050406030204" pitchFamily="18" charset="0"/>
                                <a:cs typeface="Times New Roman" panose="02020603050405020304" pitchFamily="18" charset="0"/>
                              </a:rPr>
                              <m:t>4</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2</m:t>
                            </m:r>
                          </m:den>
                        </m:f>
                      </m:e>
                    </m:nary>
                    <m:r>
                      <a:rPr lang="en-US" sz="2000" i="1">
                        <a:solidFill>
                          <a:prstClr val="black"/>
                        </a:solidFill>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000" dirty="0">
                    <a:latin typeface="Times New Roman" panose="02020603050405020304" pitchFamily="18" charset="0"/>
                    <a:cs typeface="Times New Roman" panose="02020603050405020304" pitchFamily="18" charset="0"/>
                  </a:rPr>
                  <a:t> </a:t>
                </a:r>
              </a:p>
              <a:p>
                <a:pPr marL="0" indent="0">
                  <a:lnSpc>
                    <a:spcPct val="15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num>
                      <m:den>
                        <m:r>
                          <a:rPr lang="en-US" sz="2000" i="1">
                            <a:latin typeface="Cambria Math" panose="02040503050406030204" pitchFamily="18" charset="0"/>
                            <a:cs typeface="Times New Roman" panose="02020603050405020304" pitchFamily="18" charset="0"/>
                          </a:rPr>
                          <m:t>32</m:t>
                        </m:r>
                      </m:den>
                    </m:f>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𝑠𝑖𝑛</m:t>
                                </m:r>
                                <m:r>
                                  <a:rPr lang="en-US" sz="2000" i="1">
                                    <a:latin typeface="Cambria Math" panose="02040503050406030204" pitchFamily="18" charset="0"/>
                                    <a:ea typeface="Cambria Math" panose="02040503050406030204" pitchFamily="18" charset="0"/>
                                    <a:cs typeface="Times New Roman" panose="02020603050405020304" pitchFamily="18" charset="0"/>
                                  </a:rPr>
                                  <m:t>4</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2</m:t>
                                </m:r>
                              </m:den>
                            </m:f>
                          </m:e>
                        </m:d>
                      </m:e>
                      <m:sub>
                        <m:r>
                          <a:rPr lang="en-US" sz="2000" i="1">
                            <a:latin typeface="Cambria Math" panose="02040503050406030204" pitchFamily="18" charset="0"/>
                            <a:cs typeface="Times New Roman" panose="02020603050405020304" pitchFamily="18" charset="0"/>
                          </a:rPr>
                          <m:t>0</m:t>
                        </m:r>
                      </m:sub>
                      <m:sup>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sup>
                    </m:sSubSup>
                  </m:oMath>
                </a14:m>
                <a:endParaRPr lang="en-US" sz="2000" dirty="0">
                  <a:latin typeface="Times New Roman" panose="02020603050405020304" pitchFamily="18" charset="0"/>
                  <a:cs typeface="Times New Roman" panose="02020603050405020304" pitchFamily="18" charset="0"/>
                </a:endParaRPr>
              </a:p>
              <a:p>
                <a:pPr marL="0" indent="0">
                  <a:lnSpc>
                    <a:spcPct val="15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num>
                      <m:den>
                        <m:r>
                          <a:rPr lang="en-US" sz="2000" i="1">
                            <a:latin typeface="Cambria Math" panose="02040503050406030204" pitchFamily="18" charset="0"/>
                            <a:cs typeface="Times New Roman" panose="02020603050405020304" pitchFamily="18" charset="0"/>
                          </a:rPr>
                          <m:t>32</m:t>
                        </m:r>
                      </m:den>
                    </m:f>
                    <m:d>
                      <m:dPr>
                        <m:ctrlPr>
                          <a:rPr lang="en-US" sz="2000" i="1">
                            <a:latin typeface="Cambria Math" panose="02040503050406030204" pitchFamily="18" charset="0"/>
                            <a:cs typeface="Times New Roman" panose="02020603050405020304" pitchFamily="18" charset="0"/>
                          </a:rPr>
                        </m:ctrlPr>
                      </m:dPr>
                      <m:e>
                        <m:d>
                          <m:dPr>
                            <m:ctrlPr>
                              <a:rPr lang="en-US" sz="2000" i="1" dirty="0">
                                <a:latin typeface="Cambria Math" panose="02040503050406030204" pitchFamily="18" charset="0"/>
                                <a:cs typeface="Times New Roman" panose="02020603050405020304" pitchFamily="18" charset="0"/>
                              </a:rPr>
                            </m:ctrlPr>
                          </m:dPr>
                          <m:e>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0</m:t>
                            </m:r>
                          </m:e>
                        </m:d>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2</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𝑠𝑖𝑛</m:t>
                        </m:r>
                        <m:r>
                          <a:rPr lang="en-US" sz="2000" i="1">
                            <a:latin typeface="Cambria Math" panose="02040503050406030204" pitchFamily="18" charset="0"/>
                            <a:ea typeface="Cambria Math" panose="020405030504060302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𝑠𝑖𝑛</m:t>
                        </m:r>
                        <m:r>
                          <a:rPr lang="en-US" sz="2000" i="1">
                            <a:latin typeface="Cambria Math" panose="02040503050406030204" pitchFamily="18" charset="0"/>
                            <a:ea typeface="Cambria Math" panose="02040503050406030204" pitchFamily="18" charset="0"/>
                            <a:cs typeface="Times New Roman" panose="02020603050405020304" pitchFamily="18" charset="0"/>
                          </a:rPr>
                          <m:t>0</m:t>
                        </m:r>
                        <m:r>
                          <a:rPr lang="en-US" sz="2000" i="1">
                            <a:latin typeface="Cambria Math" panose="02040503050406030204" pitchFamily="18" charset="0"/>
                            <a:ea typeface="Cambria Math" panose="02040503050406030204" pitchFamily="18" charset="0"/>
                            <a:cs typeface="Times New Roman" panose="02020603050405020304" pitchFamily="18" charset="0"/>
                          </a:rPr>
                          <m:t>)</m:t>
                        </m:r>
                      </m:e>
                    </m:d>
                  </m:oMath>
                </a14:m>
                <a:r>
                  <a:rPr lang="en-US" sz="2000" dirty="0">
                    <a:latin typeface="Times New Roman" panose="02020603050405020304" pitchFamily="18" charset="0"/>
                    <a:cs typeface="Times New Roman" panose="02020603050405020304" pitchFamily="18" charset="0"/>
                  </a:rPr>
                  <a:t> </a:t>
                </a:r>
              </a:p>
              <a:p>
                <a:pPr marL="0" indent="0">
                  <a:lnSpc>
                    <a:spcPct val="15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num>
                      <m:den>
                        <m:r>
                          <a:rPr lang="en-US" sz="2000" i="1">
                            <a:latin typeface="Cambria Math" panose="02040503050406030204" pitchFamily="18" charset="0"/>
                            <a:cs typeface="Times New Roman" panose="02020603050405020304" pitchFamily="18" charset="0"/>
                          </a:rPr>
                          <m:t>32</m:t>
                        </m:r>
                      </m:den>
                    </m:f>
                    <m:d>
                      <m:dPr>
                        <m:ctrlPr>
                          <a:rPr lang="en-US" sz="2000" i="1">
                            <a:latin typeface="Cambria Math" panose="02040503050406030204" pitchFamily="18" charset="0"/>
                            <a:cs typeface="Times New Roman" panose="02020603050405020304" pitchFamily="18" charset="0"/>
                          </a:rPr>
                        </m:ctrlPr>
                      </m:dPr>
                      <m:e>
                        <m:r>
                          <m:rPr>
                            <m:nor/>
                          </m:rPr>
                          <a:rPr lang="en-US" sz="2000" dirty="0">
                            <a:latin typeface="Times New Roman" panose="020206030504050203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𝜋</m:t>
                        </m:r>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2</m:t>
                            </m:r>
                          </m:den>
                        </m:f>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0</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0</m:t>
                        </m:r>
                        <m:r>
                          <a:rPr lang="en-US" sz="2000" i="1">
                            <a:latin typeface="Cambria Math" panose="02040503050406030204" pitchFamily="18" charset="0"/>
                            <a:ea typeface="Cambria Math" panose="02040503050406030204" pitchFamily="18" charset="0"/>
                            <a:cs typeface="Times New Roman" panose="02020603050405020304" pitchFamily="18" charset="0"/>
                          </a:rPr>
                          <m:t>)</m:t>
                        </m:r>
                      </m:e>
                    </m:d>
                  </m:oMath>
                </a14:m>
                <a:r>
                  <a:rPr lang="en-US" sz="2000" dirty="0">
                    <a:latin typeface="Times New Roman" panose="02020603050405020304" pitchFamily="18" charset="0"/>
                    <a:cs typeface="Times New Roman" panose="02020603050405020304" pitchFamily="18" charset="0"/>
                  </a:rPr>
                  <a:t> </a:t>
                </a:r>
              </a:p>
              <a:p>
                <a:pPr marL="0" indent="0">
                  <a:lnSpc>
                    <a:spcPct val="150000"/>
                  </a:lnSpc>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ea typeface="Cambria Math" panose="02040503050406030204" pitchFamily="18" charset="0"/>
                                <a:cs typeface="Times New Roman" panose="02020603050405020304" pitchFamily="18" charset="0"/>
                              </a:rPr>
                              <m:t>𝜋</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𝑏</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𝑎</m:t>
                            </m:r>
                          </m:e>
                          <m:sup>
                            <m:r>
                              <a:rPr lang="en-US" sz="2000" i="1">
                                <a:latin typeface="Cambria Math" panose="02040503050406030204" pitchFamily="18" charset="0"/>
                                <a:cs typeface="Times New Roman" panose="02020603050405020304" pitchFamily="18" charset="0"/>
                              </a:rPr>
                              <m:t>4</m:t>
                            </m:r>
                          </m:sup>
                        </m:sSup>
                        <m:r>
                          <a:rPr lang="en-US" sz="2000" i="1">
                            <a:latin typeface="Cambria Math" panose="02040503050406030204" pitchFamily="18" charset="0"/>
                            <a:cs typeface="Times New Roman" panose="02020603050405020304" pitchFamily="18" charset="0"/>
                          </a:rPr>
                          <m:t>)</m:t>
                        </m:r>
                      </m:num>
                      <m:den>
                        <m:r>
                          <a:rPr lang="en-US" sz="2000" i="1">
                            <a:latin typeface="Cambria Math" panose="02040503050406030204" pitchFamily="18" charset="0"/>
                            <a:cs typeface="Times New Roman" panose="02020603050405020304" pitchFamily="18" charset="0"/>
                          </a:rPr>
                          <m:t>16</m:t>
                        </m:r>
                      </m:den>
                    </m:f>
                  </m:oMath>
                </a14:m>
                <a:r>
                  <a:rPr lang="en-IN" sz="2000" dirty="0"/>
                  <a:t>.</a:t>
                </a: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635726"/>
                <a:ext cx="10474235" cy="5541237"/>
              </a:xfrm>
              <a:blipFill>
                <a:blip r:embed="rId3"/>
                <a:stretch>
                  <a:fillRect/>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18307949"/>
              </p:ext>
            </p:extLst>
          </p:nvPr>
        </p:nvGraphicFramePr>
        <p:xfrm>
          <a:off x="868218" y="738908"/>
          <a:ext cx="2225965" cy="628074"/>
        </p:xfrm>
        <a:graphic>
          <a:graphicData uri="http://schemas.openxmlformats.org/presentationml/2006/ole">
            <mc:AlternateContent xmlns:mc="http://schemas.openxmlformats.org/markup-compatibility/2006">
              <mc:Choice xmlns:v="urn:schemas-microsoft-com:vml" Requires="v">
                <p:oleObj spid="_x0000_s30741" name="Equation" r:id="rId4" imgW="927000" imgH="457200" progId="Equation.DSMT4">
                  <p:embed/>
                </p:oleObj>
              </mc:Choice>
              <mc:Fallback>
                <p:oleObj name="Equation" r:id="rId4" imgW="927000" imgH="457200" progId="Equation.DSMT4">
                  <p:embed/>
                  <p:pic>
                    <p:nvPicPr>
                      <p:cNvPr id="4" name="Object 3"/>
                      <p:cNvPicPr/>
                      <p:nvPr/>
                    </p:nvPicPr>
                    <p:blipFill>
                      <a:blip r:embed="rId5"/>
                      <a:stretch>
                        <a:fillRect/>
                      </a:stretch>
                    </p:blipFill>
                    <p:spPr>
                      <a:xfrm>
                        <a:off x="868218" y="738908"/>
                        <a:ext cx="2225965" cy="628074"/>
                      </a:xfrm>
                      <a:prstGeom prst="rect">
                        <a:avLst/>
                      </a:prstGeom>
                    </p:spPr>
                  </p:pic>
                </p:oleObj>
              </mc:Fallback>
            </mc:AlternateContent>
          </a:graphicData>
        </a:graphic>
      </p:graphicFrame>
    </p:spTree>
    <p:extLst>
      <p:ext uri="{BB962C8B-B14F-4D97-AF65-F5344CB8AC3E}">
        <p14:creationId xmlns:p14="http://schemas.microsoft.com/office/powerpoint/2010/main" val="247377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2183"/>
            <a:ext cx="10515600" cy="5584780"/>
          </a:xfrm>
        </p:spPr>
        <p:txBody>
          <a:bodyPr>
            <a:normAutofit/>
          </a:bodyPr>
          <a:lstStyle/>
          <a:p>
            <a:pPr marL="0" indent="0">
              <a:buNone/>
            </a:pPr>
            <a:r>
              <a:rPr lang="en-US" sz="3200" dirty="0" smtClean="0">
                <a:solidFill>
                  <a:srgbClr val="FF0000"/>
                </a:solidFill>
                <a:latin typeface="Times New Roman" panose="02020603050405020304" pitchFamily="18" charset="0"/>
                <a:cs typeface="Times New Roman" panose="02020603050405020304" pitchFamily="18" charset="0"/>
              </a:rPr>
              <a:t>Triple Integrals</a:t>
            </a:r>
          </a:p>
          <a:p>
            <a:pPr marL="0" indent="0">
              <a:lnSpc>
                <a:spcPct val="100000"/>
              </a:lnSpc>
              <a:buNone/>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 triple integral is a definite integral of a function of three variables (</a:t>
            </a:r>
            <a:r>
              <a:rPr lang="en-US" sz="2400" dirty="0" err="1" smtClean="0">
                <a:latin typeface="Times New Roman" panose="02020603050405020304" pitchFamily="18" charset="0"/>
                <a:cs typeface="Times New Roman" panose="02020603050405020304" pitchFamily="18" charset="0"/>
              </a:rPr>
              <a:t>x,y,z</a:t>
            </a:r>
            <a:r>
              <a:rPr lang="en-US" sz="2400" dirty="0" smtClean="0">
                <a:latin typeface="Times New Roman" panose="02020603050405020304" pitchFamily="18" charset="0"/>
                <a:cs typeface="Times New Roman" panose="02020603050405020304" pitchFamily="18" charset="0"/>
              </a:rPr>
              <a:t>) plane. </a:t>
            </a:r>
          </a:p>
          <a:p>
            <a:pPr marL="0" indent="0">
              <a:lnSpc>
                <a:spcPct val="100000"/>
              </a:lnSpc>
              <a:buNone/>
            </a:pPr>
            <a:r>
              <a:rPr lang="en-US" sz="2400" dirty="0" smtClean="0">
                <a:latin typeface="Times New Roman" panose="02020603050405020304" pitchFamily="18" charset="0"/>
                <a:cs typeface="Times New Roman" panose="02020603050405020304" pitchFamily="18" charset="0"/>
              </a:rPr>
              <a:t>Let f(</a:t>
            </a:r>
            <a:r>
              <a:rPr lang="en-US" sz="2400" dirty="0" err="1" smtClean="0">
                <a:latin typeface="Times New Roman" panose="02020603050405020304" pitchFamily="18" charset="0"/>
                <a:cs typeface="Times New Roman" panose="02020603050405020304" pitchFamily="18" charset="0"/>
              </a:rPr>
              <a:t>x,y,z</a:t>
            </a:r>
            <a:r>
              <a:rPr lang="en-US" sz="2400" dirty="0" smtClean="0">
                <a:latin typeface="Times New Roman" panose="02020603050405020304" pitchFamily="18" charset="0"/>
                <a:cs typeface="Times New Roman" panose="02020603050405020304" pitchFamily="18" charset="0"/>
              </a:rPr>
              <a:t>) be the function of three variables x, y and z defined in a region V of </a:t>
            </a:r>
          </a:p>
          <a:p>
            <a:pPr marL="0" indent="0">
              <a:lnSpc>
                <a:spcPct val="100000"/>
              </a:lnSpc>
              <a:buNone/>
            </a:pPr>
            <a:r>
              <a:rPr lang="en-US" sz="2400" dirty="0" smtClean="0">
                <a:latin typeface="Times New Roman" panose="02020603050405020304" pitchFamily="18" charset="0"/>
                <a:cs typeface="Times New Roman" panose="02020603050405020304" pitchFamily="18" charset="0"/>
              </a:rPr>
              <a:t>three dimensional space then the triple integral is defined as</a:t>
            </a:r>
          </a:p>
          <a:p>
            <a:pPr marL="0" indent="0">
              <a:lnSpc>
                <a:spcPct val="100000"/>
              </a:lnSpc>
              <a:buNone/>
            </a:pPr>
            <a:endParaRPr lang="en-IN" sz="2400" dirty="0">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247553767"/>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4690"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927600" y="2667000"/>
                        <a:ext cx="914400" cy="1984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64742976"/>
              </p:ext>
            </p:extLst>
          </p:nvPr>
        </p:nvGraphicFramePr>
        <p:xfrm>
          <a:off x="1262743" y="2865437"/>
          <a:ext cx="5390605" cy="1009877"/>
        </p:xfrm>
        <a:graphic>
          <a:graphicData uri="http://schemas.openxmlformats.org/presentationml/2006/ole">
            <mc:AlternateContent xmlns:mc="http://schemas.openxmlformats.org/markup-compatibility/2006">
              <mc:Choice xmlns:v="urn:schemas-microsoft-com:vml" Requires="v">
                <p:oleObj spid="_x0000_s24691" name="Equation" r:id="rId5" imgW="2463480" imgH="495000" progId="Equation.DSMT4">
                  <p:embed/>
                </p:oleObj>
              </mc:Choice>
              <mc:Fallback>
                <p:oleObj name="Equation" r:id="rId5" imgW="2463480" imgH="495000" progId="Equation.DSMT4">
                  <p:embed/>
                  <p:pic>
                    <p:nvPicPr>
                      <p:cNvPr id="0" name=""/>
                      <p:cNvPicPr/>
                      <p:nvPr/>
                    </p:nvPicPr>
                    <p:blipFill>
                      <a:blip r:embed="rId6"/>
                      <a:stretch>
                        <a:fillRect/>
                      </a:stretch>
                    </p:blipFill>
                    <p:spPr>
                      <a:xfrm>
                        <a:off x="1262743" y="2865437"/>
                        <a:ext cx="5390605" cy="1009877"/>
                      </a:xfrm>
                      <a:prstGeom prst="rect">
                        <a:avLst/>
                      </a:prstGeom>
                    </p:spPr>
                  </p:pic>
                </p:oleObj>
              </mc:Fallback>
            </mc:AlternateContent>
          </a:graphicData>
        </a:graphic>
      </p:graphicFrame>
    </p:spTree>
    <p:extLst>
      <p:ext uri="{BB962C8B-B14F-4D97-AF65-F5344CB8AC3E}">
        <p14:creationId xmlns:p14="http://schemas.microsoft.com/office/powerpoint/2010/main" val="9564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2655" y="554182"/>
                <a:ext cx="11120581" cy="5772727"/>
              </a:xfrm>
            </p:spPr>
            <p:txBody>
              <a:bodyPr>
                <a:normAutofit/>
              </a:bodyPr>
              <a:lstStyle/>
              <a:p>
                <a:pPr marL="0" indent="0">
                  <a:buNone/>
                </a:pPr>
                <a:r>
                  <a:rPr lang="en-US" sz="2000" dirty="0" smtClean="0">
                    <a:solidFill>
                      <a:srgbClr val="00B0F0"/>
                    </a:solidFill>
                    <a:cs typeface="Times New Roman" panose="02020603050405020304" pitchFamily="18" charset="0"/>
                  </a:rPr>
                  <a:t>1.</a:t>
                </a:r>
                <a14:m>
                  <m:oMath xmlns:m="http://schemas.openxmlformats.org/officeDocument/2006/math">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b="0" i="1" smtClean="0">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b="0" i="1" smtClean="0">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b="0" i="1" smtClean="0">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1</m:t>
                                </m:r>
                              </m:sup>
                              <m:e>
                                <m:r>
                                  <a:rPr lang="en-US" sz="2000" b="0" i="1" smtClean="0">
                                    <a:solidFill>
                                      <a:srgbClr val="00B0F0"/>
                                    </a:solidFill>
                                    <a:latin typeface="Cambria Math" panose="02040503050406030204" pitchFamily="18" charset="0"/>
                                    <a:cs typeface="Times New Roman" panose="02020603050405020304" pitchFamily="18" charset="0"/>
                                  </a:rPr>
                                  <m:t>𝑥𝑦𝑧𝑑𝑥𝑑𝑦𝑑𝑧</m:t>
                                </m:r>
                                <m:r>
                                  <a:rPr lang="en-US" sz="2000" b="0" i="1" smtClean="0">
                                    <a:solidFill>
                                      <a:srgbClr val="00B0F0"/>
                                    </a:solidFill>
                                    <a:latin typeface="Cambria Math" panose="02040503050406030204" pitchFamily="18" charset="0"/>
                                    <a:cs typeface="Times New Roman" panose="02020603050405020304" pitchFamily="18" charset="0"/>
                                  </a:rPr>
                                  <m:t>.</m:t>
                                </m:r>
                              </m:e>
                            </m:nary>
                          </m:e>
                        </m:nary>
                      </m:e>
                    </m:nary>
                  </m:oMath>
                </a14:m>
                <a:endParaRPr lang="en-IN" sz="2000" dirty="0" smtClean="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solidFill>
                      <a:schemeClr val="tx1"/>
                    </a:solidFill>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r>
                                  <a:rPr lang="en-US" sz="2000" i="1">
                                    <a:solidFill>
                                      <a:schemeClr val="tx1"/>
                                    </a:solidFill>
                                    <a:latin typeface="Cambria Math" panose="02040503050406030204" pitchFamily="18" charset="0"/>
                                    <a:cs typeface="Times New Roman" panose="02020603050405020304" pitchFamily="18" charset="0"/>
                                  </a:rPr>
                                  <m:t>𝑥𝑦𝑧𝑑𝑥𝑑𝑦𝑑𝑧</m:t>
                                </m:r>
                                <m:r>
                                  <a:rPr lang="en-US" sz="2000" i="1">
                                    <a:solidFill>
                                      <a:schemeClr val="tx1"/>
                                    </a:solidFill>
                                    <a:latin typeface="Cambria Math" panose="02040503050406030204" pitchFamily="18" charset="0"/>
                                    <a:cs typeface="Times New Roman" panose="02020603050405020304" pitchFamily="18" charset="0"/>
                                  </a:rPr>
                                  <m:t>.</m:t>
                                </m:r>
                              </m:e>
                            </m:nary>
                          </m:e>
                        </m:nary>
                      </m:e>
                    </m:nary>
                  </m:oMath>
                </a14:m>
                <a:endParaRPr lang="en-IN" sz="2000" dirty="0" smtClean="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Where given limits are </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0 to 1, y: 0 to 1, z: 0 to 1.</a:t>
                </a:r>
              </a:p>
              <a:p>
                <a:pPr marL="0" indent="0">
                  <a:buNone/>
                </a:pPr>
                <a:r>
                  <a:rPr lang="en-US" sz="2000" dirty="0" smtClean="0">
                    <a:latin typeface="Times New Roman" panose="02020603050405020304" pitchFamily="18" charset="0"/>
                    <a:cs typeface="Times New Roman" panose="02020603050405020304" pitchFamily="18" charset="0"/>
                  </a:rPr>
                  <a:t>Where we find the integration by  the given order in the problem.</a:t>
                </a:r>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r>
                                  <a:rPr lang="en-US" sz="2000" i="1">
                                    <a:latin typeface="Cambria Math" panose="02040503050406030204" pitchFamily="18" charset="0"/>
                                    <a:cs typeface="Times New Roman" panose="02020603050405020304" pitchFamily="18" charset="0"/>
                                  </a:rPr>
                                  <m:t>𝑥𝑦𝑧𝑑𝑥𝑑𝑦𝑑𝑧</m:t>
                                </m:r>
                              </m:e>
                            </m:nary>
                          </m:e>
                        </m:nary>
                      </m:e>
                    </m:nary>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bSup>
                              <m:sSubSupPr>
                                <m:ctrlPr>
                                  <a:rPr lang="en-US" sz="2000" i="1" smtClean="0">
                                    <a:latin typeface="Cambria Math" panose="02040503050406030204" pitchFamily="18" charset="0"/>
                                    <a:cs typeface="Times New Roman" panose="02020603050405020304" pitchFamily="18" charset="0"/>
                                  </a:rPr>
                                </m:ctrlPr>
                              </m:sSubSupPr>
                              <m:e>
                                <m:d>
                                  <m:dPr>
                                    <m:ctrlPr>
                                      <a:rPr lang="en-US" sz="2000" i="1" smtClean="0">
                                        <a:latin typeface="Cambria Math" panose="02040503050406030204" pitchFamily="18" charset="0"/>
                                        <a:cs typeface="Times New Roman" panose="02020603050405020304" pitchFamily="18" charset="0"/>
                                      </a:rPr>
                                    </m:ctrlPr>
                                  </m:dPr>
                                  <m:e>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num>
                                      <m:den>
                                        <m:r>
                                          <a:rPr lang="en-US" sz="2000" b="0" i="1" smtClean="0">
                                            <a:latin typeface="Cambria Math" panose="02040503050406030204" pitchFamily="18" charset="0"/>
                                            <a:cs typeface="Times New Roman" panose="02020603050405020304" pitchFamily="18" charset="0"/>
                                          </a:rPr>
                                          <m:t>2</m:t>
                                        </m:r>
                                      </m:den>
                                    </m:f>
                                  </m:e>
                                </m:d>
                              </m:e>
                              <m:sub>
                                <m:r>
                                  <a:rPr lang="en-US" sz="2000" b="0" i="1" smtClean="0">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sSubSup>
                          </m:e>
                        </m:nary>
                      </m:e>
                    </m:nary>
                    <m:r>
                      <a:rPr lang="en-US" sz="2000" i="1">
                        <a:latin typeface="Cambria Math" panose="02040503050406030204" pitchFamily="18" charset="0"/>
                        <a:cs typeface="Times New Roman" panose="02020603050405020304" pitchFamily="18" charset="0"/>
                      </a:rPr>
                      <m:t>𝑦𝑧𝑑𝑦𝑑𝑧</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d>
                              <m:dPr>
                                <m:ctrlPr>
                                  <a:rPr lang="en-US"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e>
                            </m:d>
                          </m:e>
                        </m:nary>
                      </m:e>
                    </m:nary>
                    <m:r>
                      <a:rPr lang="en-US" sz="2000" i="1">
                        <a:latin typeface="Cambria Math" panose="02040503050406030204" pitchFamily="18" charset="0"/>
                        <a:cs typeface="Times New Roman" panose="02020603050405020304" pitchFamily="18" charset="0"/>
                      </a:rPr>
                      <m:t>𝑦𝑧𝑑𝑦𝑑𝑧</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r>
                              <a:rPr lang="en-US" sz="2000" i="1">
                                <a:latin typeface="Cambria Math" panose="02040503050406030204" pitchFamily="18" charset="0"/>
                                <a:cs typeface="Times New Roman" panose="02020603050405020304" pitchFamily="18" charset="0"/>
                              </a:rPr>
                              <m:t>𝑦𝑧𝑑𝑦𝑑𝑧</m:t>
                            </m:r>
                            <m:r>
                              <m:rPr>
                                <m:nor/>
                              </m:rPr>
                              <a:rPr lang="en-IN" sz="2000" dirty="0">
                                <a:latin typeface="Times New Roman" panose="02020603050405020304" pitchFamily="18" charset="0"/>
                                <a:cs typeface="Times New Roman" panose="02020603050405020304" pitchFamily="18" charset="0"/>
                              </a:rPr>
                              <m:t> </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2</m:t>
                                    </m:r>
                                  </m:den>
                                </m:f>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sSubSup>
                        <m:r>
                          <a:rPr lang="en-US" sz="2000" i="1">
                            <a:latin typeface="Cambria Math" panose="02040503050406030204" pitchFamily="18" charset="0"/>
                            <a:cs typeface="Times New Roman" panose="02020603050405020304" pitchFamily="18" charset="0"/>
                          </a:rPr>
                          <m:t>𝑧𝑑𝑧</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4</m:t>
                        </m:r>
                      </m:den>
                    </m:f>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e>
                        </m:d>
                        <m:r>
                          <a:rPr lang="en-US" sz="2000" i="1">
                            <a:latin typeface="Cambria Math" panose="02040503050406030204" pitchFamily="18" charset="0"/>
                            <a:cs typeface="Times New Roman" panose="02020603050405020304" pitchFamily="18" charset="0"/>
                          </a:rPr>
                          <m:t>𝑧𝑑𝑧</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4</m:t>
                        </m:r>
                      </m:den>
                    </m:f>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𝑧</m:t>
                                    </m:r>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2</m:t>
                                </m:r>
                              </m:den>
                            </m:f>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sSubSup>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8</m:t>
                        </m:r>
                      </m:den>
                    </m:f>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0</m:t>
                    </m:r>
                    <m:r>
                      <a:rPr lang="en-US" sz="2000" b="0" i="1" smtClean="0">
                        <a:latin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8</m:t>
                        </m:r>
                      </m:den>
                    </m:f>
                    <m:r>
                      <a:rPr lang="en-US" sz="2000" b="0" i="0" smtClean="0">
                        <a:latin typeface="Cambria Math" panose="02040503050406030204" pitchFamily="18" charset="0"/>
                        <a:cs typeface="Times New Roman" panose="02020603050405020304" pitchFamily="18" charset="0"/>
                      </a:rPr>
                      <m:t> .</m:t>
                    </m:r>
                  </m:oMath>
                </a14:m>
                <a:endParaRPr lang="en-IN" sz="200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2655" y="554182"/>
                <a:ext cx="11120581" cy="5772727"/>
              </a:xfrm>
              <a:blipFill>
                <a:blip r:embed="rId2"/>
                <a:stretch>
                  <a:fillRect l="-603"/>
                </a:stretch>
              </a:blipFill>
            </p:spPr>
            <p:txBody>
              <a:bodyPr/>
              <a:lstStyle/>
              <a:p>
                <a:r>
                  <a:rPr lang="en-IN">
                    <a:noFill/>
                  </a:rPr>
                  <a:t> </a:t>
                </a:r>
              </a:p>
            </p:txBody>
          </p:sp>
        </mc:Fallback>
      </mc:AlternateContent>
    </p:spTree>
    <p:extLst>
      <p:ext uri="{BB962C8B-B14F-4D97-AF65-F5344CB8AC3E}">
        <p14:creationId xmlns:p14="http://schemas.microsoft.com/office/powerpoint/2010/main" val="199147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1" y="628073"/>
                <a:ext cx="11000508" cy="5755310"/>
              </a:xfrm>
            </p:spPr>
            <p:txBody>
              <a:bodyPr>
                <a:normAutofit fontScale="92500" lnSpcReduction="2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2</a:t>
                </a:r>
                <a:r>
                  <a:rPr lang="en-US" sz="2000" dirty="0" smtClean="0">
                    <a:solidFill>
                      <a:srgbClr val="00B0F0"/>
                    </a:solidFill>
                    <a:cs typeface="Times New Roman" panose="02020603050405020304" pitchFamily="18" charset="0"/>
                  </a:rPr>
                  <a:t>.</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1</m:t>
                                </m:r>
                              </m:sup>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𝑒</m:t>
                                    </m:r>
                                  </m:e>
                                  <m:sup>
                                    <m:r>
                                      <a:rPr lang="en-US" sz="2000" b="0" i="1" smtClean="0">
                                        <a:solidFill>
                                          <a:srgbClr val="00B0F0"/>
                                        </a:solidFill>
                                        <a:latin typeface="Cambria Math" panose="02040503050406030204" pitchFamily="18" charset="0"/>
                                        <a:cs typeface="Times New Roman" panose="02020603050405020304" pitchFamily="18" charset="0"/>
                                      </a:rPr>
                                      <m:t>𝑥</m:t>
                                    </m:r>
                                    <m:r>
                                      <a:rPr lang="en-US" sz="2000" b="0" i="1" smtClean="0">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𝑦</m:t>
                                    </m:r>
                                    <m:r>
                                      <a:rPr lang="en-US" sz="2000" b="0" i="1" smtClean="0">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𝑧</m:t>
                                    </m:r>
                                  </m:sup>
                                </m:sSup>
                                <m:r>
                                  <a:rPr lang="en-US" sz="2000" i="1">
                                    <a:solidFill>
                                      <a:srgbClr val="00B0F0"/>
                                    </a:solidFill>
                                    <a:latin typeface="Cambria Math" panose="02040503050406030204" pitchFamily="18" charset="0"/>
                                    <a:cs typeface="Times New Roman" panose="02020603050405020304" pitchFamily="18" charset="0"/>
                                  </a:rPr>
                                  <m:t>𝑑𝑥𝑑𝑦𝑑𝑧</m:t>
                                </m:r>
                                <m:r>
                                  <a:rPr lang="en-US" sz="2000" i="1">
                                    <a:solidFill>
                                      <a:srgbClr val="00B0F0"/>
                                    </a:solidFill>
                                    <a:latin typeface="Cambria Math" panose="02040503050406030204" pitchFamily="18" charset="0"/>
                                    <a:cs typeface="Times New Roman" panose="02020603050405020304" pitchFamily="18" charset="0"/>
                                  </a:rPr>
                                  <m:t>.</m:t>
                                </m:r>
                              </m:e>
                            </m:nary>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p>
                                  <m:sSupPr>
                                    <m:ctrlPr>
                                      <a:rPr lang="en-US" sz="2000" i="1" smtClean="0">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𝑒</m:t>
                                    </m:r>
                                  </m:e>
                                  <m:sup>
                                    <m:r>
                                      <a:rPr lang="en-US" sz="2000" i="1">
                                        <a:solidFill>
                                          <a:schemeClr val="tx1"/>
                                        </a:solidFill>
                                        <a:latin typeface="Cambria Math" panose="02040503050406030204" pitchFamily="18" charset="0"/>
                                        <a:cs typeface="Times New Roman" panose="02020603050405020304" pitchFamily="18" charset="0"/>
                                      </a:rPr>
                                      <m:t>𝑥</m:t>
                                    </m:r>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𝑦</m:t>
                                    </m:r>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𝑧</m:t>
                                    </m:r>
                                  </m:sup>
                                </m:sSup>
                                <m:r>
                                  <a:rPr lang="en-US" sz="2000" i="1">
                                    <a:latin typeface="Cambria Math" panose="02040503050406030204" pitchFamily="18" charset="0"/>
                                    <a:cs typeface="Times New Roman" panose="02020603050405020304" pitchFamily="18" charset="0"/>
                                  </a:rPr>
                                  <m:t>𝑑𝑥𝑑𝑦𝑑𝑧</m:t>
                                </m:r>
                                <m:r>
                                  <a:rPr lang="en-US" sz="2000" i="1">
                                    <a:latin typeface="Cambria Math" panose="02040503050406030204" pitchFamily="18" charset="0"/>
                                    <a:cs typeface="Times New Roman" panose="02020603050405020304" pitchFamily="18" charset="0"/>
                                  </a:rPr>
                                  <m:t>.</m:t>
                                </m:r>
                              </m:e>
                            </m:nary>
                          </m:e>
                        </m:nary>
                      </m:e>
                    </m:nary>
                  </m:oMath>
                </a14:m>
                <a:endParaRPr lang="en-IN"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Where given limits are </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0 to 1, y: 0 to 1, z: 0 to 1.</a:t>
                </a:r>
              </a:p>
              <a:p>
                <a:pPr marL="0" indent="0">
                  <a:buNone/>
                </a:pPr>
                <a:r>
                  <a:rPr lang="en-US" sz="2000" dirty="0">
                    <a:latin typeface="Times New Roman" panose="02020603050405020304" pitchFamily="18" charset="0"/>
                    <a:cs typeface="Times New Roman" panose="02020603050405020304" pitchFamily="18" charset="0"/>
                  </a:rPr>
                  <a:t>Where we find the integration by  the given order in the problem.</a:t>
                </a:r>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𝑦</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𝑧</m:t>
                                    </m:r>
                                  </m:sup>
                                </m:sSup>
                                <m:r>
                                  <a:rPr lang="en-US" sz="2000" i="1">
                                    <a:latin typeface="Cambria Math" panose="02040503050406030204" pitchFamily="18" charset="0"/>
                                    <a:cs typeface="Times New Roman" panose="02020603050405020304" pitchFamily="18" charset="0"/>
                                  </a:rPr>
                                  <m:t>𝑑𝑥𝑑𝑦𝑑𝑧</m:t>
                                </m:r>
                              </m:e>
                            </m:nary>
                          </m:e>
                        </m:nary>
                      </m:e>
                    </m:nary>
                  </m:oMath>
                </a14:m>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sup>
                                </m:sSup>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𝑦</m:t>
                                    </m:r>
                                  </m:sup>
                                </m:sSup>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𝑧</m:t>
                                    </m:r>
                                  </m:sup>
                                </m:sSup>
                                <m:r>
                                  <a:rPr lang="en-US" sz="2000" i="1">
                                    <a:latin typeface="Cambria Math" panose="02040503050406030204" pitchFamily="18" charset="0"/>
                                    <a:cs typeface="Times New Roman" panose="02020603050405020304" pitchFamily="18" charset="0"/>
                                  </a:rPr>
                                  <m:t>𝑑𝑥𝑑𝑦𝑑𝑧</m:t>
                                </m:r>
                              </m:e>
                            </m:nary>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𝑥</m:t>
                                        </m:r>
                                      </m:sup>
                                    </m:sSup>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sSubSup>
                          </m:e>
                        </m:nary>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𝑦</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𝑧</m:t>
                            </m:r>
                          </m:sup>
                        </m:sSup>
                      </m:e>
                    </m:nary>
                    <m:r>
                      <a:rPr lang="en-US" sz="2000" i="1">
                        <a:latin typeface="Cambria Math" panose="02040503050406030204" pitchFamily="18" charset="0"/>
                        <a:cs typeface="Times New Roman" panose="02020603050405020304" pitchFamily="18" charset="0"/>
                      </a:rPr>
                      <m:t>𝑑𝑦𝑑𝑧</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𝑦</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𝑧</m:t>
                                </m:r>
                              </m:sup>
                            </m:sSup>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1</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0</m:t>
                                    </m:r>
                                  </m:sup>
                                </m:sSup>
                              </m:e>
                            </m:d>
                          </m:e>
                        </m:nary>
                      </m:e>
                    </m:nary>
                    <m:r>
                      <a:rPr lang="en-US" sz="2000" i="1">
                        <a:latin typeface="Cambria Math" panose="02040503050406030204" pitchFamily="18" charset="0"/>
                        <a:cs typeface="Times New Roman" panose="02020603050405020304" pitchFamily="18" charset="0"/>
                      </a:rPr>
                      <m:t>𝑑𝑦𝑑𝑧</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𝑦</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𝑧</m:t>
                                </m:r>
                              </m:sup>
                            </m:sSup>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𝑒</m:t>
                            </m:r>
                            <m:r>
                              <a:rPr lang="en-US" sz="2000" b="0" i="1" smtClean="0">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𝑑𝑦𝑑𝑧</m:t>
                            </m:r>
                            <m:r>
                              <m:rPr>
                                <m:nor/>
                              </m:rPr>
                              <a:rPr lang="en-IN" sz="2000" dirty="0">
                                <a:latin typeface="Times New Roman" panose="02020603050405020304" pitchFamily="18" charset="0"/>
                                <a:cs typeface="Times New Roman" panose="02020603050405020304" pitchFamily="18" charset="0"/>
                              </a:rPr>
                              <m:t> </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𝑒</m:t>
                    </m:r>
                    <m:r>
                      <a:rPr lang="en-US" sz="2000" i="1">
                        <a:latin typeface="Cambria Math" panose="02040503050406030204" pitchFamily="18" charset="0"/>
                        <a:cs typeface="Times New Roman" panose="02020603050405020304" pitchFamily="18" charset="0"/>
                      </a:rPr>
                      <m:t>−1)</m:t>
                    </m:r>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bSup>
                          <m:sSubSupPr>
                            <m:ctrlPr>
                              <a:rPr lang="en-US" sz="2000" i="1">
                                <a:latin typeface="Cambria Math" panose="02040503050406030204" pitchFamily="18" charset="0"/>
                                <a:cs typeface="Times New Roman" panose="02020603050405020304" pitchFamily="18" charset="0"/>
                              </a:rPr>
                            </m:ctrlPr>
                          </m:sSubSup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𝑧</m:t>
                                </m:r>
                              </m:sup>
                            </m:sSup>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b="0" i="1" smtClean="0">
                                        <a:latin typeface="Cambria Math" panose="02040503050406030204" pitchFamily="18" charset="0"/>
                                        <a:cs typeface="Times New Roman" panose="02020603050405020304" pitchFamily="18" charset="0"/>
                                      </a:rPr>
                                      <m:t>𝑦</m:t>
                                    </m:r>
                                  </m:sup>
                                </m:sSup>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sSubSup>
                        <m:r>
                          <a:rPr lang="en-US" sz="2000" i="1">
                            <a:latin typeface="Cambria Math" panose="02040503050406030204" pitchFamily="18" charset="0"/>
                            <a:cs typeface="Times New Roman" panose="02020603050405020304" pitchFamily="18" charset="0"/>
                          </a:rPr>
                          <m:t>𝑑𝑧</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𝑒</m:t>
                    </m:r>
                    <m:r>
                      <a:rPr lang="en-US" sz="2000" i="1">
                        <a:latin typeface="Cambria Math" panose="02040503050406030204" pitchFamily="18" charset="0"/>
                        <a:cs typeface="Times New Roman" panose="02020603050405020304" pitchFamily="18" charset="0"/>
                      </a:rPr>
                      <m:t>−1)</m:t>
                    </m:r>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𝑒</m:t>
                        </m:r>
                        <m:r>
                          <a:rPr lang="en-US" sz="2000" i="1">
                            <a:latin typeface="Cambria Math" panose="02040503050406030204" pitchFamily="18" charset="0"/>
                            <a:cs typeface="Times New Roman" panose="02020603050405020304" pitchFamily="18" charset="0"/>
                          </a:rPr>
                          <m:t>−1)</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𝑧</m:t>
                            </m:r>
                          </m:sup>
                        </m:sSup>
                        <m:r>
                          <a:rPr lang="en-US" sz="2000" i="1">
                            <a:latin typeface="Cambria Math" panose="02040503050406030204" pitchFamily="18" charset="0"/>
                            <a:cs typeface="Times New Roman" panose="02020603050405020304" pitchFamily="18" charset="0"/>
                          </a:rPr>
                          <m:t>𝑑𝑧</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𝑒</m:t>
                        </m:r>
                        <m:r>
                          <a:rPr lang="en-US" sz="2000" i="1">
                            <a:latin typeface="Cambria Math" panose="02040503050406030204" pitchFamily="18" charset="0"/>
                            <a:cs typeface="Times New Roman" panose="02020603050405020304" pitchFamily="18" charset="0"/>
                          </a:rPr>
                          <m:t>−1)</m:t>
                        </m:r>
                      </m:e>
                      <m:sup>
                        <m:r>
                          <a:rPr lang="en-US" sz="2000" b="0" i="1" smtClean="0">
                            <a:latin typeface="Cambria Math" panose="02040503050406030204" pitchFamily="18" charset="0"/>
                            <a:cs typeface="Times New Roman" panose="02020603050405020304" pitchFamily="18" charset="0"/>
                          </a:rPr>
                          <m:t>2</m:t>
                        </m:r>
                      </m:sup>
                    </m:sSup>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𝑧</m:t>
                            </m:r>
                          </m:sup>
                        </m:sSup>
                        <m:r>
                          <a:rPr lang="en-US" sz="2000" i="1">
                            <a:latin typeface="Cambria Math" panose="02040503050406030204" pitchFamily="18" charset="0"/>
                            <a:cs typeface="Times New Roman" panose="02020603050405020304" pitchFamily="18" charset="0"/>
                          </a:rPr>
                          <m:t>𝑑𝑧</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000" i="1">
                            <a:latin typeface="Cambria Math" panose="02040503050406030204" pitchFamily="18" charset="0"/>
                            <a:cs typeface="Times New Roman" panose="02020603050405020304" pitchFamily="18" charset="0"/>
                          </a:rPr>
                        </m:ctrlPr>
                      </m:sSubSup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𝑒</m:t>
                            </m:r>
                            <m:r>
                              <a:rPr lang="en-US" sz="2000" i="1">
                                <a:latin typeface="Cambria Math" panose="02040503050406030204" pitchFamily="18" charset="0"/>
                                <a:cs typeface="Times New Roman" panose="02020603050405020304" pitchFamily="18" charset="0"/>
                              </a:rPr>
                              <m:t>−1)</m:t>
                            </m:r>
                          </m:e>
                          <m:sup>
                            <m:r>
                              <a:rPr lang="en-US" sz="2000" i="1">
                                <a:latin typeface="Cambria Math" panose="02040503050406030204" pitchFamily="18" charset="0"/>
                                <a:cs typeface="Times New Roman" panose="02020603050405020304" pitchFamily="18" charset="0"/>
                              </a:rPr>
                              <m:t>2</m:t>
                            </m:r>
                          </m:sup>
                        </m:sSup>
                        <m:d>
                          <m:dPr>
                            <m:ctrlPr>
                              <a:rPr lang="en-US" sz="2000" i="1">
                                <a:latin typeface="Cambria Math" panose="02040503050406030204" pitchFamily="18" charset="0"/>
                                <a:cs typeface="Times New Roman" panose="02020603050405020304" pitchFamily="18" charset="0"/>
                              </a:rPr>
                            </m:ctrlPr>
                          </m:d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𝑒</m:t>
                                </m:r>
                              </m:e>
                              <m:sup>
                                <m:r>
                                  <a:rPr lang="en-US" sz="2000" i="1">
                                    <a:latin typeface="Cambria Math" panose="02040503050406030204" pitchFamily="18" charset="0"/>
                                    <a:cs typeface="Times New Roman" panose="02020603050405020304" pitchFamily="18" charset="0"/>
                                  </a:rPr>
                                  <m:t>𝑧</m:t>
                                </m:r>
                              </m:sup>
                            </m:sSup>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sSubSup>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𝑒</m:t>
                            </m:r>
                            <m:r>
                              <a:rPr lang="en-US" sz="2000" i="1">
                                <a:latin typeface="Cambria Math" panose="02040503050406030204" pitchFamily="18" charset="0"/>
                                <a:cs typeface="Times New Roman" panose="02020603050405020304" pitchFamily="18" charset="0"/>
                              </a:rPr>
                              <m:t>−1</m:t>
                            </m:r>
                          </m:e>
                        </m:d>
                      </m:e>
                      <m:sup>
                        <m:r>
                          <a:rPr lang="en-US" sz="2000" i="1">
                            <a:latin typeface="Cambria Math" panose="02040503050406030204" pitchFamily="18" charset="0"/>
                            <a:cs typeface="Times New Roman" panose="02020603050405020304" pitchFamily="18" charset="0"/>
                          </a:rPr>
                          <m:t>2</m:t>
                        </m:r>
                      </m:sup>
                    </m:sSup>
                    <m:d>
                      <m:dPr>
                        <m:ctrlPr>
                          <a:rPr lang="en-US" sz="2000" i="1">
                            <a:latin typeface="Cambria Math" panose="02040503050406030204" pitchFamily="18" charset="0"/>
                            <a:cs typeface="Times New Roman" panose="02020603050405020304" pitchFamily="18" charset="0"/>
                          </a:rPr>
                        </m:ctrlPr>
                      </m:dPr>
                      <m:e>
                        <m:r>
                          <m:rPr>
                            <m:sty m:val="p"/>
                          </m:rPr>
                          <a:rPr lang="en-US" sz="2000">
                            <a:latin typeface="Cambria Math" panose="02040503050406030204" pitchFamily="18" charset="0"/>
                            <a:cs typeface="Times New Roman" panose="02020603050405020304" pitchFamily="18" charset="0"/>
                          </a:rPr>
                          <m:t>e</m:t>
                        </m:r>
                        <m:r>
                          <a:rPr lang="en-US" sz="2000">
                            <a:latin typeface="Cambria Math" panose="02040503050406030204" pitchFamily="18" charset="0"/>
                            <a:cs typeface="Times New Roman" panose="02020603050405020304" pitchFamily="18" charset="0"/>
                          </a:rPr>
                          <m:t>−1</m:t>
                        </m:r>
                      </m:e>
                    </m:d>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𝑒</m:t>
                            </m:r>
                            <m:r>
                              <a:rPr lang="en-US" sz="2000" i="1">
                                <a:latin typeface="Cambria Math" panose="02040503050406030204" pitchFamily="18" charset="0"/>
                                <a:cs typeface="Times New Roman" panose="02020603050405020304" pitchFamily="18" charset="0"/>
                              </a:rPr>
                              <m:t>−1</m:t>
                            </m:r>
                          </m:e>
                        </m:d>
                      </m:e>
                      <m:sup>
                        <m:r>
                          <a:rPr lang="en-US" sz="2000" b="0" i="1" smtClean="0">
                            <a:latin typeface="Cambria Math" panose="02040503050406030204" pitchFamily="18" charset="0"/>
                            <a:cs typeface="Times New Roman" panose="02020603050405020304" pitchFamily="18" charset="0"/>
                          </a:rPr>
                          <m:t>3</m:t>
                        </m:r>
                      </m:sup>
                    </m:sSup>
                  </m:oMath>
                </a14:m>
                <a:r>
                  <a:rPr lang="en-IN"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1" y="628073"/>
                <a:ext cx="11000508" cy="5755310"/>
              </a:xfrm>
              <a:blipFill>
                <a:blip r:embed="rId2"/>
                <a:stretch>
                  <a:fillRect l="-3934" t="-9958" b="-1483"/>
                </a:stretch>
              </a:blipFill>
            </p:spPr>
            <p:txBody>
              <a:bodyPr/>
              <a:lstStyle/>
              <a:p>
                <a:r>
                  <a:rPr lang="en-US">
                    <a:noFill/>
                  </a:rPr>
                  <a:t> </a:t>
                </a:r>
              </a:p>
            </p:txBody>
          </p:sp>
        </mc:Fallback>
      </mc:AlternateContent>
    </p:spTree>
    <p:extLst>
      <p:ext uri="{BB962C8B-B14F-4D97-AF65-F5344CB8AC3E}">
        <p14:creationId xmlns:p14="http://schemas.microsoft.com/office/powerpoint/2010/main" val="93571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6473" y="444138"/>
                <a:ext cx="11074399" cy="5965372"/>
              </a:xfrm>
            </p:spPr>
            <p:txBody>
              <a:bodyPr>
                <a:normAutofit lnSpcReduction="1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3.</a:t>
                </a:r>
                <a:r>
                  <a:rPr lang="en-US" sz="2000" dirty="0">
                    <a:solidFill>
                      <a:srgbClr val="00B0F0"/>
                    </a:solidFill>
                    <a:cs typeface="Times New Roman" panose="02020603050405020304" pitchFamily="18" charset="0"/>
                  </a:rPr>
                  <a:t>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sSup>
                              <m:sSupPr>
                                <m:ctrlPr>
                                  <a:rPr lang="en-US"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𝑦</m:t>
                                </m:r>
                              </m:e>
                              <m:sup>
                                <m:r>
                                  <a:rPr lang="en-US" sz="2000" b="0" i="1" smtClean="0">
                                    <a:solidFill>
                                      <a:srgbClr val="00B0F0"/>
                                    </a:solidFill>
                                    <a:latin typeface="Cambria Math" panose="02040503050406030204" pitchFamily="18" charset="0"/>
                                    <a:cs typeface="Times New Roman" panose="02020603050405020304" pitchFamily="18" charset="0"/>
                                  </a:rPr>
                                  <m:t>2</m:t>
                                </m:r>
                              </m:sup>
                            </m:sSup>
                          </m:sub>
                          <m:sup>
                            <m:r>
                              <a:rPr lang="en-US" sz="2000" i="1">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1</m:t>
                                </m:r>
                                <m:r>
                                  <a:rPr lang="en-US" sz="2000" b="0" i="1" smtClean="0">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𝑥</m:t>
                                </m:r>
                              </m:sup>
                              <m:e>
                                <m:r>
                                  <a:rPr lang="en-US" sz="2000" b="0" i="1" smtClean="0">
                                    <a:solidFill>
                                      <a:srgbClr val="00B0F0"/>
                                    </a:solidFill>
                                    <a:latin typeface="Cambria Math" panose="02040503050406030204" pitchFamily="18" charset="0"/>
                                    <a:cs typeface="Times New Roman" panose="02020603050405020304" pitchFamily="18" charset="0"/>
                                  </a:rPr>
                                  <m:t>𝑥</m:t>
                                </m:r>
                                <m:r>
                                  <a:rPr lang="en-US" sz="2000" i="1">
                                    <a:solidFill>
                                      <a:srgbClr val="00B0F0"/>
                                    </a:solidFill>
                                    <a:latin typeface="Cambria Math" panose="02040503050406030204" pitchFamily="18" charset="0"/>
                                    <a:cs typeface="Times New Roman" panose="02020603050405020304" pitchFamily="18" charset="0"/>
                                  </a:rPr>
                                  <m:t>𝑑𝑧𝑑𝑥𝑑𝑦</m:t>
                                </m:r>
                                <m:r>
                                  <a:rPr lang="en-US" sz="2000" i="1">
                                    <a:solidFill>
                                      <a:srgbClr val="00B0F0"/>
                                    </a:solidFill>
                                    <a:latin typeface="Cambria Math" panose="02040503050406030204" pitchFamily="18" charset="0"/>
                                    <a:cs typeface="Times New Roman" panose="02020603050405020304" pitchFamily="18" charset="0"/>
                                  </a:rPr>
                                  <m:t>.</m:t>
                                </m:r>
                              </m:e>
                            </m:nary>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Sol. </a:t>
                </a:r>
                <a:r>
                  <a:rPr lang="en-US" sz="2000" dirty="0">
                    <a:latin typeface="Times New Roman" panose="02020603050405020304" pitchFamily="18" charset="0"/>
                    <a:cs typeface="Times New Roman" panose="02020603050405020304" pitchFamily="18" charset="0"/>
                  </a:rPr>
                  <a:t>Given </a:t>
                </a:r>
                <a:r>
                  <a:rPr lang="en-US" sz="2000" dirty="0" smtClean="0">
                    <a:latin typeface="Times New Roman" panose="02020603050405020304" pitchFamily="18" charset="0"/>
                    <a:cs typeface="Times New Roman" panose="02020603050405020304" pitchFamily="18" charset="0"/>
                  </a:rPr>
                  <a:t>Integral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sub>
                          <m:sup>
                            <m:r>
                              <a:rPr lang="en-US" sz="20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𝑥</m:t>
                                </m:r>
                              </m:sup>
                              <m:e>
                                <m:r>
                                  <a:rPr lang="en-US" sz="2000" i="1">
                                    <a:solidFill>
                                      <a:schemeClr val="tx1"/>
                                    </a:solidFill>
                                    <a:latin typeface="Cambria Math" panose="02040503050406030204" pitchFamily="18" charset="0"/>
                                    <a:cs typeface="Times New Roman" panose="02020603050405020304" pitchFamily="18" charset="0"/>
                                  </a:rPr>
                                  <m:t>𝑥𝑑𝑧𝑑𝑥𝑑𝑦</m:t>
                                </m:r>
                                <m:r>
                                  <a:rPr lang="en-US" sz="2000" i="1">
                                    <a:solidFill>
                                      <a:schemeClr val="tx1"/>
                                    </a:solidFill>
                                    <a:latin typeface="Cambria Math" panose="02040503050406030204" pitchFamily="18" charset="0"/>
                                    <a:cs typeface="Times New Roman" panose="02020603050405020304" pitchFamily="18" charset="0"/>
                                  </a:rPr>
                                  <m:t>.</m:t>
                                </m:r>
                              </m:e>
                            </m:nary>
                          </m:e>
                        </m:nary>
                      </m:e>
                    </m:nary>
                  </m:oMath>
                </a14:m>
                <a:endParaRPr lang="en-IN"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Where given limits are </a:t>
                </a:r>
                <a:r>
                  <a:rPr lang="en-US" sz="2000" i="1" dirty="0" smtClean="0">
                    <a:latin typeface="Times New Roman" panose="02020603050405020304" pitchFamily="18" charset="0"/>
                    <a:cs typeface="Times New Roman" panose="02020603050405020304" pitchFamily="18" charset="0"/>
                  </a:rPr>
                  <a:t>y</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0 to 1, </a:t>
                </a:r>
                <a:r>
                  <a:rPr lang="en-US" sz="2000" i="1" dirty="0" smtClean="0">
                    <a:latin typeface="Times New Roman" panose="02020603050405020304" pitchFamily="18" charset="0"/>
                    <a:cs typeface="Times New Roman" panose="02020603050405020304" pitchFamily="18" charset="0"/>
                  </a:rPr>
                  <a:t>x</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oMath>
                </a14:m>
                <a:r>
                  <a:rPr lang="en-US" sz="2000" dirty="0">
                    <a:latin typeface="Times New Roman" panose="02020603050405020304" pitchFamily="18" charset="0"/>
                    <a:cs typeface="Times New Roman" panose="02020603050405020304" pitchFamily="18" charset="0"/>
                  </a:rPr>
                  <a:t> to 1, z: 0 to </a:t>
                </a:r>
                <a:r>
                  <a:rPr lang="en-US" sz="2000" i="1" dirty="0" smtClean="0">
                    <a:latin typeface="Times New Roman" panose="02020603050405020304" pitchFamily="18" charset="0"/>
                    <a:cs typeface="Times New Roman" panose="02020603050405020304" pitchFamily="18" charset="0"/>
                  </a:rPr>
                  <a:t>1-x.</a:t>
                </a:r>
                <a:endParaRPr lang="en-US" sz="2000" i="1"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Where we find the integration by  the given order in the problem.</a:t>
                </a:r>
              </a:p>
              <a:p>
                <a:pPr marL="0" indent="0">
                  <a:buNone/>
                </a:pP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𝑥</m:t>
                                </m:r>
                              </m:sup>
                              <m:e>
                                <m:r>
                                  <a:rPr lang="en-US" sz="2000" i="1">
                                    <a:latin typeface="Cambria Math" panose="02040503050406030204" pitchFamily="18" charset="0"/>
                                    <a:cs typeface="Times New Roman" panose="02020603050405020304" pitchFamily="18" charset="0"/>
                                  </a:rPr>
                                  <m:t>𝑥𝑑𝑧𝑑𝑥𝑑𝑦</m:t>
                                </m:r>
                              </m:e>
                            </m:nary>
                          </m:e>
                        </m:nary>
                      </m:e>
                    </m:nary>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𝑧</m:t>
                                    </m:r>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sup>
                            </m:sSubSup>
                          </m:e>
                        </m:nary>
                      </m:e>
                    </m:nary>
                    <m:r>
                      <a:rPr lang="en-US" sz="2000" b="0" i="1" smtClean="0">
                        <a:latin typeface="Cambria Math" panose="02040503050406030204" pitchFamily="18" charset="0"/>
                        <a:cs typeface="Times New Roman" panose="02020603050405020304" pitchFamily="18" charset="0"/>
                      </a:rPr>
                      <m:t>𝑥𝑑𝑥</m:t>
                    </m:r>
                    <m:r>
                      <a:rPr lang="en-US" sz="2000" i="1">
                        <a:latin typeface="Cambria Math" panose="02040503050406030204" pitchFamily="18" charset="0"/>
                        <a:cs typeface="Times New Roman" panose="02020603050405020304" pitchFamily="18" charset="0"/>
                      </a:rPr>
                      <m:t>𝑑𝑦</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e>
                            </m:d>
                          </m:e>
                        </m:nary>
                      </m:e>
                    </m:nary>
                    <m:r>
                      <a:rPr lang="en-US" sz="2000" b="0" i="1" smtClean="0">
                        <a:latin typeface="Cambria Math" panose="02040503050406030204" pitchFamily="18" charset="0"/>
                        <a:cs typeface="Times New Roman" panose="02020603050405020304" pitchFamily="18" charset="0"/>
                      </a:rPr>
                      <m:t>𝑥𝑑𝑥</m:t>
                    </m:r>
                    <m:r>
                      <a:rPr lang="en-US" sz="2000" i="1">
                        <a:latin typeface="Cambria Math" panose="02040503050406030204" pitchFamily="18" charset="0"/>
                        <a:cs typeface="Times New Roman" panose="02020603050405020304" pitchFamily="18" charset="0"/>
                      </a:rPr>
                      <m:t>𝑑𝑦</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sub>
                          <m:sup>
                            <m:r>
                              <a:rPr lang="en-US" sz="2000" i="1">
                                <a:latin typeface="Cambria Math" panose="02040503050406030204" pitchFamily="18" charset="0"/>
                                <a:cs typeface="Times New Roman" panose="02020603050405020304" pitchFamily="18" charset="0"/>
                              </a:rPr>
                              <m:t>1</m:t>
                            </m:r>
                          </m:sup>
                          <m:e>
                            <m:d>
                              <m:dPr>
                                <m:ctrlPr>
                                  <a:rPr lang="en-US" sz="2000" b="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e>
                            </m:d>
                            <m:r>
                              <a:rPr lang="en-US" sz="2000" b="0" i="1" smtClean="0">
                                <a:latin typeface="Cambria Math" panose="02040503050406030204" pitchFamily="18" charset="0"/>
                                <a:cs typeface="Times New Roman" panose="02020603050405020304" pitchFamily="18" charset="0"/>
                              </a:rPr>
                              <m:t>𝑑𝑥</m:t>
                            </m:r>
                            <m:r>
                              <a:rPr lang="en-US" sz="2000" i="1">
                                <a:latin typeface="Cambria Math" panose="02040503050406030204" pitchFamily="18" charset="0"/>
                                <a:cs typeface="Times New Roman" panose="02020603050405020304" pitchFamily="18" charset="0"/>
                              </a:rPr>
                              <m:t>𝑑𝑦</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2</m:t>
                                    </m:r>
                                  </m:den>
                                </m:f>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3</m:t>
                                        </m:r>
                                      </m:sup>
                                    </m:sSup>
                                  </m:num>
                                  <m:den>
                                    <m:r>
                                      <a:rPr lang="en-US" sz="2000" b="0" i="1" smtClean="0">
                                        <a:latin typeface="Cambria Math" panose="02040503050406030204" pitchFamily="18" charset="0"/>
                                        <a:cs typeface="Times New Roman" panose="02020603050405020304" pitchFamily="18" charset="0"/>
                                      </a:rPr>
                                      <m:t>3</m:t>
                                    </m:r>
                                  </m:den>
                                </m:f>
                              </m:e>
                            </m:d>
                          </m:e>
                          <m:sub>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sub>
                          <m:sup>
                            <m:r>
                              <a:rPr lang="en-US" sz="2000" i="1">
                                <a:latin typeface="Cambria Math" panose="02040503050406030204" pitchFamily="18" charset="0"/>
                                <a:cs typeface="Times New Roman" panose="02020603050405020304" pitchFamily="18" charset="0"/>
                              </a:rPr>
                              <m:t>1</m:t>
                            </m:r>
                          </m:sup>
                        </m:sSubSup>
                        <m:r>
                          <a:rPr lang="en-US" sz="2000" i="1">
                            <a:latin typeface="Cambria Math" panose="02040503050406030204" pitchFamily="18" charset="0"/>
                            <a:cs typeface="Times New Roman" panose="02020603050405020304" pitchFamily="18" charset="0"/>
                          </a:rPr>
                          <m:t>𝑑</m:t>
                        </m:r>
                        <m:r>
                          <a:rPr lang="en-US" sz="2000" b="0" i="1" smtClean="0">
                            <a:latin typeface="Cambria Math" panose="02040503050406030204" pitchFamily="18" charset="0"/>
                            <a:cs typeface="Times New Roman" panose="02020603050405020304" pitchFamily="18" charset="0"/>
                          </a:rPr>
                          <m:t>𝑦</m:t>
                        </m:r>
                      </m:e>
                    </m:nary>
                  </m:oMath>
                </a14:m>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d>
                          <m:dPr>
                            <m:begChr m:val="["/>
                            <m:endChr m:val="]"/>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4</m:t>
                                    </m:r>
                                  </m:sup>
                                </m:sSup>
                              </m:e>
                            </m:d>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3</m:t>
                                </m:r>
                              </m:den>
                            </m:f>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6</m:t>
                                </m:r>
                              </m:sup>
                            </m:sSup>
                            <m:r>
                              <a:rPr lang="en-US" sz="2000" i="1">
                                <a:latin typeface="Cambria Math" panose="02040503050406030204" pitchFamily="18" charset="0"/>
                                <a:cs typeface="Times New Roman" panose="02020603050405020304" pitchFamily="18" charset="0"/>
                              </a:rPr>
                              <m:t>)</m:t>
                            </m:r>
                          </m:e>
                        </m:d>
                        <m:r>
                          <a:rPr lang="en-US" sz="2000" i="1">
                            <a:latin typeface="Cambria Math" panose="02040503050406030204" pitchFamily="18" charset="0"/>
                            <a:cs typeface="Times New Roman" panose="02020603050405020304" pitchFamily="18" charset="0"/>
                          </a:rPr>
                          <m:t>𝑑𝑦</m:t>
                        </m:r>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𝑦</m:t>
                            </m:r>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sSubSup>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2</m:t>
                        </m:r>
                      </m:den>
                    </m:f>
                    <m:sSubSup>
                      <m:sSubSupPr>
                        <m:ctrlPr>
                          <a:rPr lang="en-US" sz="2000" b="0" i="1" smtClean="0">
                            <a:latin typeface="Cambria Math" panose="02040503050406030204" pitchFamily="18" charset="0"/>
                            <a:cs typeface="Times New Roman" panose="02020603050405020304" pitchFamily="18" charset="0"/>
                          </a:rPr>
                        </m:ctrlPr>
                      </m:sSubSupPr>
                      <m:e>
                        <m:d>
                          <m:dPr>
                            <m:ctrlPr>
                              <a:rPr lang="en-US" sz="2000" b="0" i="1" smtClean="0">
                                <a:latin typeface="Cambria Math" panose="02040503050406030204" pitchFamily="18" charset="0"/>
                                <a:cs typeface="Times New Roman" panose="02020603050405020304" pitchFamily="18" charset="0"/>
                              </a:rPr>
                            </m:ctrlPr>
                          </m:dPr>
                          <m:e>
                            <m:f>
                              <m:fPr>
                                <m:ctrlPr>
                                  <a:rPr lang="en-US" sz="2000" b="0" i="1" smtClean="0">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5</m:t>
                                    </m:r>
                                  </m:sup>
                                </m:sSup>
                              </m:num>
                              <m:den>
                                <m:r>
                                  <a:rPr lang="en-US" sz="2000" b="0" i="1" smtClean="0">
                                    <a:latin typeface="Cambria Math" panose="02040503050406030204" pitchFamily="18" charset="0"/>
                                    <a:cs typeface="Times New Roman" panose="02020603050405020304" pitchFamily="18" charset="0"/>
                                  </a:rPr>
                                  <m:t>5</m:t>
                                </m:r>
                              </m:den>
                            </m:f>
                          </m:e>
                        </m:d>
                      </m:e>
                      <m:sub>
                        <m:r>
                          <a:rPr lang="en-US" sz="2000" b="0" i="1" smtClean="0">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sSubSup>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3</m:t>
                        </m:r>
                      </m:den>
                    </m:f>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𝑦</m:t>
                            </m:r>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sSubSup>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3</m:t>
                        </m:r>
                      </m:den>
                    </m:f>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7</m:t>
                                    </m:r>
                                  </m:sup>
                                </m:sSup>
                              </m:num>
                              <m:den>
                                <m:r>
                                  <a:rPr lang="en-US" sz="2000" b="0" i="1" smtClean="0">
                                    <a:latin typeface="Cambria Math" panose="02040503050406030204" pitchFamily="18" charset="0"/>
                                    <a:cs typeface="Times New Roman" panose="02020603050405020304" pitchFamily="18" charset="0"/>
                                  </a:rPr>
                                  <m:t>7</m:t>
                                </m:r>
                              </m:den>
                            </m:f>
                          </m:e>
                        </m:d>
                      </m:e>
                      <m:sub>
                        <m: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sSubSup>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5</m:t>
                            </m:r>
                          </m:den>
                        </m:f>
                      </m:e>
                    </m:d>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3</m:t>
                        </m:r>
                      </m:den>
                    </m:f>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3</m:t>
                        </m:r>
                      </m:den>
                    </m:f>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7</m:t>
                            </m:r>
                          </m:den>
                        </m:f>
                      </m:e>
                    </m:d>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m:t>
                        </m:r>
                      </m:den>
                    </m:f>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10</m:t>
                        </m:r>
                      </m:den>
                    </m:f>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3</m:t>
                        </m:r>
                      </m:den>
                    </m:f>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21</m:t>
                        </m:r>
                      </m:den>
                    </m:f>
                  </m:oMath>
                </a14:m>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4</m:t>
                        </m:r>
                      </m:num>
                      <m:den>
                        <m:r>
                          <a:rPr lang="en-US" sz="2000" i="1">
                            <a:latin typeface="Cambria Math" panose="02040503050406030204" pitchFamily="18" charset="0"/>
                            <a:cs typeface="Times New Roman" panose="02020603050405020304" pitchFamily="18" charset="0"/>
                          </a:rPr>
                          <m:t>35</m:t>
                        </m:r>
                      </m:den>
                    </m:f>
                  </m:oMath>
                </a14:m>
                <a:r>
                  <a:rPr lang="en-IN" sz="2000" dirty="0">
                    <a:latin typeface="Times New Roman" panose="02020603050405020304" pitchFamily="18" charset="0"/>
                    <a:cs typeface="Times New Roman" panose="02020603050405020304" pitchFamily="18" charset="0"/>
                  </a:rPr>
                  <a:t> .</a:t>
                </a:r>
                <a:endParaRPr lang="en-IN" sz="2000" dirty="0" smtClean="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6473" y="444138"/>
                <a:ext cx="11074399" cy="5965372"/>
              </a:xfrm>
              <a:blipFill>
                <a:blip r:embed="rId2"/>
                <a:stretch>
                  <a:fillRect l="-550" t="-102"/>
                </a:stretch>
              </a:blipFill>
            </p:spPr>
            <p:txBody>
              <a:bodyPr/>
              <a:lstStyle/>
              <a:p>
                <a:r>
                  <a:rPr lang="en-US">
                    <a:noFill/>
                  </a:rPr>
                  <a:t> </a:t>
                </a:r>
              </a:p>
            </p:txBody>
          </p:sp>
        </mc:Fallback>
      </mc:AlternateContent>
    </p:spTree>
    <p:extLst>
      <p:ext uri="{BB962C8B-B14F-4D97-AF65-F5344CB8AC3E}">
        <p14:creationId xmlns:p14="http://schemas.microsoft.com/office/powerpoint/2010/main" val="143394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13806"/>
                <a:ext cx="10515600" cy="5695405"/>
              </a:xfrm>
            </p:spPr>
            <p:txBody>
              <a:bodyPr>
                <a:normAutofit lnSpcReduction="1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4. Evaluate                            where v is the finite region of space formed by the planes x=0, y=0, z=0  </a:t>
                </a: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2x+3y+4z=12. </a:t>
                </a:r>
              </a:p>
              <a:p>
                <a:pPr marL="0" lv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latin typeface="Times New Roman" panose="02020603050405020304" pitchFamily="18" charset="0"/>
                    <a:cs typeface="Times New Roman" panose="02020603050405020304" pitchFamily="18" charset="0"/>
                  </a:rPr>
                  <a:t>Given planes </a:t>
                </a:r>
                <a:r>
                  <a:rPr lang="en-US" sz="2000" dirty="0">
                    <a:latin typeface="Times New Roman" panose="02020603050405020304" pitchFamily="18" charset="0"/>
                    <a:cs typeface="Times New Roman" panose="02020603050405020304" pitchFamily="18" charset="0"/>
                  </a:rPr>
                  <a:t>x=0, y=0, z=0 </a:t>
                </a:r>
                <a:r>
                  <a:rPr lang="en-US" sz="2000" dirty="0" smtClean="0">
                    <a:latin typeface="Times New Roman" panose="02020603050405020304" pitchFamily="18" charset="0"/>
                    <a:cs typeface="Times New Roman" panose="02020603050405020304" pitchFamily="18" charset="0"/>
                  </a:rPr>
                  <a:t> and 2x+3y+4z=12</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lvl="0" indent="0">
                  <a:buNone/>
                </a:pPr>
                <a:r>
                  <a:rPr lang="en-US" sz="2000" dirty="0" smtClean="0">
                    <a:latin typeface="Times New Roman" panose="02020603050405020304" pitchFamily="18" charset="0"/>
                    <a:cs typeface="Times New Roman" panose="02020603050405020304" pitchFamily="18" charset="0"/>
                  </a:rPr>
                  <a:t>Where x: 0 to 6, y: 0 to </a:t>
                </a:r>
                <a14:m>
                  <m:oMath xmlns:m="http://schemas.openxmlformats.org/officeDocument/2006/math">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12−2</m:t>
                        </m:r>
                        <m:r>
                          <a:rPr lang="en-US" sz="2000" b="0" i="1" smtClean="0">
                            <a:latin typeface="Cambria Math" panose="02040503050406030204" pitchFamily="18" charset="0"/>
                            <a:cs typeface="Times New Roman" panose="02020603050405020304" pitchFamily="18" charset="0"/>
                          </a:rPr>
                          <m:t>𝑥</m:t>
                        </m:r>
                      </m:num>
                      <m:den>
                        <m:r>
                          <a:rPr lang="en-US" sz="2000" b="0" i="1" smtClean="0">
                            <a:latin typeface="Cambria Math" panose="02040503050406030204" pitchFamily="18" charset="0"/>
                            <a:cs typeface="Times New Roman" panose="02020603050405020304" pitchFamily="18" charset="0"/>
                          </a:rPr>
                          <m:t>3</m:t>
                        </m:r>
                      </m:den>
                    </m:f>
                  </m:oMath>
                </a14:m>
                <a:r>
                  <a:rPr lang="en-US" sz="2000" dirty="0" smtClean="0">
                    <a:latin typeface="Times New Roman" panose="02020603050405020304" pitchFamily="18" charset="0"/>
                    <a:cs typeface="Times New Roman" panose="02020603050405020304" pitchFamily="18" charset="0"/>
                  </a:rPr>
                  <a:t> , Z: 0 to </a:t>
                </a:r>
                <a14:m>
                  <m:oMath xmlns:m="http://schemas.openxmlformats.org/officeDocument/2006/math">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r>
                          <a:rPr lang="en-US" sz="2000" b="0" i="1" smtClean="0">
                            <a:solidFill>
                              <a:prstClr val="black"/>
                            </a:solidFill>
                            <a:latin typeface="Cambria Math" panose="02040503050406030204" pitchFamily="18" charset="0"/>
                            <a:cs typeface="Times New Roman" panose="02020603050405020304" pitchFamily="18" charset="0"/>
                          </a:rPr>
                          <m:t>−3</m:t>
                        </m:r>
                        <m:r>
                          <a:rPr lang="en-US" sz="2000" b="0" i="1" smtClean="0">
                            <a:solidFill>
                              <a:prstClr val="black"/>
                            </a:solidFill>
                            <a:latin typeface="Cambria Math" panose="02040503050406030204" pitchFamily="18" charset="0"/>
                            <a:cs typeface="Times New Roman" panose="02020603050405020304" pitchFamily="18" charset="0"/>
                          </a:rPr>
                          <m:t>𝑦</m:t>
                        </m:r>
                      </m:num>
                      <m:den>
                        <m:r>
                          <a:rPr lang="en-US" sz="2000" b="0" i="1" smtClean="0">
                            <a:solidFill>
                              <a:prstClr val="black"/>
                            </a:solidFill>
                            <a:latin typeface="Cambria Math" panose="02040503050406030204" pitchFamily="18" charset="0"/>
                            <a:cs typeface="Times New Roman" panose="02020603050405020304" pitchFamily="18" charset="0"/>
                          </a:rPr>
                          <m:t>4</m:t>
                        </m:r>
                      </m:den>
                    </m:f>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1" smtClean="0">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6</m:t>
                        </m:r>
                      </m:sup>
                      <m:e>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1" smtClean="0">
                                <a:latin typeface="Cambria Math" panose="02040503050406030204" pitchFamily="18" charset="0"/>
                                <a:cs typeface="Times New Roman" panose="02020603050405020304" pitchFamily="18" charset="0"/>
                              </a:rPr>
                              <m:t>0</m:t>
                            </m:r>
                          </m:sub>
                          <m:sup>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num>
                              <m:den>
                                <m:r>
                                  <a:rPr lang="en-US" sz="2000" i="1">
                                    <a:solidFill>
                                      <a:prstClr val="black"/>
                                    </a:solidFill>
                                    <a:latin typeface="Cambria Math" panose="02040503050406030204" pitchFamily="18" charset="0"/>
                                    <a:cs typeface="Times New Roman" panose="02020603050405020304" pitchFamily="18" charset="0"/>
                                  </a:rPr>
                                  <m:t>3</m:t>
                                </m:r>
                              </m:den>
                            </m:f>
                          </m:sup>
                          <m:e>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1" smtClean="0">
                                    <a:latin typeface="Cambria Math" panose="02040503050406030204" pitchFamily="18" charset="0"/>
                                    <a:cs typeface="Times New Roman" panose="02020603050405020304" pitchFamily="18" charset="0"/>
                                  </a:rPr>
                                  <m:t>0</m:t>
                                </m:r>
                              </m:sub>
                              <m:sup>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cs typeface="Times New Roman" panose="02020603050405020304" pitchFamily="18" charset="0"/>
                                      </a:rPr>
                                      <m:t>𝑦</m:t>
                                    </m:r>
                                  </m:num>
                                  <m:den>
                                    <m:r>
                                      <a:rPr lang="en-US" sz="2000" i="1">
                                        <a:solidFill>
                                          <a:prstClr val="black"/>
                                        </a:solidFill>
                                        <a:latin typeface="Cambria Math" panose="02040503050406030204" pitchFamily="18" charset="0"/>
                                        <a:cs typeface="Times New Roman" panose="02020603050405020304" pitchFamily="18" charset="0"/>
                                      </a:rPr>
                                      <m:t>4</m:t>
                                    </m:r>
                                  </m:den>
                                </m:f>
                              </m:sup>
                              <m:e>
                                <m:r>
                                  <a:rPr lang="en-US" sz="2000" b="0" i="1" smtClean="0">
                                    <a:latin typeface="Cambria Math" panose="02040503050406030204" pitchFamily="18" charset="0"/>
                                    <a:cs typeface="Times New Roman" panose="02020603050405020304" pitchFamily="18" charset="0"/>
                                  </a:rPr>
                                  <m:t>𝑑𝑧𝑑𝑦𝑑𝑥</m:t>
                                </m:r>
                              </m:e>
                            </m:nary>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6</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num>
                              <m:den>
                                <m:r>
                                  <a:rPr lang="en-US" sz="2000" i="1">
                                    <a:solidFill>
                                      <a:prstClr val="black"/>
                                    </a:solidFill>
                                    <a:latin typeface="Cambria Math" panose="02040503050406030204" pitchFamily="18" charset="0"/>
                                    <a:cs typeface="Times New Roman" panose="02020603050405020304" pitchFamily="18" charset="0"/>
                                  </a:rPr>
                                  <m:t>3</m:t>
                                </m:r>
                              </m:den>
                            </m:f>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𝑧</m:t>
                                    </m:r>
                                  </m:e>
                                </m:d>
                              </m:e>
                              <m:sub>
                                <m:r>
                                  <a:rPr lang="en-US" sz="2000" b="0" i="1" smtClean="0">
                                    <a:latin typeface="Cambria Math" panose="02040503050406030204" pitchFamily="18" charset="0"/>
                                    <a:cs typeface="Times New Roman" panose="02020603050405020304" pitchFamily="18" charset="0"/>
                                  </a:rPr>
                                  <m:t>0</m:t>
                                </m:r>
                              </m:sub>
                              <m:sup>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cs typeface="Times New Roman" panose="02020603050405020304" pitchFamily="18" charset="0"/>
                                      </a:rPr>
                                      <m:t>𝑦</m:t>
                                    </m:r>
                                  </m:num>
                                  <m:den>
                                    <m:r>
                                      <a:rPr lang="en-US" sz="2000" i="1">
                                        <a:solidFill>
                                          <a:prstClr val="black"/>
                                        </a:solidFill>
                                        <a:latin typeface="Cambria Math" panose="02040503050406030204" pitchFamily="18" charset="0"/>
                                        <a:cs typeface="Times New Roman" panose="02020603050405020304" pitchFamily="18" charset="0"/>
                                      </a:rPr>
                                      <m:t>4</m:t>
                                    </m:r>
                                  </m:den>
                                </m:f>
                              </m:sup>
                            </m:sSubSup>
                            <m:r>
                              <a:rPr lang="en-US" sz="2000" i="1">
                                <a:latin typeface="Cambria Math" panose="02040503050406030204" pitchFamily="18" charset="0"/>
                                <a:cs typeface="Times New Roman" panose="02020603050405020304" pitchFamily="18" charset="0"/>
                              </a:rPr>
                              <m:t>𝑑𝑦</m:t>
                            </m:r>
                            <m:r>
                              <a:rPr lang="en-US" sz="2000" b="0" i="1" smtClean="0">
                                <a:latin typeface="Cambria Math" panose="02040503050406030204" pitchFamily="18" charset="0"/>
                                <a:cs typeface="Times New Roman" panose="02020603050405020304" pitchFamily="18" charset="0"/>
                              </a:rPr>
                              <m:t>𝑑𝑥</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6</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num>
                              <m:den>
                                <m:r>
                                  <a:rPr lang="en-US" sz="2000" i="1">
                                    <a:solidFill>
                                      <a:prstClr val="black"/>
                                    </a:solidFill>
                                    <a:latin typeface="Cambria Math" panose="02040503050406030204" pitchFamily="18" charset="0"/>
                                    <a:cs typeface="Times New Roman" panose="02020603050405020304" pitchFamily="18" charset="0"/>
                                  </a:rPr>
                                  <m:t>3</m:t>
                                </m:r>
                              </m:den>
                            </m:f>
                          </m:sup>
                          <m:e>
                            <m:d>
                              <m:dPr>
                                <m:ctrlPr>
                                  <a:rPr lang="en-US" sz="2000" i="1" smtClean="0">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−3</m:t>
                                    </m:r>
                                    <m:r>
                                      <a:rPr lang="en-US" sz="2000" i="1">
                                        <a:solidFill>
                                          <a:prstClr val="black"/>
                                        </a:solidFill>
                                        <a:latin typeface="Cambria Math" panose="02040503050406030204" pitchFamily="18" charset="0"/>
                                        <a:cs typeface="Times New Roman" panose="02020603050405020304" pitchFamily="18" charset="0"/>
                                      </a:rPr>
                                      <m:t>𝑦</m:t>
                                    </m:r>
                                  </m:num>
                                  <m:den>
                                    <m:r>
                                      <a:rPr lang="en-US" sz="2000" i="1">
                                        <a:solidFill>
                                          <a:prstClr val="black"/>
                                        </a:solidFill>
                                        <a:latin typeface="Cambria Math" panose="02040503050406030204" pitchFamily="18" charset="0"/>
                                        <a:cs typeface="Times New Roman" panose="02020603050405020304" pitchFamily="18" charset="0"/>
                                      </a:rPr>
                                      <m:t>4</m:t>
                                    </m:r>
                                  </m:den>
                                </m:f>
                              </m:e>
                            </m:d>
                            <m:r>
                              <a:rPr lang="en-US" sz="2000" i="1">
                                <a:latin typeface="Cambria Math" panose="02040503050406030204" pitchFamily="18" charset="0"/>
                                <a:cs typeface="Times New Roman" panose="02020603050405020304" pitchFamily="18" charset="0"/>
                              </a:rPr>
                              <m:t>𝑑𝑦𝑑𝑥</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b="0" i="1" smtClean="0">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6</m:t>
                        </m:r>
                      </m:sup>
                      <m:e>
                        <m:sSubSup>
                          <m:sSubSupPr>
                            <m:ctrlPr>
                              <a:rPr lang="en-US" sz="2000" i="1" smtClean="0">
                                <a:latin typeface="Cambria Math" panose="02040503050406030204" pitchFamily="18" charset="0"/>
                                <a:cs typeface="Times New Roman" panose="02020603050405020304" pitchFamily="18" charset="0"/>
                              </a:rPr>
                            </m:ctrlPr>
                          </m:sSubSupPr>
                          <m:e>
                            <m:d>
                              <m:dPr>
                                <m:ctrlPr>
                                  <a:rPr lang="en-US"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m:t>
                                    </m:r>
                                  </m:num>
                                  <m:den>
                                    <m:r>
                                      <a:rPr lang="en-US" sz="2000" b="0" i="1" smtClean="0">
                                        <a:latin typeface="Cambria Math" panose="02040503050406030204" pitchFamily="18" charset="0"/>
                                        <a:cs typeface="Times New Roman" panose="02020603050405020304" pitchFamily="18" charset="0"/>
                                      </a:rPr>
                                      <m:t>2</m:t>
                                    </m:r>
                                  </m:den>
                                </m:f>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3</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2</m:t>
                                        </m:r>
                                      </m:sup>
                                    </m:sSup>
                                  </m:num>
                                  <m:den>
                                    <m:r>
                                      <a:rPr lang="en-US" sz="2000" b="0" i="1" smtClean="0">
                                        <a:latin typeface="Cambria Math" panose="02040503050406030204" pitchFamily="18" charset="0"/>
                                        <a:cs typeface="Times New Roman" panose="02020603050405020304" pitchFamily="18" charset="0"/>
                                      </a:rPr>
                                      <m:t>8</m:t>
                                    </m:r>
                                  </m:den>
                                </m:f>
                              </m:e>
                            </m:d>
                          </m:e>
                          <m:sub>
                            <m:r>
                              <a:rPr lang="en-US" sz="2000" b="0" i="1" smtClean="0">
                                <a:latin typeface="Cambria Math" panose="02040503050406030204" pitchFamily="18" charset="0"/>
                                <a:cs typeface="Times New Roman" panose="02020603050405020304" pitchFamily="18" charset="0"/>
                              </a:rPr>
                              <m:t>0</m:t>
                            </m:r>
                          </m:sub>
                          <m:sup>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num>
                              <m:den>
                                <m:r>
                                  <a:rPr lang="en-US" sz="2000" i="1">
                                    <a:solidFill>
                                      <a:prstClr val="black"/>
                                    </a:solidFill>
                                    <a:latin typeface="Cambria Math" panose="02040503050406030204" pitchFamily="18" charset="0"/>
                                    <a:cs typeface="Times New Roman" panose="02020603050405020304" pitchFamily="18" charset="0"/>
                                  </a:rPr>
                                  <m:t>3</m:t>
                                </m:r>
                              </m:den>
                            </m:f>
                          </m:sup>
                        </m:sSubSup>
                      </m:e>
                    </m:nary>
                    <m:r>
                      <a:rPr lang="en-US" sz="2000" b="0" i="1" smtClean="0">
                        <a:latin typeface="Cambria Math" panose="02040503050406030204" pitchFamily="18" charset="0"/>
                        <a:cs typeface="Times New Roman" panose="02020603050405020304" pitchFamily="18" charset="0"/>
                      </a:rPr>
                      <m:t>𝑑𝑥</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6</m:t>
                        </m:r>
                      </m:sup>
                      <m:e>
                        <m:d>
                          <m:dPr>
                            <m:ctrlPr>
                              <a:rPr lang="en-US" sz="2000" i="1">
                                <a:latin typeface="Cambria Math" panose="02040503050406030204" pitchFamily="18" charset="0"/>
                                <a:cs typeface="Times New Roman" panose="02020603050405020304" pitchFamily="18" charset="0"/>
                              </a:rPr>
                            </m:ctrlPr>
                          </m:dPr>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12−2</m:t>
                                </m:r>
                                <m:r>
                                  <a:rPr lang="en-US" sz="2000" i="1">
                                    <a:latin typeface="Cambria Math" panose="02040503050406030204" pitchFamily="18" charset="0"/>
                                    <a:cs typeface="Times New Roman" panose="02020603050405020304" pitchFamily="18" charset="0"/>
                                  </a:rPr>
                                  <m:t>𝑥</m:t>
                                </m:r>
                              </m:e>
                            </m:d>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𝑥</m:t>
                                </m:r>
                              </m:num>
                              <m:den>
                                <m:r>
                                  <a:rPr lang="en-US" sz="2000" i="1">
                                    <a:latin typeface="Cambria Math" panose="02040503050406030204" pitchFamily="18" charset="0"/>
                                    <a:cs typeface="Times New Roman" panose="02020603050405020304" pitchFamily="18" charset="0"/>
                                  </a:rPr>
                                  <m:t>2</m:t>
                                </m:r>
                              </m:den>
                            </m:f>
                            <m:d>
                              <m:dPr>
                                <m:ctrlPr>
                                  <a:rPr lang="en-US" sz="2000" i="1">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num>
                                  <m:den>
                                    <m:r>
                                      <a:rPr lang="en-US" sz="2000" i="1">
                                        <a:solidFill>
                                          <a:prstClr val="black"/>
                                        </a:solidFill>
                                        <a:latin typeface="Cambria Math" panose="02040503050406030204" pitchFamily="18" charset="0"/>
                                        <a:cs typeface="Times New Roman" panose="02020603050405020304" pitchFamily="18" charset="0"/>
                                      </a:rPr>
                                      <m:t>3</m:t>
                                    </m:r>
                                  </m:den>
                                </m:f>
                              </m:e>
                            </m:d>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3</m:t>
                                </m:r>
                              </m:num>
                              <m:den>
                                <m:r>
                                  <a:rPr lang="en-US" sz="2000" i="1">
                                    <a:latin typeface="Cambria Math" panose="02040503050406030204" pitchFamily="18" charset="0"/>
                                    <a:cs typeface="Times New Roman" panose="02020603050405020304" pitchFamily="18" charset="0"/>
                                  </a:rPr>
                                  <m:t>8</m:t>
                                </m:r>
                              </m:den>
                            </m:f>
                            <m:sSup>
                              <m:sSupPr>
                                <m:ctrlPr>
                                  <a:rPr lang="en-US" sz="2000" i="1">
                                    <a:solidFill>
                                      <a:prstClr val="black"/>
                                    </a:solidFill>
                                    <a:latin typeface="Cambria Math" panose="02040503050406030204" pitchFamily="18" charset="0"/>
                                    <a:cs typeface="Times New Roman" panose="02020603050405020304" pitchFamily="18" charset="0"/>
                                  </a:rPr>
                                </m:ctrlPr>
                              </m:sSupPr>
                              <m:e>
                                <m:d>
                                  <m:dPr>
                                    <m:ctrlPr>
                                      <a:rPr lang="en-US" sz="2000" i="1">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12−2</m:t>
                                        </m:r>
                                        <m:r>
                                          <a:rPr lang="en-US" sz="2000" i="1">
                                            <a:solidFill>
                                              <a:prstClr val="black"/>
                                            </a:solidFill>
                                            <a:latin typeface="Cambria Math" panose="02040503050406030204" pitchFamily="18" charset="0"/>
                                            <a:cs typeface="Times New Roman" panose="02020603050405020304" pitchFamily="18" charset="0"/>
                                          </a:rPr>
                                          <m:t>𝑥</m:t>
                                        </m:r>
                                      </m:num>
                                      <m:den>
                                        <m:r>
                                          <a:rPr lang="en-US" sz="2000" i="1">
                                            <a:solidFill>
                                              <a:prstClr val="black"/>
                                            </a:solidFill>
                                            <a:latin typeface="Cambria Math" panose="02040503050406030204" pitchFamily="18" charset="0"/>
                                            <a:cs typeface="Times New Roman" panose="02020603050405020304" pitchFamily="18" charset="0"/>
                                          </a:rPr>
                                          <m:t>3</m:t>
                                        </m:r>
                                      </m:den>
                                    </m:f>
                                  </m:e>
                                </m:d>
                              </m:e>
                              <m:sup>
                                <m:r>
                                  <a:rPr lang="en-US" sz="2000" i="1">
                                    <a:solidFill>
                                      <a:prstClr val="black"/>
                                    </a:solidFill>
                                    <a:latin typeface="Cambria Math" panose="02040503050406030204" pitchFamily="18" charset="0"/>
                                    <a:cs typeface="Times New Roman" panose="02020603050405020304" pitchFamily="18" charset="0"/>
                                  </a:rPr>
                                  <m:t>2</m:t>
                                </m:r>
                              </m:sup>
                            </m:sSup>
                          </m:e>
                        </m:d>
                        <m:r>
                          <a:rPr lang="en-US" sz="2000" i="1">
                            <a:latin typeface="Cambria Math" panose="02040503050406030204" pitchFamily="18" charset="0"/>
                            <a:cs typeface="Times New Roman" panose="02020603050405020304" pitchFamily="18" charset="0"/>
                          </a:rPr>
                          <m:t>𝑑𝑥</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6</m:t>
                        </m:r>
                      </m:sup>
                      <m:e>
                        <m:d>
                          <m:dPr>
                            <m:ctrlPr>
                              <a:rPr lang="en-US" sz="2000" i="1">
                                <a:latin typeface="Cambria Math" panose="02040503050406030204" pitchFamily="18" charset="0"/>
                                <a:cs typeface="Times New Roman" panose="02020603050405020304" pitchFamily="18" charset="0"/>
                              </a:rPr>
                            </m:ctrlPr>
                          </m:dPr>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12−2</m:t>
                                </m:r>
                                <m:r>
                                  <a:rPr lang="en-US" sz="2000" i="1">
                                    <a:latin typeface="Cambria Math" panose="02040503050406030204" pitchFamily="18" charset="0"/>
                                    <a:cs typeface="Times New Roman" panose="02020603050405020304" pitchFamily="18" charset="0"/>
                                  </a:rPr>
                                  <m:t>𝑥</m:t>
                                </m:r>
                              </m:e>
                            </m:d>
                            <m:r>
                              <a:rPr lang="en-US" sz="2000" i="1">
                                <a:latin typeface="Cambria Math" panose="02040503050406030204" pitchFamily="18" charset="0"/>
                                <a:cs typeface="Times New Roman" panose="02020603050405020304" pitchFamily="18" charset="0"/>
                              </a:rPr>
                              <m:t>−</m:t>
                            </m:r>
                            <m:d>
                              <m:dPr>
                                <m:ctrlPr>
                                  <a:rPr lang="en-US" sz="2000" i="1">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6</m:t>
                                    </m:r>
                                    <m:r>
                                      <a:rPr lang="en-US" sz="2000" i="1">
                                        <a:solidFill>
                                          <a:prstClr val="black"/>
                                        </a:solidFill>
                                        <a:latin typeface="Cambria Math" panose="02040503050406030204" pitchFamily="18" charset="0"/>
                                        <a:cs typeface="Times New Roman" panose="02020603050405020304" pitchFamily="18" charset="0"/>
                                      </a:rPr>
                                      <m:t>𝑥</m:t>
                                    </m:r>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r>
                                      <a:rPr lang="en-US" sz="2000" i="1">
                                        <a:solidFill>
                                          <a:prstClr val="black"/>
                                        </a:solidFill>
                                        <a:latin typeface="Cambria Math" panose="02040503050406030204" pitchFamily="18" charset="0"/>
                                        <a:cs typeface="Times New Roman" panose="02020603050405020304" pitchFamily="18" charset="0"/>
                                      </a:rPr>
                                      <m:t>3</m:t>
                                    </m:r>
                                  </m:den>
                                </m:f>
                              </m:e>
                            </m:d>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24</m:t>
                                </m:r>
                              </m:den>
                            </m:f>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144+4</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−48</m:t>
                                </m:r>
                                <m:r>
                                  <a:rPr lang="en-US" sz="2000" i="1">
                                    <a:latin typeface="Cambria Math" panose="02040503050406030204" pitchFamily="18" charset="0"/>
                                    <a:cs typeface="Times New Roman" panose="02020603050405020304" pitchFamily="18" charset="0"/>
                                  </a:rPr>
                                  <m:t>𝑥</m:t>
                                </m:r>
                              </m:e>
                            </m:d>
                          </m:e>
                        </m:d>
                        <m:r>
                          <a:rPr lang="en-US" sz="2000" i="1">
                            <a:latin typeface="Cambria Math" panose="02040503050406030204" pitchFamily="18" charset="0"/>
                            <a:cs typeface="Times New Roman" panose="02020603050405020304" pitchFamily="18" charset="0"/>
                          </a:rPr>
                          <m:t>𝑑𝑥</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endParaRPr lang="en-IN" sz="200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13806"/>
                <a:ext cx="10515600" cy="5695405"/>
              </a:xfrm>
              <a:blipFill>
                <a:blip r:embed="rId3"/>
                <a:stretch>
                  <a:fillRect l="-638" t="-1070" r="-928"/>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472357507"/>
              </p:ext>
            </p:extLst>
          </p:nvPr>
        </p:nvGraphicFramePr>
        <p:xfrm>
          <a:off x="2061882" y="513807"/>
          <a:ext cx="1882589" cy="522514"/>
        </p:xfrm>
        <a:graphic>
          <a:graphicData uri="http://schemas.openxmlformats.org/presentationml/2006/ole">
            <mc:AlternateContent xmlns:mc="http://schemas.openxmlformats.org/markup-compatibility/2006">
              <mc:Choice xmlns:v="urn:schemas-microsoft-com:vml" Requires="v">
                <p:oleObj spid="_x0000_s25752" name="Equation" r:id="rId4" imgW="685800" imgH="380880" progId="Equation.DSMT4">
                  <p:embed/>
                </p:oleObj>
              </mc:Choice>
              <mc:Fallback>
                <p:oleObj name="Equation" r:id="rId4" imgW="685800" imgH="380880" progId="Equation.DSMT4">
                  <p:embed/>
                  <p:pic>
                    <p:nvPicPr>
                      <p:cNvPr id="0" name=""/>
                      <p:cNvPicPr/>
                      <p:nvPr/>
                    </p:nvPicPr>
                    <p:blipFill>
                      <a:blip r:embed="rId5"/>
                      <a:stretch>
                        <a:fillRect/>
                      </a:stretch>
                    </p:blipFill>
                    <p:spPr>
                      <a:xfrm>
                        <a:off x="2061882" y="513807"/>
                        <a:ext cx="1882589" cy="522514"/>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197969103"/>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5753" name="Equation" r:id="rId6" imgW="914400" imgH="198720" progId="Equation.DSMT4">
                  <p:embed/>
                </p:oleObj>
              </mc:Choice>
              <mc:Fallback>
                <p:oleObj name="Equation" r:id="rId6" imgW="914400" imgH="198720" progId="Equation.DSMT4">
                  <p:embed/>
                  <p:pic>
                    <p:nvPicPr>
                      <p:cNvPr id="0" name=""/>
                      <p:cNvPicPr/>
                      <p:nvPr/>
                    </p:nvPicPr>
                    <p:blipFill>
                      <a:blip r:embed="rId7"/>
                      <a:stretch>
                        <a:fillRect/>
                      </a:stretch>
                    </p:blipFill>
                    <p:spPr>
                      <a:xfrm>
                        <a:off x="4927600" y="2667000"/>
                        <a:ext cx="914400" cy="1984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750395573"/>
              </p:ext>
            </p:extLst>
          </p:nvPr>
        </p:nvGraphicFramePr>
        <p:xfrm>
          <a:off x="923110" y="2098767"/>
          <a:ext cx="1846216" cy="766672"/>
        </p:xfrm>
        <a:graphic>
          <a:graphicData uri="http://schemas.openxmlformats.org/presentationml/2006/ole">
            <mc:AlternateContent xmlns:mc="http://schemas.openxmlformats.org/markup-compatibility/2006">
              <mc:Choice xmlns:v="urn:schemas-microsoft-com:vml" Requires="v">
                <p:oleObj spid="_x0000_s25754" name="Equation" r:id="rId8" imgW="685800" imgH="380880" progId="Equation.DSMT4">
                  <p:embed/>
                </p:oleObj>
              </mc:Choice>
              <mc:Fallback>
                <p:oleObj name="Equation" r:id="rId8" imgW="685800" imgH="380880" progId="Equation.DSMT4">
                  <p:embed/>
                  <p:pic>
                    <p:nvPicPr>
                      <p:cNvPr id="0" name=""/>
                      <p:cNvPicPr/>
                      <p:nvPr/>
                    </p:nvPicPr>
                    <p:blipFill>
                      <a:blip r:embed="rId9"/>
                      <a:stretch>
                        <a:fillRect/>
                      </a:stretch>
                    </p:blipFill>
                    <p:spPr>
                      <a:xfrm>
                        <a:off x="923110" y="2098767"/>
                        <a:ext cx="1846216" cy="766672"/>
                      </a:xfrm>
                      <a:prstGeom prst="rect">
                        <a:avLst/>
                      </a:prstGeom>
                    </p:spPr>
                  </p:pic>
                </p:oleObj>
              </mc:Fallback>
            </mc:AlternateContent>
          </a:graphicData>
        </a:graphic>
      </p:graphicFrame>
    </p:spTree>
    <p:extLst>
      <p:ext uri="{BB962C8B-B14F-4D97-AF65-F5344CB8AC3E}">
        <p14:creationId xmlns:p14="http://schemas.microsoft.com/office/powerpoint/2010/main" val="359198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7903" y="357052"/>
                <a:ext cx="10515600" cy="5791200"/>
              </a:xfrm>
            </p:spPr>
            <p:txBody>
              <a:bodyPr>
                <a:normAutofit/>
              </a:bodyPr>
              <a:lstStyle/>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6</m:t>
                        </m:r>
                      </m:sup>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12</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r>
                                  <a:rPr lang="en-US" sz="2000" i="1">
                                    <a:solidFill>
                                      <a:prstClr val="black"/>
                                    </a:solidFill>
                                    <a:latin typeface="Cambria Math" panose="02040503050406030204" pitchFamily="18" charset="0"/>
                                    <a:cs typeface="Times New Roman" panose="02020603050405020304" pitchFamily="18" charset="0"/>
                                  </a:rPr>
                                  <m:t>3</m:t>
                                </m:r>
                              </m:den>
                            </m:f>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6</m:t>
                            </m:r>
                            <m:r>
                              <a:rPr lang="en-US" sz="2000" i="1">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6</m:t>
                                </m:r>
                              </m:den>
                            </m:f>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2</m:t>
                            </m:r>
                            <m:r>
                              <a:rPr lang="en-US" sz="2000" i="1">
                                <a:solidFill>
                                  <a:prstClr val="black"/>
                                </a:solidFill>
                                <a:latin typeface="Cambria Math" panose="02040503050406030204" pitchFamily="18" charset="0"/>
                                <a:cs typeface="Times New Roman" panose="02020603050405020304" pitchFamily="18" charset="0"/>
                              </a:rPr>
                              <m:t>𝑥</m:t>
                            </m:r>
                          </m:e>
                        </m:d>
                        <m:r>
                          <a:rPr lang="en-US" sz="2000" i="1">
                            <a:latin typeface="Cambria Math" panose="02040503050406030204" pitchFamily="18" charset="0"/>
                            <a:cs typeface="Times New Roman" panose="02020603050405020304" pitchFamily="18" charset="0"/>
                          </a:rPr>
                          <m:t>𝑑𝑥</m:t>
                        </m:r>
                      </m:e>
                    </m:nary>
                  </m:oMath>
                </a14:m>
                <a:endParaRPr lang="en-IN"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6</m:t>
                        </m:r>
                      </m:sup>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6</m:t>
                            </m:r>
                            <m:r>
                              <a:rPr lang="en-US" sz="2000" i="1">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2</m:t>
                            </m:r>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6</m:t>
                                </m:r>
                              </m:den>
                            </m:f>
                          </m:e>
                        </m:d>
                        <m:r>
                          <a:rPr lang="en-US" sz="2000" i="1" smtClean="0">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cs typeface="Times New Roman" panose="02020603050405020304" pitchFamily="18" charset="0"/>
                          </a:rPr>
                          <m:t>𝑥</m:t>
                        </m:r>
                      </m:e>
                    </m:nary>
                  </m:oMath>
                </a14:m>
                <a:endParaRPr lang="en-US" sz="2000" dirty="0" smtClean="0"/>
              </a:p>
              <a:p>
                <a:pPr marL="0" indent="0">
                  <a:buNone/>
                </a:pPr>
                <a:r>
                  <a:rPr lang="en-US" sz="2000" dirty="0" smtClean="0"/>
                  <a:t>                                       </a:t>
                </a:r>
                <a:r>
                  <a:rPr lang="en-US" sz="2000" dirty="0" smtClean="0">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US" sz="2000" i="1">
                            <a:latin typeface="Cambria Math" panose="02040503050406030204" pitchFamily="18" charset="0"/>
                            <a:cs typeface="Times New Roman" panose="02020603050405020304" pitchFamily="18" charset="0"/>
                          </a:rPr>
                        </m:ctrlPr>
                      </m:sSubSupPr>
                      <m:e>
                        <m:r>
                          <a:rPr lang="en-US" sz="2000" b="0" i="1" smtClean="0">
                            <a:latin typeface="Cambria Math" panose="02040503050406030204" pitchFamily="18" charset="0"/>
                            <a:cs typeface="Times New Roman" panose="02020603050405020304" pitchFamily="18" charset="0"/>
                          </a:rPr>
                          <m:t> </m:t>
                        </m:r>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6</m:t>
                            </m:r>
                            <m:r>
                              <a:rPr lang="en-US" sz="2000" b="0" i="1" smtClean="0">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3</m:t>
                                    </m:r>
                                  </m:sup>
                                </m:sSup>
                              </m:num>
                              <m:den>
                                <m:r>
                                  <a:rPr lang="en-US" sz="2000" b="0" i="1" smtClean="0">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8</m:t>
                                </m:r>
                              </m:den>
                            </m:f>
                          </m:e>
                        </m:d>
                      </m:e>
                      <m:sub>
                        <m: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6</m:t>
                        </m:r>
                      </m:sup>
                    </m:sSubSup>
                  </m:oMath>
                </a14:m>
                <a:endParaRPr lang="en-IN" sz="2000" dirty="0" smtClean="0"/>
              </a:p>
              <a:p>
                <a:pPr marL="0" indent="0">
                  <a:buNone/>
                </a:pPr>
                <a:r>
                  <a:rPr lang="en-US" sz="2000" dirty="0" smtClean="0"/>
                  <a:t>                                       </a:t>
                </a:r>
                <a:r>
                  <a:rPr lang="en-US" sz="2000" dirty="0" smtClean="0">
                    <a:latin typeface="Times New Roman" panose="02020603050405020304" pitchFamily="18" charset="0"/>
                    <a:cs typeface="Times New Roman" panose="02020603050405020304" pitchFamily="18" charset="0"/>
                  </a:rPr>
                  <a:t>=</a:t>
                </a:r>
                <a:r>
                  <a:rPr lang="en-US" sz="2000" dirty="0" smtClean="0"/>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6</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6</m:t>
                    </m:r>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6</m:t>
                        </m:r>
                        <m:r>
                          <a:rPr lang="en-US" sz="2000" b="0" i="1" smtClean="0">
                            <a:latin typeface="Cambria Math" panose="02040503050406030204" pitchFamily="18" charset="0"/>
                            <a:cs typeface="Times New Roman" panose="02020603050405020304" pitchFamily="18" charset="0"/>
                          </a:rPr>
                          <m:t>)</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6</m:t>
                            </m:r>
                            <m:r>
                              <a:rPr lang="en-US" sz="2000" b="0" i="1" smtClean="0">
                                <a:latin typeface="Cambria Math" panose="02040503050406030204" pitchFamily="18" charset="0"/>
                                <a:cs typeface="Times New Roman" panose="02020603050405020304" pitchFamily="18" charset="0"/>
                              </a:rPr>
                              <m:t>)</m:t>
                            </m:r>
                          </m:e>
                          <m:sup>
                            <m:r>
                              <a:rPr lang="en-US" sz="2000" i="1">
                                <a:latin typeface="Cambria Math" panose="02040503050406030204" pitchFamily="18" charset="0"/>
                                <a:cs typeface="Times New Roman" panose="02020603050405020304" pitchFamily="18" charset="0"/>
                              </a:rPr>
                              <m:t>3</m:t>
                            </m:r>
                          </m:sup>
                        </m:sSup>
                      </m:num>
                      <m:den>
                        <m:r>
                          <a:rPr lang="en-US" sz="2000" i="1">
                            <a:latin typeface="Cambria Math" panose="02040503050406030204" pitchFamily="18" charset="0"/>
                            <a:cs typeface="Times New Roman" panose="02020603050405020304" pitchFamily="18" charset="0"/>
                          </a:rPr>
                          <m:t>18</m:t>
                        </m:r>
                      </m:den>
                    </m:f>
                  </m:oMath>
                </a14:m>
                <a:endParaRPr lang="en-IN" sz="2000" dirty="0" smtClean="0"/>
              </a:p>
              <a:p>
                <a:pPr marL="0" indent="0">
                  <a:buNone/>
                </a:pPr>
                <a:r>
                  <a:rPr lang="en-US" sz="2000" dirty="0" smtClean="0"/>
                  <a:t>                                       </a:t>
                </a:r>
                <a:r>
                  <a:rPr lang="en-US" sz="2000" dirty="0" smtClean="0">
                    <a:latin typeface="Times New Roman" panose="02020603050405020304" pitchFamily="18" charset="0"/>
                    <a:cs typeface="Times New Roman" panose="02020603050405020304" pitchFamily="18" charset="0"/>
                  </a:rPr>
                  <a:t>=</a:t>
                </a:r>
                <a:r>
                  <a:rPr lang="en-US" sz="2000" dirty="0" smtClean="0"/>
                  <a:t> </a:t>
                </a:r>
                <a14:m>
                  <m:oMath xmlns:m="http://schemas.openxmlformats.org/officeDocument/2006/math">
                    <m:r>
                      <a:rPr lang="en-US" sz="2000" b="0" i="0" smtClean="0">
                        <a:latin typeface="Cambria Math" panose="02040503050406030204" pitchFamily="18" charset="0"/>
                      </a:rPr>
                      <m:t>36</m:t>
                    </m:r>
                    <m:r>
                      <a:rPr lang="en-US" sz="2000" b="0" i="0" smtClean="0">
                        <a:latin typeface="Cambria Math" panose="02040503050406030204" pitchFamily="18" charset="0"/>
                      </a:rPr>
                      <m:t>−</m:t>
                    </m:r>
                    <m:r>
                      <a:rPr lang="en-US" sz="2000" b="0" i="0" smtClean="0">
                        <a:latin typeface="Cambria Math" panose="02040503050406030204" pitchFamily="18" charset="0"/>
                      </a:rPr>
                      <m:t>36</m:t>
                    </m:r>
                    <m:r>
                      <a:rPr lang="en-US" sz="2000" b="0" i="0" smtClean="0">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216</m:t>
                        </m:r>
                      </m:num>
                      <m:den>
                        <m:r>
                          <a:rPr lang="en-US" sz="2000" b="0" i="1" smtClean="0">
                            <a:latin typeface="Cambria Math" panose="02040503050406030204" pitchFamily="18" charset="0"/>
                          </a:rPr>
                          <m:t>18</m:t>
                        </m:r>
                      </m:den>
                    </m:f>
                  </m:oMath>
                </a14:m>
                <a:endParaRPr lang="en-IN" sz="2000" dirty="0" smtClean="0"/>
              </a:p>
              <a:p>
                <a:pPr marL="0" indent="0">
                  <a:buNone/>
                </a:pPr>
                <a:r>
                  <a:rPr lang="en-US" sz="2000" dirty="0" smtClean="0"/>
                  <a:t>                                       </a:t>
                </a:r>
                <a:r>
                  <a:rPr lang="en-US" sz="2000" dirty="0">
                    <a:latin typeface="Times New Roman" panose="02020603050405020304" pitchFamily="18" charset="0"/>
                    <a:cs typeface="Times New Roman" panose="02020603050405020304" pitchFamily="18" charset="0"/>
                  </a:rPr>
                  <a:t>=</a:t>
                </a:r>
                <a:r>
                  <a:rPr lang="en-US" sz="2000" dirty="0" smtClean="0"/>
                  <a:t> 12.</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7903" y="357052"/>
                <a:ext cx="10515600" cy="5791200"/>
              </a:xfrm>
              <a:blipFill>
                <a:blip r:embed="rId3"/>
                <a:stretch>
                  <a:fillRect/>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113327428"/>
              </p:ext>
            </p:extLst>
          </p:nvPr>
        </p:nvGraphicFramePr>
        <p:xfrm>
          <a:off x="923109" y="357053"/>
          <a:ext cx="2081347" cy="801188"/>
        </p:xfrm>
        <a:graphic>
          <a:graphicData uri="http://schemas.openxmlformats.org/presentationml/2006/ole">
            <mc:AlternateContent xmlns:mc="http://schemas.openxmlformats.org/markup-compatibility/2006">
              <mc:Choice xmlns:v="urn:schemas-microsoft-com:vml" Requires="v">
                <p:oleObj spid="_x0000_s26665" name="Equation" r:id="rId4" imgW="685800" imgH="380880" progId="Equation.DSMT4">
                  <p:embed/>
                </p:oleObj>
              </mc:Choice>
              <mc:Fallback>
                <p:oleObj name="Equation" r:id="rId4" imgW="685800" imgH="380880" progId="Equation.DSMT4">
                  <p:embed/>
                  <p:pic>
                    <p:nvPicPr>
                      <p:cNvPr id="5" name="Object 4"/>
                      <p:cNvPicPr/>
                      <p:nvPr/>
                    </p:nvPicPr>
                    <p:blipFill>
                      <a:blip r:embed="rId5"/>
                      <a:stretch>
                        <a:fillRect/>
                      </a:stretch>
                    </p:blipFill>
                    <p:spPr>
                      <a:xfrm>
                        <a:off x="923109" y="357053"/>
                        <a:ext cx="2081347" cy="801188"/>
                      </a:xfrm>
                      <a:prstGeom prst="rect">
                        <a:avLst/>
                      </a:prstGeom>
                    </p:spPr>
                  </p:pic>
                </p:oleObj>
              </mc:Fallback>
            </mc:AlternateContent>
          </a:graphicData>
        </a:graphic>
      </p:graphicFrame>
    </p:spTree>
    <p:extLst>
      <p:ext uri="{BB962C8B-B14F-4D97-AF65-F5344CB8AC3E}">
        <p14:creationId xmlns:p14="http://schemas.microsoft.com/office/powerpoint/2010/main" val="5010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6667" y="409303"/>
                <a:ext cx="10515600" cy="5671866"/>
              </a:xfrm>
            </p:spPr>
            <p:txBody>
              <a:bodyPr>
                <a:normAutofit fontScale="85000" lnSpcReduction="20000"/>
              </a:bodyPr>
              <a:lstStyle/>
              <a:p>
                <a:pPr marL="0" lvl="0" indent="0">
                  <a:buNone/>
                </a:pPr>
                <a:r>
                  <a:rPr lang="en-US" sz="2000" dirty="0" smtClean="0">
                    <a:solidFill>
                      <a:srgbClr val="00B0F0"/>
                    </a:solidFill>
                    <a:latin typeface="Times New Roman" panose="02020603050405020304" pitchFamily="18" charset="0"/>
                    <a:cs typeface="Times New Roman" panose="02020603050405020304" pitchFamily="18" charset="0"/>
                  </a:rPr>
                  <a:t>5. Evaluate                                      where </a:t>
                </a:r>
                <a:r>
                  <a:rPr lang="en-US" sz="2000" dirty="0">
                    <a:solidFill>
                      <a:srgbClr val="00B0F0"/>
                    </a:solidFill>
                    <a:latin typeface="Times New Roman" panose="02020603050405020304" pitchFamily="18" charset="0"/>
                    <a:cs typeface="Times New Roman" panose="02020603050405020304" pitchFamily="18" charset="0"/>
                  </a:rPr>
                  <a:t>v is the finite region of space formed by the planes x=0, </a:t>
                </a:r>
                <a:r>
                  <a:rPr lang="en-US" sz="2000" dirty="0" smtClean="0">
                    <a:solidFill>
                      <a:srgbClr val="00B0F0"/>
                    </a:solidFill>
                    <a:latin typeface="Times New Roman" panose="02020603050405020304" pitchFamily="18" charset="0"/>
                    <a:cs typeface="Times New Roman" panose="02020603050405020304" pitchFamily="18" charset="0"/>
                  </a:rPr>
                  <a:t>x=1, </a:t>
                </a:r>
              </a:p>
              <a:p>
                <a:pPr marL="0" lvl="0" indent="0">
                  <a:buNone/>
                </a:pPr>
                <a:r>
                  <a:rPr lang="en-US" sz="2000" dirty="0" smtClean="0">
                    <a:solidFill>
                      <a:srgbClr val="00B0F0"/>
                    </a:solidFill>
                    <a:latin typeface="Times New Roman" panose="02020603050405020304" pitchFamily="18" charset="0"/>
                    <a:cs typeface="Times New Roman" panose="02020603050405020304" pitchFamily="18" charset="0"/>
                  </a:rPr>
                  <a:t>                                                                                                                             y=0, y=2, z=0, z=3.  </a:t>
                </a:r>
                <a:endParaRPr lang="en-US" sz="2000" dirty="0">
                  <a:solidFill>
                    <a:srgbClr val="00B0F0"/>
                  </a:solidFill>
                  <a:latin typeface="Times New Roman" panose="02020603050405020304" pitchFamily="18" charset="0"/>
                  <a:cs typeface="Times New Roman" panose="02020603050405020304" pitchFamily="18" charset="0"/>
                </a:endParaRPr>
              </a:p>
              <a:p>
                <a:pPr marL="0" lv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latin typeface="Times New Roman" panose="02020603050405020304" pitchFamily="18" charset="0"/>
                    <a:cs typeface="Times New Roman" panose="02020603050405020304" pitchFamily="18" charset="0"/>
                  </a:rPr>
                  <a:t>Given Integral  </a:t>
                </a:r>
              </a:p>
              <a:p>
                <a:pPr marL="0" lvl="0" indent="0">
                  <a:buNone/>
                </a:pPr>
                <a:r>
                  <a:rPr lang="en-US" sz="2000" dirty="0" smtClean="0">
                    <a:latin typeface="Times New Roman" panose="02020603050405020304" pitchFamily="18" charset="0"/>
                    <a:cs typeface="Times New Roman" panose="02020603050405020304" pitchFamily="18" charset="0"/>
                  </a:rPr>
                  <a:t>Given planes </a:t>
                </a:r>
                <a:r>
                  <a:rPr lang="en-US" sz="2000" dirty="0">
                    <a:latin typeface="Times New Roman" panose="02020603050405020304" pitchFamily="18" charset="0"/>
                    <a:cs typeface="Times New Roman" panose="02020603050405020304" pitchFamily="18" charset="0"/>
                  </a:rPr>
                  <a:t>x=0, x=1, y=0, y=2, z=0, z=3. </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2</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3</m:t>
                                </m:r>
                              </m:sup>
                              <m:e>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𝑥𝑦</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𝑦𝑧</m:t>
                                </m:r>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𝑧𝑥</m:t>
                                </m:r>
                                <m:r>
                                  <a:rPr lang="en-US" sz="2000" b="0" i="1" smtClean="0">
                                    <a:solidFill>
                                      <a:prstClr val="black"/>
                                    </a:solidFill>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𝑑𝑧𝑑𝑦𝑑𝑥</m:t>
                                </m:r>
                              </m:e>
                            </m:nary>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2</m:t>
                            </m:r>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𝑥𝑦</m:t>
                                    </m:r>
                                    <m:d>
                                      <m:dPr>
                                        <m:ctrlPr>
                                          <a:rPr lang="en-US" sz="2000" b="0" i="1" smtClean="0">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𝑧</m:t>
                                        </m:r>
                                      </m:e>
                                    </m:d>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f>
                                      <m:fPr>
                                        <m:ctrlPr>
                                          <a:rPr lang="en-US" sz="2000" b="0" i="1" smtClean="0">
                                            <a:latin typeface="Cambria Math" panose="02040503050406030204" pitchFamily="18" charset="0"/>
                                            <a:cs typeface="Times New Roman" panose="02020603050405020304" pitchFamily="18" charset="0"/>
                                          </a:rPr>
                                        </m:ctrlPr>
                                      </m:fPr>
                                      <m:num>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𝑍</m:t>
                                            </m:r>
                                          </m:e>
                                          <m:sup>
                                            <m:r>
                                              <a:rPr lang="en-US" sz="2000" b="0" i="1" smtClean="0">
                                                <a:latin typeface="Cambria Math" panose="02040503050406030204" pitchFamily="18" charset="0"/>
                                                <a:cs typeface="Times New Roman" panose="02020603050405020304" pitchFamily="18" charset="0"/>
                                              </a:rPr>
                                              <m:t>2</m:t>
                                            </m:r>
                                          </m:sup>
                                        </m:sSup>
                                      </m:num>
                                      <m:den>
                                        <m:r>
                                          <a:rPr lang="en-US" sz="2000" b="0" i="1" smtClean="0">
                                            <a:latin typeface="Cambria Math" panose="02040503050406030204" pitchFamily="18" charset="0"/>
                                            <a:cs typeface="Times New Roman" panose="02020603050405020304" pitchFamily="18" charset="0"/>
                                          </a:rPr>
                                          <m:t>2</m:t>
                                        </m:r>
                                      </m:den>
                                    </m:f>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𝑍</m:t>
                                            </m:r>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2</m:t>
                                        </m:r>
                                      </m:den>
                                    </m:f>
                                  </m:e>
                                </m:d>
                              </m:e>
                              <m:sub>
                                <m: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3</m:t>
                                </m:r>
                              </m:sup>
                            </m:sSubSup>
                            <m:r>
                              <a:rPr lang="en-US" sz="2000" i="1">
                                <a:latin typeface="Cambria Math" panose="02040503050406030204" pitchFamily="18" charset="0"/>
                                <a:cs typeface="Times New Roman" panose="02020603050405020304" pitchFamily="18" charset="0"/>
                              </a:rPr>
                              <m:t>𝑑𝑦𝑑𝑥</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2</m:t>
                            </m:r>
                          </m:sup>
                          <m:e>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3</m:t>
                            </m:r>
                            <m:r>
                              <a:rPr lang="en-US" sz="2000" b="0" i="1" smtClean="0">
                                <a:solidFill>
                                  <a:prstClr val="black"/>
                                </a:solidFill>
                                <a:latin typeface="Cambria Math" panose="02040503050406030204" pitchFamily="18" charset="0"/>
                                <a:cs typeface="Times New Roman" panose="02020603050405020304" pitchFamily="18" charset="0"/>
                              </a:rPr>
                              <m:t>𝑥𝑦</m:t>
                            </m:r>
                            <m:r>
                              <a:rPr lang="en-US" sz="2000" b="0" i="1" smtClean="0">
                                <a:solidFill>
                                  <a:prstClr val="black"/>
                                </a:solidFill>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9</m:t>
                                </m:r>
                                <m:r>
                                  <a:rPr lang="en-US" sz="2000" i="1">
                                    <a:latin typeface="Cambria Math" panose="02040503050406030204" pitchFamily="18" charset="0"/>
                                    <a:cs typeface="Times New Roman" panose="02020603050405020304" pitchFamily="18" charset="0"/>
                                  </a:rPr>
                                  <m:t>𝑦</m:t>
                                </m:r>
                              </m:num>
                              <m:den>
                                <m:r>
                                  <a:rPr lang="en-US" sz="2000" i="1">
                                    <a:latin typeface="Cambria Math" panose="02040503050406030204" pitchFamily="18" charset="0"/>
                                    <a:cs typeface="Times New Roman" panose="02020603050405020304" pitchFamily="18" charset="0"/>
                                  </a:rPr>
                                  <m:t>2</m:t>
                                </m:r>
                              </m:den>
                            </m:f>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𝑥</m:t>
                                </m:r>
                              </m:num>
                              <m:den>
                                <m:r>
                                  <a:rPr lang="en-US" sz="2000" i="1">
                                    <a:latin typeface="Cambria Math" panose="02040503050406030204" pitchFamily="18" charset="0"/>
                                    <a:cs typeface="Times New Roman" panose="02020603050405020304" pitchFamily="18" charset="0"/>
                                  </a:rPr>
                                  <m:t>2</m:t>
                                </m:r>
                              </m:den>
                            </m:f>
                            <m:r>
                              <a:rPr lang="en-US" sz="2000" b="0" i="1" smtClean="0">
                                <a:solidFill>
                                  <a:prstClr val="black"/>
                                </a:solidFill>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𝑑𝑦𝑑𝑥</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𝑥</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2</m:t>
                                        </m:r>
                                      </m:den>
                                    </m:f>
                                  </m:e>
                                </m:d>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9</m:t>
                                    </m:r>
                                  </m:num>
                                  <m:den>
                                    <m:r>
                                      <a:rPr lang="en-US" sz="2000" i="1">
                                        <a:latin typeface="Cambria Math" panose="02040503050406030204" pitchFamily="18" charset="0"/>
                                        <a:cs typeface="Times New Roman" panose="02020603050405020304" pitchFamily="18" charset="0"/>
                                      </a:rPr>
                                      <m:t>2</m:t>
                                    </m:r>
                                  </m:den>
                                </m:f>
                                <m:d>
                                  <m:dPr>
                                    <m:ctrlPr>
                                      <a:rPr lang="en-US" sz="2000" i="1" smtClean="0">
                                        <a:latin typeface="Cambria Math" panose="02040503050406030204" pitchFamily="18" charset="0"/>
                                        <a:cs typeface="Times New Roman" panose="02020603050405020304" pitchFamily="18" charset="0"/>
                                      </a:rPr>
                                    </m:ctrlPr>
                                  </m:dPr>
                                  <m:e>
                                    <m:f>
                                      <m:fPr>
                                        <m:ctrlPr>
                                          <a:rPr lang="en-US" sz="2000" i="1" smtClean="0">
                                            <a:latin typeface="Cambria Math" panose="02040503050406030204" pitchFamily="18" charset="0"/>
                                            <a:cs typeface="Times New Roman" panose="02020603050405020304" pitchFamily="18" charset="0"/>
                                          </a:rPr>
                                        </m:ctrlPr>
                                      </m:fPr>
                                      <m:num>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𝑦</m:t>
                                            </m:r>
                                          </m:e>
                                          <m:sup>
                                            <m:r>
                                              <a:rPr lang="en-US" sz="2000" b="0" i="1" smtClean="0">
                                                <a:latin typeface="Cambria Math" panose="02040503050406030204" pitchFamily="18" charset="0"/>
                                                <a:cs typeface="Times New Roman" panose="02020603050405020304" pitchFamily="18" charset="0"/>
                                              </a:rPr>
                                              <m:t>2</m:t>
                                            </m:r>
                                          </m:sup>
                                        </m:sSup>
                                      </m:num>
                                      <m:den>
                                        <m:r>
                                          <a:rPr lang="en-US" sz="2000" b="0" i="1" smtClean="0">
                                            <a:latin typeface="Cambria Math" panose="02040503050406030204" pitchFamily="18" charset="0"/>
                                            <a:cs typeface="Times New Roman" panose="02020603050405020304" pitchFamily="18" charset="0"/>
                                          </a:rPr>
                                          <m:t>2</m:t>
                                        </m:r>
                                      </m:den>
                                    </m:f>
                                  </m:e>
                                </m:d>
                                <m:r>
                                  <a:rPr lang="en-US" sz="2000" b="0" i="1" smtClean="0">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cs typeface="Times New Roman" panose="02020603050405020304" pitchFamily="18" charset="0"/>
                                      </a:rPr>
                                      <m:t>9</m:t>
                                    </m:r>
                                    <m:r>
                                      <a:rPr lang="en-US" sz="2000" i="1">
                                        <a:latin typeface="Cambria Math" panose="02040503050406030204" pitchFamily="18" charset="0"/>
                                        <a:cs typeface="Times New Roman" panose="02020603050405020304" pitchFamily="18" charset="0"/>
                                      </a:rPr>
                                      <m:t>𝑥</m:t>
                                    </m:r>
                                  </m:num>
                                  <m:den>
                                    <m:r>
                                      <a:rPr lang="en-US" sz="2000" i="1">
                                        <a:latin typeface="Cambria Math" panose="02040503050406030204" pitchFamily="18" charset="0"/>
                                        <a:cs typeface="Times New Roman" panose="02020603050405020304" pitchFamily="18" charset="0"/>
                                      </a:rPr>
                                      <m:t>2</m:t>
                                    </m:r>
                                  </m:den>
                                </m:f>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𝑦</m:t>
                                </m:r>
                                <m:r>
                                  <a:rPr lang="en-US" sz="2000" b="0" i="1" smtClean="0">
                                    <a:latin typeface="Cambria Math" panose="02040503050406030204" pitchFamily="18" charset="0"/>
                                    <a:cs typeface="Times New Roman" panose="02020603050405020304" pitchFamily="18" charset="0"/>
                                  </a:rPr>
                                  <m:t>)</m:t>
                                </m:r>
                              </m:e>
                            </m:d>
                          </m:e>
                          <m:sub>
                            <m: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2</m:t>
                            </m:r>
                          </m:sup>
                        </m:sSubSup>
                      </m:e>
                    </m:nary>
                    <m:r>
                      <a:rPr lang="en-US" sz="2000" i="1">
                        <a:latin typeface="Cambria Math" panose="02040503050406030204" pitchFamily="18" charset="0"/>
                        <a:cs typeface="Times New Roman" panose="02020603050405020304" pitchFamily="18" charset="0"/>
                      </a:rPr>
                      <m:t>𝑑𝑥</m:t>
                    </m:r>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d>
                          <m:dPr>
                            <m:ctrlPr>
                              <a:rPr lang="en-US" sz="2000" i="1">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6</m:t>
                            </m:r>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𝑥</m:t>
                            </m:r>
                          </m:e>
                        </m:d>
                        <m:r>
                          <a:rPr lang="en-US" sz="2000" i="1">
                            <a:latin typeface="Cambria Math" panose="02040503050406030204" pitchFamily="18" charset="0"/>
                            <a:cs typeface="Times New Roman" panose="02020603050405020304" pitchFamily="18" charset="0"/>
                          </a:rPr>
                          <m:t>𝑑𝑥</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15</m:t>
                        </m:r>
                        <m:r>
                          <a:rPr lang="en-US" sz="2000" b="0" i="1" smtClean="0">
                            <a:latin typeface="Cambria Math" panose="02040503050406030204" pitchFamily="18" charset="0"/>
                            <a:cs typeface="Times New Roman" panose="02020603050405020304" pitchFamily="18" charset="0"/>
                          </a:rPr>
                          <m:t>𝑥</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cs typeface="Times New Roman" panose="02020603050405020304" pitchFamily="18" charset="0"/>
                          </a:rPr>
                          <m:t>𝑑𝑥</m:t>
                        </m:r>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000" i="1">
                            <a:latin typeface="Cambria Math" panose="02040503050406030204" pitchFamily="18" charset="0"/>
                            <a:cs typeface="Times New Roman" panose="02020603050405020304" pitchFamily="18" charset="0"/>
                          </a:rPr>
                        </m:ctrlPr>
                      </m:sSubSupPr>
                      <m:e>
                        <m:d>
                          <m:dPr>
                            <m:ctrlPr>
                              <a:rPr lang="en-US"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15</m:t>
                            </m:r>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num>
                                  <m:den>
                                    <m:r>
                                      <a:rPr lang="en-US" sz="2000" i="1">
                                        <a:latin typeface="Cambria Math" panose="02040503050406030204" pitchFamily="18" charset="0"/>
                                        <a:cs typeface="Times New Roman" panose="02020603050405020304" pitchFamily="18" charset="0"/>
                                      </a:rPr>
                                      <m:t>2</m:t>
                                    </m:r>
                                  </m:den>
                                </m:f>
                              </m:e>
                            </m:d>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9</m:t>
                            </m:r>
                            <m:r>
                              <a:rPr lang="en-US" sz="2000" b="0" i="1" smtClean="0">
                                <a:latin typeface="Cambria Math" panose="02040503050406030204" pitchFamily="18" charset="0"/>
                                <a:cs typeface="Times New Roman" panose="02020603050405020304" pitchFamily="18" charset="0"/>
                              </a:rPr>
                              <m:t>𝑥</m:t>
                            </m:r>
                          </m:e>
                        </m:d>
                      </m:e>
                      <m:sub>
                        <m: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sSubSup>
                  </m:oMath>
                </a14:m>
                <a:r>
                  <a:rPr lang="en-IN" sz="2000" dirty="0" smtClean="0">
                    <a:latin typeface="Times New Roman" panose="02020603050405020304" pitchFamily="18" charset="0"/>
                    <a:cs typeface="Times New Roman" panose="02020603050405020304" pitchFamily="18" charset="0"/>
                  </a:rPr>
                  <a:t> </a:t>
                </a:r>
              </a:p>
              <a:p>
                <a:pPr marL="0" indent="0">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15</m:t>
                        </m:r>
                      </m:num>
                      <m:den>
                        <m:r>
                          <a:rPr lang="en-US" sz="2000" b="0" i="1" smtClean="0">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 + 9 = </a:t>
                </a:r>
                <a14:m>
                  <m:oMath xmlns:m="http://schemas.openxmlformats.org/officeDocument/2006/math">
                    <m:f>
                      <m:fPr>
                        <m:ctrlPr>
                          <a:rPr lang="en-IN"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33</m:t>
                        </m:r>
                      </m:num>
                      <m:den>
                        <m:r>
                          <a:rPr lang="en-US" sz="2000" b="0" i="1" smtClean="0">
                            <a:latin typeface="Cambria Math" panose="02040503050406030204" pitchFamily="18" charset="0"/>
                            <a:cs typeface="Times New Roman" panose="02020603050405020304" pitchFamily="18" charset="0"/>
                          </a:rPr>
                          <m:t>2</m:t>
                        </m:r>
                      </m:den>
                    </m:f>
                  </m:oMath>
                </a14:m>
                <a:r>
                  <a:rPr lang="en-IN" sz="2000" dirty="0" smtClean="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a:t>
                </a:r>
                <a:endParaRPr lang="en-US" sz="2000" dirty="0">
                  <a:solidFill>
                    <a:srgbClr val="00B0F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6667" y="409303"/>
                <a:ext cx="10515600" cy="5671866"/>
              </a:xfrm>
              <a:blipFill>
                <a:blip r:embed="rId3"/>
                <a:stretch>
                  <a:fillRect l="-406" t="-1074"/>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1177556196"/>
              </p:ext>
            </p:extLst>
          </p:nvPr>
        </p:nvGraphicFramePr>
        <p:xfrm>
          <a:off x="2116183" y="339634"/>
          <a:ext cx="2194560" cy="676849"/>
        </p:xfrm>
        <a:graphic>
          <a:graphicData uri="http://schemas.openxmlformats.org/presentationml/2006/ole">
            <mc:AlternateContent xmlns:mc="http://schemas.openxmlformats.org/markup-compatibility/2006">
              <mc:Choice xmlns:v="urn:schemas-microsoft-com:vml" Requires="v">
                <p:oleObj spid="_x0000_s28795" name="Equation" r:id="rId4" imgW="1485720" imgH="380880" progId="Equation.DSMT4">
                  <p:embed/>
                </p:oleObj>
              </mc:Choice>
              <mc:Fallback>
                <p:oleObj name="Equation" r:id="rId4" imgW="1485720" imgH="380880" progId="Equation.DSMT4">
                  <p:embed/>
                  <p:pic>
                    <p:nvPicPr>
                      <p:cNvPr id="0" name=""/>
                      <p:cNvPicPr/>
                      <p:nvPr/>
                    </p:nvPicPr>
                    <p:blipFill>
                      <a:blip r:embed="rId5"/>
                      <a:stretch>
                        <a:fillRect/>
                      </a:stretch>
                    </p:blipFill>
                    <p:spPr>
                      <a:xfrm>
                        <a:off x="2116183" y="339634"/>
                        <a:ext cx="2194560" cy="67684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88984541"/>
              </p:ext>
            </p:extLst>
          </p:nvPr>
        </p:nvGraphicFramePr>
        <p:xfrm>
          <a:off x="2920999" y="999066"/>
          <a:ext cx="2573867" cy="541867"/>
        </p:xfrm>
        <a:graphic>
          <a:graphicData uri="http://schemas.openxmlformats.org/presentationml/2006/ole">
            <mc:AlternateContent xmlns:mc="http://schemas.openxmlformats.org/markup-compatibility/2006">
              <mc:Choice xmlns:v="urn:schemas-microsoft-com:vml" Requires="v">
                <p:oleObj spid="_x0000_s28796" name="Equation" r:id="rId6" imgW="1485720" imgH="380880" progId="Equation.DSMT4">
                  <p:embed/>
                </p:oleObj>
              </mc:Choice>
              <mc:Fallback>
                <p:oleObj name="Equation" r:id="rId6" imgW="1485720" imgH="380880" progId="Equation.DSMT4">
                  <p:embed/>
                  <p:pic>
                    <p:nvPicPr>
                      <p:cNvPr id="4" name="Object 3"/>
                      <p:cNvPicPr/>
                      <p:nvPr/>
                    </p:nvPicPr>
                    <p:blipFill>
                      <a:blip r:embed="rId7"/>
                      <a:stretch>
                        <a:fillRect/>
                      </a:stretch>
                    </p:blipFill>
                    <p:spPr>
                      <a:xfrm>
                        <a:off x="2920999" y="999066"/>
                        <a:ext cx="2573867" cy="54186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46540656"/>
              </p:ext>
            </p:extLst>
          </p:nvPr>
        </p:nvGraphicFramePr>
        <p:xfrm>
          <a:off x="838200" y="1803400"/>
          <a:ext cx="2565400" cy="671285"/>
        </p:xfrm>
        <a:graphic>
          <a:graphicData uri="http://schemas.openxmlformats.org/presentationml/2006/ole">
            <mc:AlternateContent xmlns:mc="http://schemas.openxmlformats.org/markup-compatibility/2006">
              <mc:Choice xmlns:v="urn:schemas-microsoft-com:vml" Requires="v">
                <p:oleObj spid="_x0000_s28797" name="Equation" r:id="rId8" imgW="1485720" imgH="380880" progId="Equation.DSMT4">
                  <p:embed/>
                </p:oleObj>
              </mc:Choice>
              <mc:Fallback>
                <p:oleObj name="Equation" r:id="rId8" imgW="1485720" imgH="380880" progId="Equation.DSMT4">
                  <p:embed/>
                  <p:pic>
                    <p:nvPicPr>
                      <p:cNvPr id="5" name="Object 4"/>
                      <p:cNvPicPr/>
                      <p:nvPr/>
                    </p:nvPicPr>
                    <p:blipFill>
                      <a:blip r:embed="rId9"/>
                      <a:stretch>
                        <a:fillRect/>
                      </a:stretch>
                    </p:blipFill>
                    <p:spPr>
                      <a:xfrm>
                        <a:off x="838200" y="1803400"/>
                        <a:ext cx="2565400" cy="671285"/>
                      </a:xfrm>
                      <a:prstGeom prst="rect">
                        <a:avLst/>
                      </a:prstGeom>
                    </p:spPr>
                  </p:pic>
                </p:oleObj>
              </mc:Fallback>
            </mc:AlternateContent>
          </a:graphicData>
        </a:graphic>
      </p:graphicFrame>
    </p:spTree>
    <p:extLst>
      <p:ext uri="{BB962C8B-B14F-4D97-AF65-F5344CB8AC3E}">
        <p14:creationId xmlns:p14="http://schemas.microsoft.com/office/powerpoint/2010/main" val="65556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26533"/>
                <a:ext cx="10515600" cy="5550430"/>
              </a:xfrm>
            </p:spPr>
            <p:txBody>
              <a:bodyPr>
                <a:normAutofit fontScale="92500" lnSpcReduction="20000"/>
              </a:bodyPr>
              <a:lstStyle/>
              <a:p>
                <a:pPr marL="0" indent="0">
                  <a:buNone/>
                </a:pPr>
                <a:r>
                  <a:rPr lang="en-US" sz="2000" dirty="0">
                    <a:solidFill>
                      <a:srgbClr val="00B0F0"/>
                    </a:solidFill>
                    <a:latin typeface="Times New Roman" panose="02020603050405020304" pitchFamily="18" charset="0"/>
                    <a:cs typeface="Times New Roman" panose="02020603050405020304" pitchFamily="18" charset="0"/>
                  </a:rPr>
                  <a:t>6</a:t>
                </a:r>
                <a:r>
                  <a:rPr lang="en-US" sz="2000" dirty="0" smtClean="0">
                    <a:solidFill>
                      <a:srgbClr val="00B0F0"/>
                    </a:solidFill>
                    <a:latin typeface="Times New Roman" panose="02020603050405020304" pitchFamily="18" charset="0"/>
                    <a:cs typeface="Times New Roman" panose="02020603050405020304" pitchFamily="18" charset="0"/>
                  </a:rPr>
                  <a:t>. Evaluate </a:t>
                </a:r>
                <a14:m>
                  <m:oMath xmlns:m="http://schemas.openxmlformats.org/officeDocument/2006/math">
                    <m:nary>
                      <m:naryPr>
                        <m:chr m:val="∭"/>
                        <m:limLoc m:val="undOvr"/>
                        <m:subHide m:val="on"/>
                        <m:supHide m:val="on"/>
                        <m:ctrlPr>
                          <a:rPr lang="en-US" sz="2000" i="1" dirty="0" smtClean="0">
                            <a:solidFill>
                              <a:srgbClr val="00B0F0"/>
                            </a:solidFill>
                            <a:latin typeface="Cambria Math" panose="02040503050406030204" pitchFamily="18" charset="0"/>
                            <a:cs typeface="Times New Roman" panose="02020603050405020304" pitchFamily="18" charset="0"/>
                          </a:rPr>
                        </m:ctrlPr>
                      </m:naryPr>
                      <m:sub/>
                      <m:sup/>
                      <m:e>
                        <m:r>
                          <a:rPr lang="en-US" sz="2000" b="0" i="1" dirty="0" smtClean="0">
                            <a:solidFill>
                              <a:srgbClr val="00B0F0"/>
                            </a:solidFill>
                            <a:latin typeface="Cambria Math" panose="02040503050406030204" pitchFamily="18" charset="0"/>
                            <a:cs typeface="Times New Roman" panose="02020603050405020304" pitchFamily="18" charset="0"/>
                          </a:rPr>
                          <m:t>𝑑𝑥𝑑𝑦𝑑𝑧</m:t>
                        </m:r>
                      </m:e>
                    </m:nary>
                  </m:oMath>
                </a14:m>
                <a:r>
                  <a:rPr lang="en-US" sz="2000" dirty="0" smtClean="0">
                    <a:solidFill>
                      <a:srgbClr val="00B0F0"/>
                    </a:solidFill>
                    <a:latin typeface="Times New Roman" panose="02020603050405020304" pitchFamily="18" charset="0"/>
                    <a:cs typeface="Times New Roman" panose="02020603050405020304" pitchFamily="18" charset="0"/>
                  </a:rPr>
                  <a:t>where </a:t>
                </a:r>
                <a:r>
                  <a:rPr lang="en-US" sz="2000" dirty="0">
                    <a:solidFill>
                      <a:srgbClr val="00B0F0"/>
                    </a:solidFill>
                    <a:latin typeface="Times New Roman" panose="02020603050405020304" pitchFamily="18" charset="0"/>
                    <a:cs typeface="Times New Roman" panose="02020603050405020304" pitchFamily="18" charset="0"/>
                  </a:rPr>
                  <a:t>v is the finite region of space formed by </a:t>
                </a:r>
                <a:r>
                  <a:rPr lang="en-US" sz="2000" dirty="0" smtClean="0">
                    <a:solidFill>
                      <a:srgbClr val="00B0F0"/>
                    </a:solidFill>
                    <a:latin typeface="Times New Roman" panose="02020603050405020304" pitchFamily="18" charset="0"/>
                    <a:cs typeface="Times New Roman" panose="02020603050405020304" pitchFamily="18" charset="0"/>
                  </a:rPr>
                  <a:t>positive quadrant of the sphere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a:t>
                </a:r>
                <a:r>
                  <a:rPr lang="en-US" sz="20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𝑥</m:t>
                        </m:r>
                      </m:e>
                      <m:sup>
                        <m:r>
                          <a:rPr lang="en-US" sz="2000" b="0" i="1" smtClean="0">
                            <a:solidFill>
                              <a:srgbClr val="00B0F0"/>
                            </a:solidFill>
                            <a:latin typeface="Cambria Math" panose="02040503050406030204" pitchFamily="18" charset="0"/>
                            <a:cs typeface="Times New Roman" panose="02020603050405020304" pitchFamily="18" charset="0"/>
                          </a:rPr>
                          <m:t>2</m:t>
                        </m:r>
                      </m:sup>
                    </m:sSup>
                    <m:r>
                      <a:rPr lang="en-US" sz="2000" b="0" i="1" smtClean="0">
                        <a:solidFill>
                          <a:srgbClr val="00B0F0"/>
                        </a:solidFill>
                        <a:latin typeface="Cambria Math" panose="02040503050406030204" pitchFamily="18" charset="0"/>
                        <a:cs typeface="Times New Roman" panose="02020603050405020304" pitchFamily="18" charset="0"/>
                      </a:rPr>
                      <m:t>+</m:t>
                    </m:r>
                    <m:sSup>
                      <m:sSupPr>
                        <m:ctrlPr>
                          <a:rPr lang="en-US"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𝑦</m:t>
                        </m:r>
                      </m:e>
                      <m:sup>
                        <m:r>
                          <a:rPr lang="en-US" sz="2000" b="0" i="1" smtClean="0">
                            <a:solidFill>
                              <a:srgbClr val="00B0F0"/>
                            </a:solidFill>
                            <a:latin typeface="Cambria Math" panose="02040503050406030204" pitchFamily="18" charset="0"/>
                            <a:cs typeface="Times New Roman" panose="02020603050405020304" pitchFamily="18" charset="0"/>
                          </a:rPr>
                          <m:t>2</m:t>
                        </m:r>
                      </m:sup>
                    </m:sSup>
                    <m:r>
                      <a:rPr lang="en-US" sz="2000" b="0" i="1" smtClean="0">
                        <a:solidFill>
                          <a:srgbClr val="00B0F0"/>
                        </a:solidFill>
                        <a:latin typeface="Cambria Math" panose="02040503050406030204" pitchFamily="18" charset="0"/>
                        <a:cs typeface="Times New Roman" panose="02020603050405020304" pitchFamily="18" charset="0"/>
                      </a:rPr>
                      <m:t>+</m:t>
                    </m:r>
                    <m:sSup>
                      <m:sSupPr>
                        <m:ctrlPr>
                          <a:rPr lang="en-US" sz="200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𝑧</m:t>
                        </m:r>
                      </m:e>
                      <m:sup>
                        <m:r>
                          <a:rPr lang="en-US" sz="2000" b="0" i="1" smtClean="0">
                            <a:solidFill>
                              <a:srgbClr val="00B0F0"/>
                            </a:solidFill>
                            <a:latin typeface="Cambria Math" panose="02040503050406030204" pitchFamily="18" charset="0"/>
                            <a:cs typeface="Times New Roman" panose="02020603050405020304" pitchFamily="18" charset="0"/>
                          </a:rPr>
                          <m:t>2</m:t>
                        </m:r>
                      </m:sup>
                    </m:sSup>
                    <m:r>
                      <a:rPr lang="en-US" sz="2000" b="0" i="1" smtClean="0">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1</m:t>
                    </m:r>
                    <m:r>
                      <a:rPr lang="en-US" sz="2000" b="0" i="1" smtClean="0">
                        <a:solidFill>
                          <a:srgbClr val="00B0F0"/>
                        </a:solidFill>
                        <a:latin typeface="Cambria Math" panose="02040503050406030204" pitchFamily="18" charset="0"/>
                        <a:cs typeface="Times New Roman" panose="02020603050405020304" pitchFamily="18" charset="0"/>
                      </a:rPr>
                      <m:t>.</m:t>
                    </m:r>
                  </m:oMath>
                </a14:m>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latin typeface="Times New Roman" panose="02020603050405020304" pitchFamily="18" charset="0"/>
                    <a:cs typeface="Times New Roman" panose="02020603050405020304" pitchFamily="18" charset="0"/>
                  </a:rPr>
                  <a:t>Given Integral </a:t>
                </a:r>
                <a14:m>
                  <m:oMath xmlns:m="http://schemas.openxmlformats.org/officeDocument/2006/math">
                    <m:nary>
                      <m:naryPr>
                        <m:chr m:val="∭"/>
                        <m:limLoc m:val="undOvr"/>
                        <m:subHide m:val="on"/>
                        <m:supHide m:val="on"/>
                        <m:ctrlPr>
                          <a:rPr lang="en-US" sz="2000" i="1" dirty="0" smtClean="0">
                            <a:solidFill>
                              <a:schemeClr val="tx1"/>
                            </a:solidFill>
                            <a:latin typeface="Cambria Math" panose="02040503050406030204" pitchFamily="18" charset="0"/>
                            <a:cs typeface="Times New Roman" panose="02020603050405020304" pitchFamily="18" charset="0"/>
                          </a:rPr>
                        </m:ctrlPr>
                      </m:naryPr>
                      <m:sub/>
                      <m:sup/>
                      <m:e>
                        <m:r>
                          <a:rPr lang="en-US" sz="2000" i="1" dirty="0">
                            <a:solidFill>
                              <a:schemeClr val="tx1"/>
                            </a:solidFill>
                            <a:latin typeface="Cambria Math" panose="02040503050406030204" pitchFamily="18" charset="0"/>
                            <a:cs typeface="Times New Roman" panose="02020603050405020304" pitchFamily="18" charset="0"/>
                          </a:rPr>
                          <m:t>𝑑𝑥𝑑𝑦𝑑𝑧</m:t>
                        </m:r>
                      </m:e>
                    </m:nary>
                  </m:oMath>
                </a14:m>
                <a:r>
                  <a:rPr lang="en-IN"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Given sphere </a:t>
                </a:r>
                <a14:m>
                  <m:oMath xmlns:m="http://schemas.openxmlformats.org/officeDocument/2006/math">
                    <m:sSup>
                      <m:sSupPr>
                        <m:ctrlPr>
                          <a:rPr lang="en-US" sz="2000" i="1" smtClean="0">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𝑧</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1</m:t>
                    </m:r>
                    <m:r>
                      <a:rPr lang="en-US" sz="2000" i="1">
                        <a:solidFill>
                          <a:schemeClr val="tx1"/>
                        </a:solidFill>
                        <a:latin typeface="Cambria Math" panose="02040503050406030204" pitchFamily="18" charset="0"/>
                        <a:cs typeface="Times New Roman" panose="02020603050405020304" pitchFamily="18" charset="0"/>
                      </a:rPr>
                      <m:t>.</m:t>
                    </m:r>
                  </m:oMath>
                </a14:m>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Where x: 0 to 1, y: 0 to </a:t>
                </a:r>
                <a14:m>
                  <m:oMath xmlns:m="http://schemas.openxmlformats.org/officeDocument/2006/math">
                    <m:rad>
                      <m:radPr>
                        <m:degHide m:val="on"/>
                        <m:ctrlPr>
                          <a:rPr lang="en-US" sz="2000" i="1" smtClean="0">
                            <a:latin typeface="Cambria Math" panose="02040503050406030204" pitchFamily="18" charset="0"/>
                            <a:cs typeface="Times New Roman" panose="02020603050405020304" pitchFamily="18" charset="0"/>
                          </a:rPr>
                        </m:ctrlPr>
                      </m:radPr>
                      <m:deg/>
                      <m:e>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𝑥</m:t>
                            </m:r>
                          </m:e>
                          <m:sup>
                            <m:r>
                              <a:rPr lang="en-US" sz="2000" b="0" i="1" smtClean="0">
                                <a:latin typeface="Cambria Math" panose="02040503050406030204" pitchFamily="18" charset="0"/>
                                <a:cs typeface="Times New Roman" panose="02020603050405020304" pitchFamily="18" charset="0"/>
                              </a:rPr>
                              <m:t>2</m:t>
                            </m:r>
                          </m:sup>
                        </m:sSup>
                      </m:e>
                    </m:rad>
                  </m:oMath>
                </a14:m>
                <a:r>
                  <a:rPr lang="en-US" sz="2000" dirty="0" smtClean="0">
                    <a:solidFill>
                      <a:schemeClr val="tx1"/>
                    </a:solidFill>
                    <a:latin typeface="Times New Roman" panose="02020603050405020304" pitchFamily="18" charset="0"/>
                    <a:cs typeface="Times New Roman" panose="02020603050405020304" pitchFamily="18" charset="0"/>
                  </a:rPr>
                  <a:t>, z: 0 to </a:t>
                </a:r>
                <a14:m>
                  <m:oMath xmlns:m="http://schemas.openxmlformats.org/officeDocument/2006/math">
                    <m:rad>
                      <m:radPr>
                        <m:degHide m:val="on"/>
                        <m:ctrlPr>
                          <a:rPr lang="en-US" sz="2000" i="1">
                            <a:latin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oMath>
                </a14:m>
                <a:r>
                  <a:rPr lang="en-US" sz="2000" dirty="0" smtClean="0">
                    <a:solidFill>
                      <a:schemeClr val="tx1"/>
                    </a:solidFill>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n-US" sz="2000" i="1" dirty="0">
                            <a:latin typeface="Cambria Math" panose="02040503050406030204" pitchFamily="18" charset="0"/>
                            <a:cs typeface="Times New Roman" panose="02020603050405020304" pitchFamily="18" charset="0"/>
                          </a:rPr>
                        </m:ctrlPr>
                      </m:naryPr>
                      <m:sub/>
                      <m:sup/>
                      <m:e>
                        <m:r>
                          <a:rPr lang="en-US" sz="2000" i="1" dirty="0">
                            <a:latin typeface="Cambria Math" panose="02040503050406030204" pitchFamily="18" charset="0"/>
                            <a:cs typeface="Times New Roman" panose="02020603050405020304" pitchFamily="18" charset="0"/>
                          </a:rPr>
                          <m:t>𝑑𝑥𝑑𝑦𝑑𝑧</m:t>
                        </m:r>
                      </m:e>
                    </m:nary>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e>
                            </m:rad>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e>
                                <m:r>
                                  <a:rPr lang="en-US" sz="2000" i="1">
                                    <a:latin typeface="Cambria Math" panose="02040503050406030204" pitchFamily="18" charset="0"/>
                                    <a:cs typeface="Times New Roman" panose="02020603050405020304" pitchFamily="18" charset="0"/>
                                  </a:rPr>
                                  <m:t>𝑑𝑧𝑑𝑦𝑑𝑥</m:t>
                                </m:r>
                              </m:e>
                            </m:nary>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e>
                            </m:rad>
                          </m:sup>
                          <m:e>
                            <m:sSubSup>
                              <m:sSubSupPr>
                                <m:ctrlPr>
                                  <a:rPr lang="en-US" sz="2000" i="1">
                                    <a:latin typeface="Cambria Math" panose="02040503050406030204" pitchFamily="18" charset="0"/>
                                    <a:cs typeface="Times New Roman" panose="02020603050405020304" pitchFamily="18" charset="0"/>
                                  </a:rPr>
                                </m:ctrlPr>
                              </m:sSubSupPr>
                              <m:e>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𝑧</m:t>
                                    </m:r>
                                  </m:e>
                                </m:d>
                              </m:e>
                              <m:sub>
                                <m: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sup>
                            </m:sSubSup>
                            <m:r>
                              <a:rPr lang="en-US" sz="2000" i="1">
                                <a:latin typeface="Cambria Math" panose="02040503050406030204" pitchFamily="18" charset="0"/>
                                <a:cs typeface="Times New Roman" panose="02020603050405020304" pitchFamily="18" charset="0"/>
                              </a:rPr>
                              <m:t>𝑑𝑦𝑑𝑥</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ad>
                              <m:radPr>
                                <m:degHide m:val="on"/>
                                <m:ctrlPr>
                                  <a:rPr lang="en-US" sz="2000" i="1">
                                    <a:latin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e>
                            </m:rad>
                          </m:sup>
                          <m:e>
                            <m:d>
                              <m:dPr>
                                <m:ctrlPr>
                                  <a:rPr lang="en-US" sz="2000" i="1">
                                    <a:solidFill>
                                      <a:prstClr val="black"/>
                                    </a:solidFill>
                                    <a:latin typeface="Cambria Math" panose="02040503050406030204" pitchFamily="18" charset="0"/>
                                    <a:cs typeface="Times New Roman" panose="02020603050405020304" pitchFamily="18" charset="0"/>
                                  </a:rPr>
                                </m:ctrlPr>
                              </m:dPr>
                              <m:e>
                                <m:rad>
                                  <m:radPr>
                                    <m:degHide m:val="on"/>
                                    <m:ctrlPr>
                                      <a:rPr lang="en-US" sz="2000" i="1">
                                        <a:latin typeface="Cambria Math" panose="02040503050406030204" pitchFamily="18" charset="0"/>
                                        <a:cs typeface="Times New Roman" panose="02020603050405020304" pitchFamily="18" charset="0"/>
                                      </a:rPr>
                                    </m:ctrlPr>
                                  </m:radPr>
                                  <m:deg/>
                                  <m:e>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e>
                            </m:d>
                            <m:r>
                              <a:rPr lang="en-US" sz="2000" i="1">
                                <a:latin typeface="Cambria Math" panose="02040503050406030204" pitchFamily="18" charset="0"/>
                                <a:cs typeface="Times New Roman" panose="02020603050405020304" pitchFamily="18" charset="0"/>
                              </a:rPr>
                              <m:t>𝑑𝑦𝑑𝑥</m:t>
                            </m:r>
                          </m:e>
                        </m:nary>
                      </m:e>
                    </m:nary>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𝑝</m:t>
                            </m:r>
                          </m:sup>
                          <m:e>
                            <m:d>
                              <m:dPr>
                                <m:ctrlPr>
                                  <a:rPr lang="en-US" sz="2000" i="1">
                                    <a:solidFill>
                                      <a:prstClr val="black"/>
                                    </a:solidFill>
                                    <a:latin typeface="Cambria Math" panose="02040503050406030204" pitchFamily="18" charset="0"/>
                                    <a:cs typeface="Times New Roman" panose="02020603050405020304" pitchFamily="18" charset="0"/>
                                  </a:rPr>
                                </m:ctrlPr>
                              </m:dPr>
                              <m:e>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𝑝</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𝑦</m:t>
                                        </m:r>
                                      </m:e>
                                      <m:sup>
                                        <m:r>
                                          <a:rPr lang="en-US" sz="2000" i="1">
                                            <a:latin typeface="Cambria Math" panose="02040503050406030204" pitchFamily="18" charset="0"/>
                                            <a:cs typeface="Times New Roman" panose="02020603050405020304" pitchFamily="18" charset="0"/>
                                          </a:rPr>
                                          <m:t>2</m:t>
                                        </m:r>
                                      </m:sup>
                                    </m:sSup>
                                  </m:e>
                                </m:rad>
                              </m:e>
                            </m:d>
                            <m:r>
                              <a:rPr lang="en-US" sz="2000" b="0" i="1" smtClean="0">
                                <a:latin typeface="Cambria Math" panose="02040503050406030204" pitchFamily="18" charset="0"/>
                                <a:cs typeface="Times New Roman" panose="02020603050405020304" pitchFamily="18" charset="0"/>
                              </a:rPr>
                              <m:t>𝑑𝑦</m:t>
                            </m:r>
                            <m:r>
                              <a:rPr lang="en-US" sz="2000" i="1">
                                <a:latin typeface="Cambria Math" panose="02040503050406030204" pitchFamily="18" charset="0"/>
                                <a:cs typeface="Times New Roman" panose="02020603050405020304" pitchFamily="18" charset="0"/>
                              </a:rPr>
                              <m:t>𝑑𝑥</m:t>
                            </m:r>
                          </m:e>
                        </m:nary>
                      </m:e>
                    </m:nary>
                  </m:oMath>
                </a14:m>
                <a:endParaRPr lang="en-US" sz="20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Put </a:t>
                </a:r>
                <a14:m>
                  <m:oMath xmlns:m="http://schemas.openxmlformats.org/officeDocument/2006/math">
                    <m:r>
                      <a:rPr lang="en-US" sz="2000" i="1">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sSup>
                      <m:sSupPr>
                        <m:ctrlPr>
                          <a:rPr lang="en-IN"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𝑝</m:t>
                        </m:r>
                      </m:e>
                      <m:sup>
                        <m:r>
                          <a:rPr lang="en-US" sz="2000" b="0" i="1" smtClean="0">
                            <a:latin typeface="Cambria Math" panose="02040503050406030204" pitchFamily="18" charset="0"/>
                            <a:cs typeface="Times New Roman" panose="02020603050405020304" pitchFamily="18" charset="0"/>
                          </a:rPr>
                          <m:t>2</m:t>
                        </m:r>
                      </m:sup>
                    </m:sSup>
                  </m:oMath>
                </a14:m>
                <a:r>
                  <a:rPr lang="en-IN" sz="2000" dirty="0" smtClean="0">
                    <a:latin typeface="Times New Roman" panose="02020603050405020304" pitchFamily="18" charset="0"/>
                    <a:cs typeface="Times New Roman" panose="02020603050405020304" pitchFamily="18" charset="0"/>
                  </a:rPr>
                  <a:t> and y=</a:t>
                </a:r>
                <a:r>
                  <a:rPr lang="en-IN" sz="2000" dirty="0" err="1" smtClean="0">
                    <a:latin typeface="Times New Roman" panose="02020603050405020304" pitchFamily="18" charset="0"/>
                    <a:cs typeface="Times New Roman" panose="02020603050405020304" pitchFamily="18" charset="0"/>
                  </a:rPr>
                  <a:t>psin</a:t>
                </a:r>
                <a14:m>
                  <m:oMath xmlns:m="http://schemas.openxmlformats.org/officeDocument/2006/math">
                    <m:r>
                      <a:rPr lang="en-IN" sz="2000" i="1" smtClean="0">
                        <a:latin typeface="Cambria Math" panose="02040503050406030204" pitchFamily="18" charset="0"/>
                        <a:ea typeface="Cambria Math" panose="02040503050406030204" pitchFamily="18" charset="0"/>
                        <a:cs typeface="Times New Roman" panose="02020603050405020304" pitchFamily="18" charset="0"/>
                      </a:rPr>
                      <m:t>𝜃</m:t>
                    </m:r>
                    <m:r>
                      <a:rPr lang="en-IN"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IN" sz="2000" dirty="0" smtClean="0">
                    <a:latin typeface="Times New Roman" panose="02020603050405020304" pitchFamily="18" charset="0"/>
                    <a:cs typeface="Times New Roman" panose="02020603050405020304" pitchFamily="18" charset="0"/>
                  </a:rPr>
                  <a:t> </a:t>
                </a:r>
                <a:r>
                  <a:rPr lang="en-IN" sz="2000" dirty="0" err="1" smtClean="0">
                    <a:latin typeface="Times New Roman" panose="02020603050405020304" pitchFamily="18" charset="0"/>
                    <a:cs typeface="Times New Roman" panose="02020603050405020304" pitchFamily="18" charset="0"/>
                  </a:rPr>
                  <a:t>dy</a:t>
                </a:r>
                <a:r>
                  <a:rPr lang="en-IN" sz="2000" dirty="0" smtClean="0">
                    <a:latin typeface="Times New Roman" panose="02020603050405020304" pitchFamily="18" charset="0"/>
                    <a:cs typeface="Times New Roman" panose="02020603050405020304" pitchFamily="18" charset="0"/>
                  </a:rPr>
                  <a:t> =</a:t>
                </a:r>
                <a:r>
                  <a:rPr lang="en-IN" sz="2000" dirty="0" err="1" smtClean="0">
                    <a:latin typeface="Times New Roman" panose="02020603050405020304" pitchFamily="18" charset="0"/>
                    <a:cs typeface="Times New Roman" panose="02020603050405020304" pitchFamily="18" charset="0"/>
                  </a:rPr>
                  <a:t>pcos</a:t>
                </a:r>
                <a14:m>
                  <m:oMath xmlns:m="http://schemas.openxmlformats.org/officeDocument/2006/math">
                    <m:r>
                      <a:rPr lang="en-IN" sz="2000" i="1" smtClean="0">
                        <a:latin typeface="Cambria Math" panose="02040503050406030204" pitchFamily="18" charset="0"/>
                        <a:ea typeface="Cambria Math" panose="02040503050406030204" pitchFamily="18" charset="0"/>
                        <a:cs typeface="Times New Roman" panose="02020603050405020304" pitchFamily="18" charset="0"/>
                      </a:rPr>
                      <m:t>𝜃</m:t>
                    </m:r>
                    <m:r>
                      <m:rPr>
                        <m:sty m:val="p"/>
                      </m:rPr>
                      <a:rPr lang="en-US" sz="2000" b="0" i="0" smtClean="0">
                        <a:latin typeface="Cambria Math" panose="02040503050406030204" pitchFamily="18" charset="0"/>
                        <a:ea typeface="Cambria Math" panose="02040503050406030204" pitchFamily="18" charset="0"/>
                        <a:cs typeface="Times New Roman" panose="02020603050405020304" pitchFamily="18" charset="0"/>
                      </a:rPr>
                      <m:t>d</m:t>
                    </m:r>
                    <m:r>
                      <a:rPr lang="en-IN" sz="2000" i="1" dirty="0" smtClean="0">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000" dirty="0" smtClean="0">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smtClean="0">
                                    <a:latin typeface="Cambria Math" panose="02040503050406030204" pitchFamily="18" charset="0"/>
                                    <a:cs typeface="Times New Roman" panose="02020603050405020304" pitchFamily="18" charset="0"/>
                                  </a:rPr>
                                </m:ctrlPr>
                              </m:fPr>
                              <m:num>
                                <m:r>
                                  <a:rPr lang="en-US" sz="200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cs typeface="Times New Roman" panose="02020603050405020304" pitchFamily="18" charset="0"/>
                                  </a:rPr>
                                  <m:t>2</m:t>
                                </m:r>
                              </m:den>
                            </m:f>
                          </m:sup>
                          <m:e>
                            <m:d>
                              <m:dPr>
                                <m:ctrlPr>
                                  <a:rPr lang="en-US" sz="2000" i="1">
                                    <a:solidFill>
                                      <a:prstClr val="black"/>
                                    </a:solidFill>
                                    <a:latin typeface="Cambria Math" panose="02040503050406030204" pitchFamily="18" charset="0"/>
                                    <a:cs typeface="Times New Roman" panose="02020603050405020304" pitchFamily="18" charset="0"/>
                                  </a:rPr>
                                </m:ctrlPr>
                              </m:dPr>
                              <m:e>
                                <m:rad>
                                  <m:radPr>
                                    <m:degHide m:val="on"/>
                                    <m:ctrlPr>
                                      <a:rPr lang="en-US" sz="2000" i="1">
                                        <a:latin typeface="Cambria Math" panose="02040503050406030204" pitchFamily="18" charset="0"/>
                                        <a:cs typeface="Times New Roman" panose="02020603050405020304" pitchFamily="18" charset="0"/>
                                      </a:rPr>
                                    </m:ctrlPr>
                                  </m:radPr>
                                  <m:deg/>
                                  <m:e>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𝑝</m:t>
                                        </m:r>
                                      </m:e>
                                      <m:sup>
                                        <m:r>
                                          <a:rPr lang="en-US" sz="2000" b="0" i="1" smtClean="0">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cs typeface="Times New Roman" panose="02020603050405020304" pitchFamily="18" charset="0"/>
                                      </a:rPr>
                                      <m:t>−</m:t>
                                    </m:r>
                                    <m:sSup>
                                      <m:sSupPr>
                                        <m:ctrlPr>
                                          <a:rPr lang="en-US" sz="2000" i="1">
                                            <a:latin typeface="Cambria Math" panose="02040503050406030204" pitchFamily="18" charset="0"/>
                                            <a:cs typeface="Times New Roman" panose="02020603050405020304" pitchFamily="18" charset="0"/>
                                          </a:rPr>
                                        </m:ctrlPr>
                                      </m:sSupPr>
                                      <m:e>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𝑝</m:t>
                                            </m:r>
                                          </m:e>
                                          <m:sup>
                                            <m:r>
                                              <a:rPr lang="en-US" sz="2000" b="0" i="1" smtClean="0">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𝑠𝑖𝑛</m:t>
                                        </m:r>
                                      </m:e>
                                      <m:sup>
                                        <m:r>
                                          <a:rPr lang="en-US" sz="2000" i="1">
                                            <a:latin typeface="Cambria Math" panose="02040503050406030204" pitchFamily="18" charset="0"/>
                                            <a:cs typeface="Times New Roman" panose="02020603050405020304" pitchFamily="18" charset="0"/>
                                          </a:rPr>
                                          <m:t>2</m:t>
                                        </m:r>
                                      </m:sup>
                                    </m:sSup>
                                    <m:r>
                                      <a:rPr lang="en-US" sz="2000" i="1" smtClean="0">
                                        <a:latin typeface="Cambria Math" panose="02040503050406030204" pitchFamily="18" charset="0"/>
                                        <a:ea typeface="Cambria Math" panose="02040503050406030204" pitchFamily="18" charset="0"/>
                                        <a:cs typeface="Times New Roman" panose="02020603050405020304" pitchFamily="18" charset="0"/>
                                      </a:rPr>
                                      <m:t>𝜃</m:t>
                                    </m:r>
                                  </m:e>
                                </m:rad>
                              </m:e>
                            </m:d>
                            <m:r>
                              <a:rPr lang="en-US" sz="2000" b="0" i="1" smtClean="0">
                                <a:latin typeface="Cambria Math" panose="02040503050406030204" pitchFamily="18" charset="0"/>
                                <a:cs typeface="Times New Roman" panose="02020603050405020304" pitchFamily="18" charset="0"/>
                              </a:rPr>
                              <m:t>𝑝𝑐𝑜𝑠</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𝑑𝑥</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sSup>
                              <m:sSupPr>
                                <m:ctrlPr>
                                  <a:rPr lang="en-US" sz="2000" i="1">
                                    <a:latin typeface="Cambria Math" panose="02040503050406030204" pitchFamily="18" charset="0"/>
                                    <a:cs typeface="Times New Roman" panose="02020603050405020304" pitchFamily="18" charset="0"/>
                                  </a:rPr>
                                </m:ctrlPr>
                              </m:sSupPr>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𝑝</m:t>
                                    </m:r>
                                  </m:e>
                                  <m:sup>
                                    <m:r>
                                      <a:rPr lang="en-US" sz="2000" i="1">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2</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𝑑𝑥</m:t>
                            </m:r>
                          </m:e>
                        </m:nary>
                      </m:e>
                    </m:nary>
                  </m:oMath>
                </a14:m>
                <a:endParaRPr lang="en-IN" sz="2000" dirty="0">
                  <a:latin typeface="Times New Roman" panose="02020603050405020304" pitchFamily="18" charset="0"/>
                  <a:cs typeface="Times New Roman" panose="02020603050405020304" pitchFamily="18" charset="0"/>
                </a:endParaRPr>
              </a:p>
              <a:p>
                <a:pPr marL="0" indent="0">
                  <a:buNone/>
                </a:pPr>
                <a:endParaRPr lang="en-IN" sz="2000" dirty="0" smtClean="0">
                  <a:latin typeface="Times New Roman" panose="02020603050405020304" pitchFamily="18" charset="0"/>
                  <a:cs typeface="Times New Roman" panose="02020603050405020304" pitchFamily="18" charset="0"/>
                </a:endParaRPr>
              </a:p>
              <a:p>
                <a:pPr marL="0" indent="0">
                  <a:buNone/>
                </a:pPr>
                <a:endParaRPr lang="en-IN" sz="2000" dirty="0">
                  <a:latin typeface="Times New Roman" panose="02020603050405020304" pitchFamily="18" charset="0"/>
                  <a:cs typeface="Times New Roman" panose="02020603050405020304" pitchFamily="18" charset="0"/>
                </a:endParaRPr>
              </a:p>
              <a:p>
                <a:pPr marL="0" indent="0">
                  <a:buNone/>
                </a:pPr>
                <a:endParaRPr lang="en-US" sz="2000" dirty="0">
                  <a:solidFill>
                    <a:schemeClr val="tx1"/>
                  </a:solidFill>
                  <a:latin typeface="Times New Roman" panose="02020603050405020304" pitchFamily="18" charset="0"/>
                  <a:cs typeface="Times New Roman" panose="02020603050405020304" pitchFamily="18" charset="0"/>
                </a:endParaRPr>
              </a:p>
              <a:p>
                <a:pPr marL="0" indent="0">
                  <a:buNone/>
                </a:pPr>
                <a:endParaRPr lang="en-IN"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26533"/>
                <a:ext cx="10515600" cy="5550430"/>
              </a:xfrm>
              <a:blipFill>
                <a:blip r:embed="rId2"/>
                <a:stretch>
                  <a:fillRect l="-580" t="-11209"/>
                </a:stretch>
              </a:blipFill>
            </p:spPr>
            <p:txBody>
              <a:bodyPr/>
              <a:lstStyle/>
              <a:p>
                <a:r>
                  <a:rPr lang="en-US">
                    <a:noFill/>
                  </a:rPr>
                  <a:t> </a:t>
                </a:r>
              </a:p>
            </p:txBody>
          </p:sp>
        </mc:Fallback>
      </mc:AlternateContent>
    </p:spTree>
    <p:extLst>
      <p:ext uri="{BB962C8B-B14F-4D97-AF65-F5344CB8AC3E}">
        <p14:creationId xmlns:p14="http://schemas.microsoft.com/office/powerpoint/2010/main" val="185306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838200" y="831273"/>
                <a:ext cx="10515600" cy="5345690"/>
              </a:xfrm>
            </p:spPr>
            <p:txBody>
              <a:bodyPr/>
              <a:lstStyle/>
              <a:p>
                <a:pPr marL="0" indent="0">
                  <a:buNone/>
                </a:pPr>
                <a:endParaRPr lang="en-US" dirty="0" smtClean="0"/>
              </a:p>
              <a:p>
                <a:pPr marL="0" indent="0">
                  <a:buNone/>
                </a:pPr>
                <a:endParaRPr lang="en-US" sz="2400" dirty="0"/>
              </a:p>
              <a:p>
                <a:pPr marL="0" indent="0">
                  <a:buNone/>
                </a:pPr>
                <a:endParaRPr lang="en-US" sz="2400" dirty="0" smtClean="0"/>
              </a:p>
              <a:p>
                <a:pPr marL="0" lvl="0" indent="0" algn="just">
                  <a:lnSpc>
                    <a:spcPct val="150000"/>
                  </a:lnSpc>
                  <a:buNone/>
                </a:pPr>
                <a:r>
                  <a:rPr lang="en-US" sz="2400" dirty="0" smtClean="0">
                    <a:solidFill>
                      <a:srgbClr val="00B0F0"/>
                    </a:solidFill>
                    <a:latin typeface="Times New Roman" panose="02020603050405020304" pitchFamily="18" charset="0"/>
                    <a:cs typeface="Times New Roman" panose="02020603050405020304" pitchFamily="18" charset="0"/>
                  </a:rPr>
                  <a:t>Case 3:</a:t>
                </a:r>
                <a:r>
                  <a:rPr lang="en-US" sz="2200" dirty="0" smtClean="0">
                    <a:solidFill>
                      <a:srgbClr val="00B0F0"/>
                    </a:solidFill>
                    <a:latin typeface="Times New Roman" panose="02020603050405020304" pitchFamily="18" charset="0"/>
                    <a:cs typeface="Times New Roman" panose="02020603050405020304" pitchFamily="18" charset="0"/>
                  </a:rPr>
                  <a:t> </a:t>
                </a:r>
                <a:r>
                  <a:rPr lang="en-US" sz="2200" dirty="0">
                    <a:solidFill>
                      <a:prstClr val="black"/>
                    </a:solidFill>
                    <a:latin typeface="Times New Roman" panose="02020603050405020304" pitchFamily="18" charset="0"/>
                    <a:cs typeface="Times New Roman" panose="02020603050405020304" pitchFamily="18" charset="0"/>
                  </a:rPr>
                  <a:t>If</a:t>
                </a:r>
                <a:r>
                  <a:rPr lang="en-US" sz="2200" dirty="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𝑥</m:t>
                            </m:r>
                          </m:e>
                          <m:sub>
                            <m:r>
                              <a:rPr lang="en-US" sz="2200" i="1">
                                <a:solidFill>
                                  <a:prstClr val="black"/>
                                </a:solidFill>
                                <a:latin typeface="Cambria Math" panose="02040503050406030204" pitchFamily="18" charset="0"/>
                                <a:cs typeface="Times New Roman" panose="02020603050405020304" pitchFamily="18" charset="0"/>
                              </a:rPr>
                              <m:t>1</m:t>
                            </m:r>
                          </m:sub>
                        </m:sSub>
                        <m:r>
                          <a:rPr lang="en-US" sz="2200" i="1">
                            <a:solidFill>
                              <a:prstClr val="black"/>
                            </a:solidFill>
                            <a:latin typeface="Cambria Math" panose="02040503050406030204" pitchFamily="18" charset="0"/>
                            <a:cs typeface="Times New Roman" panose="02020603050405020304" pitchFamily="18" charset="0"/>
                          </a:rPr>
                          <m:t>=</m:t>
                        </m:r>
                        <m:r>
                          <a:rPr lang="en-US" sz="2200" i="1">
                            <a:solidFill>
                              <a:prstClr val="black"/>
                            </a:solidFill>
                            <a:latin typeface="Cambria Math" panose="02040503050406030204" pitchFamily="18" charset="0"/>
                            <a:cs typeface="Times New Roman" panose="02020603050405020304" pitchFamily="18" charset="0"/>
                          </a:rPr>
                          <m:t>𝑓</m:t>
                        </m:r>
                      </m:e>
                      <m:sub>
                        <m:r>
                          <a:rPr lang="en-US" sz="2200" i="1">
                            <a:solidFill>
                              <a:prstClr val="black"/>
                            </a:solidFill>
                            <a:latin typeface="Cambria Math" panose="02040503050406030204" pitchFamily="18" charset="0"/>
                            <a:cs typeface="Times New Roman" panose="02020603050405020304" pitchFamily="18" charset="0"/>
                          </a:rPr>
                          <m:t>1</m:t>
                        </m:r>
                      </m:sub>
                    </m:sSub>
                  </m:oMath>
                </a14:m>
                <a:r>
                  <a:rPr lang="en-IN" sz="2200" i="1" dirty="0" smtClean="0">
                    <a:solidFill>
                      <a:prstClr val="black"/>
                    </a:solidFill>
                    <a:latin typeface="Times New Roman" panose="02020603050405020304" pitchFamily="18" charset="0"/>
                    <a:cs typeface="Times New Roman" panose="02020603050405020304" pitchFamily="18" charset="0"/>
                  </a:rPr>
                  <a:t>(y) </a:t>
                </a:r>
                <a:r>
                  <a:rPr lang="en-IN" sz="2200" i="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𝑥</m:t>
                            </m:r>
                          </m:e>
                          <m:sub>
                            <m:r>
                              <a:rPr lang="en-US" sz="2200" i="1">
                                <a:solidFill>
                                  <a:prstClr val="black"/>
                                </a:solidFill>
                                <a:latin typeface="Cambria Math" panose="02040503050406030204" pitchFamily="18" charset="0"/>
                                <a:cs typeface="Times New Roman" panose="02020603050405020304" pitchFamily="18" charset="0"/>
                              </a:rPr>
                              <m:t>2</m:t>
                            </m:r>
                          </m:sub>
                        </m:sSub>
                        <m:r>
                          <a:rPr lang="en-US" sz="2200" i="1">
                            <a:solidFill>
                              <a:prstClr val="black"/>
                            </a:solidFill>
                            <a:latin typeface="Cambria Math" panose="02040503050406030204" pitchFamily="18" charset="0"/>
                            <a:cs typeface="Times New Roman" panose="02020603050405020304" pitchFamily="18" charset="0"/>
                          </a:rPr>
                          <m:t>=</m:t>
                        </m:r>
                        <m:r>
                          <a:rPr lang="en-US" sz="2200" i="1">
                            <a:solidFill>
                              <a:prstClr val="black"/>
                            </a:solidFill>
                            <a:latin typeface="Cambria Math" panose="02040503050406030204" pitchFamily="18" charset="0"/>
                            <a:cs typeface="Times New Roman" panose="02020603050405020304" pitchFamily="18" charset="0"/>
                          </a:rPr>
                          <m:t>𝑓</m:t>
                        </m:r>
                      </m:e>
                      <m:sub>
                        <m:r>
                          <a:rPr lang="en-US" sz="2200" i="1">
                            <a:solidFill>
                              <a:prstClr val="black"/>
                            </a:solidFill>
                            <a:latin typeface="Cambria Math" panose="02040503050406030204" pitchFamily="18" charset="0"/>
                            <a:cs typeface="Times New Roman" panose="02020603050405020304" pitchFamily="18" charset="0"/>
                          </a:rPr>
                          <m:t>2</m:t>
                        </m:r>
                      </m:sub>
                    </m:sSub>
                  </m:oMath>
                </a14:m>
                <a:r>
                  <a:rPr lang="en-IN" sz="2200" i="1" dirty="0" smtClean="0">
                    <a:solidFill>
                      <a:prstClr val="black"/>
                    </a:solidFill>
                    <a:latin typeface="Times New Roman" panose="02020603050405020304" pitchFamily="18" charset="0"/>
                    <a:cs typeface="Times New Roman" panose="02020603050405020304" pitchFamily="18" charset="0"/>
                  </a:rPr>
                  <a:t>(y) </a:t>
                </a:r>
                <a:r>
                  <a:rPr lang="en-IN" sz="2200" dirty="0">
                    <a:solidFill>
                      <a:prstClr val="black"/>
                    </a:solidFill>
                    <a:latin typeface="Times New Roman" panose="02020603050405020304" pitchFamily="18" charset="0"/>
                    <a:cs typeface="Times New Roman" panose="02020603050405020304" pitchFamily="18" charset="0"/>
                  </a:rPr>
                  <a:t>and</a:t>
                </a:r>
                <a:r>
                  <a:rPr lang="en-IN" sz="2200" i="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𝑦</m:t>
                        </m:r>
                      </m:e>
                      <m:sub>
                        <m:r>
                          <a:rPr lang="en-US" sz="2200" i="1">
                            <a:solidFill>
                              <a:prstClr val="black"/>
                            </a:solidFill>
                            <a:latin typeface="Cambria Math" panose="02040503050406030204" pitchFamily="18" charset="0"/>
                            <a:cs typeface="Times New Roman" panose="02020603050405020304" pitchFamily="18" charset="0"/>
                          </a:rPr>
                          <m:t>1</m:t>
                        </m:r>
                      </m:sub>
                    </m:sSub>
                  </m:oMath>
                </a14:m>
                <a:r>
                  <a:rPr lang="en-US" sz="2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𝑦</m:t>
                        </m:r>
                      </m:e>
                      <m:sub>
                        <m:r>
                          <a:rPr lang="en-US" sz="2200" i="1">
                            <a:solidFill>
                              <a:prstClr val="black"/>
                            </a:solidFill>
                            <a:latin typeface="Cambria Math" panose="02040503050406030204" pitchFamily="18" charset="0"/>
                            <a:cs typeface="Times New Roman" panose="02020603050405020304" pitchFamily="18" charset="0"/>
                          </a:rPr>
                          <m:t>2</m:t>
                        </m:r>
                      </m:sub>
                    </m:sSub>
                  </m:oMath>
                </a14:m>
                <a:r>
                  <a:rPr lang="en-IN" sz="2200" i="1" dirty="0">
                    <a:solidFill>
                      <a:prstClr val="black"/>
                    </a:solidFill>
                    <a:latin typeface="Times New Roman" panose="02020603050405020304" pitchFamily="18" charset="0"/>
                    <a:cs typeface="Times New Roman" panose="02020603050405020304" pitchFamily="18" charset="0"/>
                  </a:rPr>
                  <a:t> </a:t>
                </a:r>
                <a:r>
                  <a:rPr lang="en-IN" sz="2200" dirty="0">
                    <a:solidFill>
                      <a:prstClr val="black"/>
                    </a:solidFill>
                    <a:latin typeface="Times New Roman" panose="02020603050405020304" pitchFamily="18" charset="0"/>
                    <a:cs typeface="Times New Roman" panose="02020603050405020304" pitchFamily="18" charset="0"/>
                  </a:rPr>
                  <a:t>are</a:t>
                </a:r>
                <a:r>
                  <a:rPr lang="en-IN" sz="2200" i="1" dirty="0">
                    <a:solidFill>
                      <a:prstClr val="black"/>
                    </a:solidFill>
                    <a:latin typeface="Times New Roman" panose="02020603050405020304" pitchFamily="18" charset="0"/>
                    <a:cs typeface="Times New Roman" panose="02020603050405020304" pitchFamily="18" charset="0"/>
                  </a:rPr>
                  <a:t> </a:t>
                </a:r>
                <a:r>
                  <a:rPr lang="en-IN" sz="2200" dirty="0">
                    <a:solidFill>
                      <a:prstClr val="black"/>
                    </a:solidFill>
                    <a:latin typeface="Times New Roman" panose="02020603050405020304" pitchFamily="18" charset="0"/>
                    <a:cs typeface="Times New Roman" panose="02020603050405020304" pitchFamily="18" charset="0"/>
                  </a:rPr>
                  <a:t>constants</a:t>
                </a:r>
                <a:r>
                  <a:rPr lang="en-IN" sz="2200" i="1" dirty="0">
                    <a:solidFill>
                      <a:prstClr val="black"/>
                    </a:solidFill>
                    <a:latin typeface="Times New Roman" panose="02020603050405020304" pitchFamily="18" charset="0"/>
                    <a:cs typeface="Times New Roman" panose="02020603050405020304" pitchFamily="18" charset="0"/>
                  </a:rPr>
                  <a:t> </a:t>
                </a:r>
                <a:r>
                  <a:rPr lang="en-IN" sz="2200" dirty="0">
                    <a:solidFill>
                      <a:prstClr val="black"/>
                    </a:solidFill>
                    <a:latin typeface="Times New Roman" panose="02020603050405020304" pitchFamily="18" charset="0"/>
                    <a:cs typeface="Times New Roman" panose="02020603050405020304" pitchFamily="18" charset="0"/>
                  </a:rPr>
                  <a:t>then we integrate the function</a:t>
                </a:r>
                <a:r>
                  <a:rPr lang="en-IN" sz="2200" i="1" dirty="0">
                    <a:solidFill>
                      <a:prstClr val="black"/>
                    </a:solidFill>
                    <a:latin typeface="Times New Roman" panose="02020603050405020304" pitchFamily="18" charset="0"/>
                    <a:cs typeface="Times New Roman" panose="02020603050405020304" pitchFamily="18" charset="0"/>
                  </a:rPr>
                  <a:t> f(x, y) </a:t>
                </a:r>
                <a:r>
                  <a:rPr lang="en-IN" sz="2200" dirty="0">
                    <a:solidFill>
                      <a:prstClr val="black"/>
                    </a:solidFill>
                    <a:latin typeface="Times New Roman" panose="02020603050405020304" pitchFamily="18" charset="0"/>
                    <a:cs typeface="Times New Roman" panose="02020603050405020304" pitchFamily="18" charset="0"/>
                  </a:rPr>
                  <a:t>first with respect to </a:t>
                </a:r>
                <a:r>
                  <a:rPr lang="en-IN" sz="2200" i="1" dirty="0" smtClean="0">
                    <a:solidFill>
                      <a:prstClr val="black"/>
                    </a:solidFill>
                    <a:latin typeface="Times New Roman" panose="02020603050405020304" pitchFamily="18" charset="0"/>
                    <a:cs typeface="Times New Roman" panose="02020603050405020304" pitchFamily="18" charset="0"/>
                  </a:rPr>
                  <a:t>x </a:t>
                </a:r>
                <a:r>
                  <a:rPr lang="en-IN" sz="2200" dirty="0">
                    <a:solidFill>
                      <a:prstClr val="black"/>
                    </a:solidFill>
                    <a:latin typeface="Times New Roman" panose="02020603050405020304" pitchFamily="18" charset="0"/>
                    <a:cs typeface="Times New Roman" panose="02020603050405020304" pitchFamily="18" charset="0"/>
                  </a:rPr>
                  <a:t>in between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𝑥</m:t>
                        </m:r>
                      </m:e>
                      <m:sub>
                        <m:r>
                          <a:rPr lang="en-US" sz="2200" i="1">
                            <a:solidFill>
                              <a:prstClr val="black"/>
                            </a:solidFill>
                            <a:latin typeface="Cambria Math" panose="02040503050406030204" pitchFamily="18" charset="0"/>
                            <a:cs typeface="Times New Roman" panose="02020603050405020304" pitchFamily="18" charset="0"/>
                          </a:rPr>
                          <m:t>1</m:t>
                        </m:r>
                      </m:sub>
                    </m:sSub>
                    <m:r>
                      <a:rPr lang="en-US" sz="2200">
                        <a:solidFill>
                          <a:prstClr val="black"/>
                        </a:solidFill>
                        <a:latin typeface="Cambria Math" panose="02040503050406030204" pitchFamily="18" charset="0"/>
                        <a:cs typeface="Times New Roman" panose="02020603050405020304" pitchFamily="18" charset="0"/>
                      </a:rPr>
                      <m:t>&amp;</m:t>
                    </m:r>
                  </m:oMath>
                </a14:m>
                <a:r>
                  <a:rPr lang="en-US" sz="2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𝑥</m:t>
                        </m:r>
                      </m:e>
                      <m:sub>
                        <m:r>
                          <a:rPr lang="en-US" sz="2200" i="1">
                            <a:solidFill>
                              <a:prstClr val="black"/>
                            </a:solidFill>
                            <a:latin typeface="Cambria Math" panose="02040503050406030204" pitchFamily="18" charset="0"/>
                            <a:cs typeface="Times New Roman" panose="02020603050405020304" pitchFamily="18" charset="0"/>
                          </a:rPr>
                          <m:t>2</m:t>
                        </m:r>
                      </m:sub>
                    </m:sSub>
                  </m:oMath>
                </a14:m>
                <a:r>
                  <a:rPr lang="en-IN" sz="2200" i="1" dirty="0">
                    <a:solidFill>
                      <a:prstClr val="black"/>
                    </a:solidFill>
                    <a:latin typeface="Times New Roman" panose="02020603050405020304" pitchFamily="18" charset="0"/>
                    <a:cs typeface="Times New Roman" panose="02020603050405020304" pitchFamily="18" charset="0"/>
                  </a:rPr>
                  <a:t> </a:t>
                </a:r>
                <a:r>
                  <a:rPr lang="en-IN" sz="2200" dirty="0">
                    <a:solidFill>
                      <a:prstClr val="black"/>
                    </a:solidFill>
                    <a:latin typeface="Times New Roman" panose="02020603050405020304" pitchFamily="18" charset="0"/>
                    <a:cs typeface="Times New Roman" panose="02020603050405020304" pitchFamily="18" charset="0"/>
                  </a:rPr>
                  <a:t>and then integrate with respect to </a:t>
                </a:r>
                <a:r>
                  <a:rPr lang="en-IN" sz="2200" i="1" dirty="0" smtClean="0">
                    <a:solidFill>
                      <a:prstClr val="black"/>
                    </a:solidFill>
                    <a:latin typeface="Times New Roman" panose="02020603050405020304" pitchFamily="18" charset="0"/>
                    <a:cs typeface="Times New Roman" panose="02020603050405020304" pitchFamily="18" charset="0"/>
                  </a:rPr>
                  <a:t>y </a:t>
                </a:r>
                <a:r>
                  <a:rPr lang="en-IN" sz="2200" dirty="0" smtClean="0">
                    <a:solidFill>
                      <a:prstClr val="black"/>
                    </a:solidFill>
                    <a:latin typeface="Times New Roman" panose="02020603050405020304" pitchFamily="18" charset="0"/>
                    <a:cs typeface="Times New Roman" panose="02020603050405020304" pitchFamily="18" charset="0"/>
                  </a:rPr>
                  <a:t>in </a:t>
                </a:r>
                <a:r>
                  <a:rPr lang="en-IN" sz="2200" dirty="0">
                    <a:solidFill>
                      <a:prstClr val="black"/>
                    </a:solidFill>
                    <a:latin typeface="Times New Roman" panose="02020603050405020304" pitchFamily="18" charset="0"/>
                    <a:cs typeface="Times New Roman" panose="02020603050405020304" pitchFamily="18" charset="0"/>
                  </a:rPr>
                  <a:t>between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𝑦</m:t>
                        </m:r>
                      </m:e>
                      <m:sub>
                        <m:r>
                          <a:rPr lang="en-US" sz="2200" i="1">
                            <a:solidFill>
                              <a:prstClr val="black"/>
                            </a:solidFill>
                            <a:latin typeface="Cambria Math" panose="02040503050406030204" pitchFamily="18" charset="0"/>
                            <a:cs typeface="Times New Roman" panose="02020603050405020304" pitchFamily="18" charset="0"/>
                          </a:rPr>
                          <m:t>1</m:t>
                        </m:r>
                      </m:sub>
                    </m:sSub>
                    <m:r>
                      <a:rPr lang="en-US" sz="2200">
                        <a:solidFill>
                          <a:prstClr val="black"/>
                        </a:solidFill>
                        <a:latin typeface="Cambria Math" panose="02040503050406030204" pitchFamily="18" charset="0"/>
                        <a:cs typeface="Times New Roman" panose="02020603050405020304" pitchFamily="18" charset="0"/>
                      </a:rPr>
                      <m:t>&amp;</m:t>
                    </m:r>
                  </m:oMath>
                </a14:m>
                <a:r>
                  <a:rPr lang="en-US" sz="2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𝑦</m:t>
                        </m:r>
                      </m:e>
                      <m:sub>
                        <m:r>
                          <a:rPr lang="en-US" sz="2200" i="1">
                            <a:solidFill>
                              <a:prstClr val="black"/>
                            </a:solidFill>
                            <a:latin typeface="Cambria Math" panose="02040503050406030204" pitchFamily="18" charset="0"/>
                            <a:cs typeface="Times New Roman" panose="02020603050405020304" pitchFamily="18" charset="0"/>
                          </a:rPr>
                          <m:t>2</m:t>
                        </m:r>
                      </m:sub>
                    </m:sSub>
                    <m:r>
                      <a:rPr lang="en-US" sz="2200" i="1">
                        <a:solidFill>
                          <a:prstClr val="black"/>
                        </a:solidFill>
                        <a:latin typeface="Cambria Math" panose="02040503050406030204" pitchFamily="18" charset="0"/>
                        <a:cs typeface="Times New Roman" panose="02020603050405020304" pitchFamily="18" charset="0"/>
                      </a:rPr>
                      <m:t>.</m:t>
                    </m:r>
                    <m:r>
                      <a:rPr lang="en-US" sz="2200" b="0" i="1" smtClean="0">
                        <a:solidFill>
                          <a:prstClr val="black"/>
                        </a:solidFill>
                        <a:latin typeface="Cambria Math" panose="02040503050406030204" pitchFamily="18" charset="0"/>
                        <a:cs typeface="Times New Roman" panose="02020603050405020304" pitchFamily="18" charset="0"/>
                      </a:rPr>
                      <m:t> </m:t>
                    </m:r>
                  </m:oMath>
                </a14:m>
                <a:endParaRPr lang="en-US" sz="2200" b="0" dirty="0" smtClean="0">
                  <a:solidFill>
                    <a:prstClr val="black"/>
                  </a:solidFill>
                  <a:latin typeface="Times New Roman" panose="02020603050405020304" pitchFamily="18" charset="0"/>
                  <a:cs typeface="Times New Roman" panose="02020603050405020304" pitchFamily="18" charset="0"/>
                </a:endParaRPr>
              </a:p>
              <a:p>
                <a:pPr marL="0" lvl="0" indent="0">
                  <a:lnSpc>
                    <a:spcPct val="150000"/>
                  </a:lnSpc>
                  <a:buNone/>
                </a:pPr>
                <a:endParaRPr lang="en-US" sz="2200" dirty="0">
                  <a:solidFill>
                    <a:prstClr val="black"/>
                  </a:solidFill>
                  <a:latin typeface="Times New Roman" panose="02020603050405020304" pitchFamily="18" charset="0"/>
                  <a:cs typeface="Times New Roman" panose="02020603050405020304" pitchFamily="18" charset="0"/>
                </a:endParaRPr>
              </a:p>
              <a:p>
                <a:pPr marL="0" indent="0">
                  <a:buNone/>
                </a:pPr>
                <a:endParaRPr lang="en-US" sz="2400" dirty="0" smtClean="0">
                  <a:solidFill>
                    <a:srgbClr val="00B0F0"/>
                  </a:solidFill>
                  <a:latin typeface="Times New Roman" panose="02020603050405020304" pitchFamily="18" charset="0"/>
                  <a:cs typeface="Times New Roman" panose="02020603050405020304" pitchFamily="18"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838200" y="831273"/>
                <a:ext cx="10515600" cy="5345690"/>
              </a:xfrm>
              <a:blipFill>
                <a:blip r:embed="rId3"/>
                <a:stretch>
                  <a:fillRect l="-928" r="-696"/>
                </a:stretch>
              </a:blipFill>
            </p:spPr>
            <p:txBody>
              <a:bodyPr/>
              <a:lstStyle/>
              <a:p>
                <a:r>
                  <a:rPr lang="en-IN">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3907725314"/>
              </p:ext>
            </p:extLst>
          </p:nvPr>
        </p:nvGraphicFramePr>
        <p:xfrm>
          <a:off x="1209965" y="3897745"/>
          <a:ext cx="6262254" cy="1006764"/>
        </p:xfrm>
        <a:graphic>
          <a:graphicData uri="http://schemas.openxmlformats.org/presentationml/2006/ole">
            <mc:AlternateContent xmlns:mc="http://schemas.openxmlformats.org/markup-compatibility/2006">
              <mc:Choice xmlns:v="urn:schemas-microsoft-com:vml" Requires="v">
                <p:oleObj spid="_x0000_s3024" name="Equation" r:id="rId4" imgW="2666880" imgH="495000" progId="Equation.DSMT4">
                  <p:embed/>
                </p:oleObj>
              </mc:Choice>
              <mc:Fallback>
                <p:oleObj name="Equation" r:id="rId4" imgW="2666880" imgH="495000" progId="Equation.DSMT4">
                  <p:embed/>
                  <p:pic>
                    <p:nvPicPr>
                      <p:cNvPr id="0" name=""/>
                      <p:cNvPicPr/>
                      <p:nvPr/>
                    </p:nvPicPr>
                    <p:blipFill>
                      <a:blip r:embed="rId5"/>
                      <a:stretch>
                        <a:fillRect/>
                      </a:stretch>
                    </p:blipFill>
                    <p:spPr>
                      <a:xfrm>
                        <a:off x="1209965" y="3897745"/>
                        <a:ext cx="6262254" cy="1006764"/>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74742428"/>
              </p:ext>
            </p:extLst>
          </p:nvPr>
        </p:nvGraphicFramePr>
        <p:xfrm>
          <a:off x="1209965" y="1071419"/>
          <a:ext cx="6012871" cy="1062182"/>
        </p:xfrm>
        <a:graphic>
          <a:graphicData uri="http://schemas.openxmlformats.org/presentationml/2006/ole">
            <mc:AlternateContent xmlns:mc="http://schemas.openxmlformats.org/markup-compatibility/2006">
              <mc:Choice xmlns:v="urn:schemas-microsoft-com:vml" Requires="v">
                <p:oleObj spid="_x0000_s3025" name="Equation" r:id="rId6" imgW="2679480" imgH="495000" progId="Equation.DSMT4">
                  <p:embed/>
                </p:oleObj>
              </mc:Choice>
              <mc:Fallback>
                <p:oleObj name="Equation" r:id="rId6" imgW="2679480" imgH="495000" progId="Equation.DSMT4">
                  <p:embed/>
                  <p:pic>
                    <p:nvPicPr>
                      <p:cNvPr id="0" name=""/>
                      <p:cNvPicPr/>
                      <p:nvPr/>
                    </p:nvPicPr>
                    <p:blipFill>
                      <a:blip r:embed="rId7"/>
                      <a:stretch>
                        <a:fillRect/>
                      </a:stretch>
                    </p:blipFill>
                    <p:spPr>
                      <a:xfrm>
                        <a:off x="1209965" y="1071419"/>
                        <a:ext cx="6012871" cy="1062182"/>
                      </a:xfrm>
                      <a:prstGeom prst="rect">
                        <a:avLst/>
                      </a:prstGeom>
                    </p:spPr>
                  </p:pic>
                </p:oleObj>
              </mc:Fallback>
            </mc:AlternateContent>
          </a:graphicData>
        </a:graphic>
      </p:graphicFrame>
    </p:spTree>
    <p:extLst>
      <p:ext uri="{BB962C8B-B14F-4D97-AF65-F5344CB8AC3E}">
        <p14:creationId xmlns:p14="http://schemas.microsoft.com/office/powerpoint/2010/main" val="206587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40229"/>
                <a:ext cx="10515600" cy="5436734"/>
              </a:xfrm>
            </p:spPr>
            <p:txBody>
              <a:bodyPr>
                <a:normAutofit fontScale="92500" lnSpcReduction="20000"/>
              </a:bodyPr>
              <a:lstStyle/>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chr m:val="∭"/>
                        <m:limLoc m:val="undOvr"/>
                        <m:subHide m:val="on"/>
                        <m:supHide m:val="on"/>
                        <m:ctrlPr>
                          <a:rPr lang="en-US" sz="2000" i="1" dirty="0">
                            <a:latin typeface="Cambria Math" panose="02040503050406030204" pitchFamily="18" charset="0"/>
                            <a:cs typeface="Times New Roman" panose="02020603050405020304" pitchFamily="18" charset="0"/>
                          </a:rPr>
                        </m:ctrlPr>
                      </m:naryPr>
                      <m:sub/>
                      <m:sup/>
                      <m:e>
                        <m:r>
                          <a:rPr lang="en-US" sz="2000" i="1" dirty="0">
                            <a:latin typeface="Cambria Math" panose="02040503050406030204" pitchFamily="18" charset="0"/>
                            <a:cs typeface="Times New Roman" panose="02020603050405020304" pitchFamily="18" charset="0"/>
                          </a:rPr>
                          <m:t>𝑑𝑥𝑑𝑦𝑑𝑧</m:t>
                        </m:r>
                      </m:e>
                    </m:nary>
                  </m:oMath>
                </a14:m>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smtClean="0">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𝑝</m:t>
                            </m:r>
                          </m:e>
                          <m:sup>
                            <m:r>
                              <a:rPr lang="en-US" sz="2000" i="1">
                                <a:latin typeface="Cambria Math" panose="02040503050406030204" pitchFamily="18" charset="0"/>
                                <a:cs typeface="Times New Roman" panose="02020603050405020304" pitchFamily="18" charset="0"/>
                              </a:rPr>
                              <m:t>2</m:t>
                            </m:r>
                          </m:sup>
                        </m:sSup>
                        <m:d>
                          <m:dPr>
                            <m:ctrlPr>
                              <a:rPr lang="en-US" sz="2000" i="1" smtClean="0">
                                <a:latin typeface="Cambria Math" panose="02040503050406030204" pitchFamily="18" charset="0"/>
                                <a:cs typeface="Times New Roman" panose="02020603050405020304" pitchFamily="18" charset="0"/>
                              </a:rPr>
                            </m:ctrlPr>
                          </m:dPr>
                          <m:e>
                            <m:f>
                              <m:fPr>
                                <m:ctrlPr>
                                  <a:rPr lang="en-US" sz="200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b="0" i="1" smtClean="0">
                                    <a:latin typeface="Cambria Math" panose="02040503050406030204" pitchFamily="18" charset="0"/>
                                    <a:cs typeface="Times New Roman" panose="02020603050405020304" pitchFamily="18" charset="0"/>
                                  </a:rPr>
                                  <m:t>2</m:t>
                                </m:r>
                              </m:den>
                            </m:f>
                            <m:r>
                              <m:rPr>
                                <m:sty m:val="p"/>
                              </m:rPr>
                              <a:rPr lang="en-US" sz="2000" i="1" smtClean="0">
                                <a:latin typeface="Cambria Math" panose="02040503050406030204" pitchFamily="18" charset="0"/>
                                <a:cs typeface="Times New Roman" panose="02020603050405020304" pitchFamily="18" charset="0"/>
                              </a:rPr>
                              <m:t>x</m:t>
                            </m:r>
                            <m:f>
                              <m:fPr>
                                <m:ctrlPr>
                                  <a:rPr lang="en-US" sz="2000" i="1" smtClean="0">
                                    <a:latin typeface="Cambria Math" panose="02040503050406030204" pitchFamily="18" charset="0"/>
                                    <a:cs typeface="Times New Roman" panose="02020603050405020304" pitchFamily="18" charset="0"/>
                                  </a:rPr>
                                </m:ctrlPr>
                              </m:fPr>
                              <m:num>
                                <m:r>
                                  <a:rPr lang="en-US" sz="200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cs typeface="Times New Roman" panose="02020603050405020304" pitchFamily="18" charset="0"/>
                                  </a:rPr>
                                  <m:t>2</m:t>
                                </m:r>
                              </m:den>
                            </m:f>
                          </m:e>
                        </m:d>
                      </m:e>
                    </m:nary>
                    <m:r>
                      <a:rPr lang="en-US" sz="2000" i="1">
                        <a:latin typeface="Cambria Math" panose="02040503050406030204" pitchFamily="18" charset="0"/>
                        <a:cs typeface="Times New Roman" panose="02020603050405020304" pitchFamily="18" charset="0"/>
                      </a:rPr>
                      <m:t>𝑑𝑥</m:t>
                    </m:r>
                  </m:oMath>
                </a14:m>
                <a:r>
                  <a:rPr lang="en-IN" sz="2000" dirty="0" smtClean="0">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IN" sz="2000" i="1" dirty="0">
                            <a:solidFill>
                              <a:srgbClr val="FF0000"/>
                            </a:solidFill>
                            <a:latin typeface="Cambria Math" panose="02040503050406030204" pitchFamily="18" charset="0"/>
                            <a:cs typeface="Times New Roman" panose="02020603050405020304" pitchFamily="18" charset="0"/>
                          </a:rPr>
                        </m:ctrlPr>
                      </m:dPr>
                      <m:e>
                        <m:eqArr>
                          <m:eqArrPr>
                            <m:ctrlPr>
                              <a:rPr lang="en-US" sz="2000" i="1">
                                <a:latin typeface="Cambria Math" panose="02040503050406030204" pitchFamily="18" charset="0"/>
                                <a:cs typeface="Times New Roman" panose="02020603050405020304" pitchFamily="18" charset="0"/>
                              </a:rPr>
                            </m:ctrlPr>
                          </m:eqArrPr>
                          <m:e>
                            <m:nary>
                              <m:naryPr>
                                <m:limLoc m:val="undOvr"/>
                                <m:ctrlPr>
                                  <a:rPr lang="en-US" sz="2000" i="1">
                                    <a:latin typeface="Cambria Math" panose="02040503050406030204" pitchFamily="18" charset="0"/>
                                    <a:cs typeface="Times New Roman" panose="02020603050405020304" pitchFamily="18" charset="0"/>
                                  </a:rPr>
                                </m:ctrlPr>
                              </m:naryPr>
                              <m:sub>
                                <m:r>
                                  <a:rPr lang="en-US" sz="2000" i="1">
                                    <a:latin typeface="Cambria Math" panose="02040503050406030204" pitchFamily="18" charset="0"/>
                                    <a:cs typeface="Times New Roman" panose="02020603050405020304" pitchFamily="18" charset="0"/>
                                  </a:rPr>
                                  <m:t>0</m:t>
                                </m:r>
                              </m:sub>
                              <m:sup>
                                <m:f>
                                  <m:fPr>
                                    <m:ctrlPr>
                                      <a:rPr lang="en-IN" sz="2000" i="1">
                                        <a:latin typeface="Cambria Math" panose="02040503050406030204" pitchFamily="18" charset="0"/>
                                        <a:cs typeface="Times New Roman" panose="02020603050405020304" pitchFamily="18" charset="0"/>
                                      </a:rPr>
                                    </m:ctrlPr>
                                  </m:fPr>
                                  <m:num>
                                    <m:r>
                                      <a:rPr lang="en-IN"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sup>
                              <m:e>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𝑐𝑜𝑠</m:t>
                                    </m:r>
                                  </m:e>
                                  <m:sup>
                                    <m:r>
                                      <a:rPr lang="en-US" sz="2000" i="1">
                                        <a:latin typeface="Cambria Math" panose="02040503050406030204" pitchFamily="18" charset="0"/>
                                        <a:cs typeface="Times New Roman" panose="02020603050405020304" pitchFamily="18" charset="0"/>
                                      </a:rPr>
                                      <m:t>𝑚</m:t>
                                    </m:r>
                                  </m:sup>
                                </m:sSup>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cs typeface="Times New Roman" panose="02020603050405020304" pitchFamily="18" charset="0"/>
                                  </a:rPr>
                                  <m:t>𝑑</m:t>
                                </m:r>
                                <m:r>
                                  <a:rPr lang="en-US" sz="2000" i="1">
                                    <a:latin typeface="Cambria Math" panose="02040503050406030204" pitchFamily="18" charset="0"/>
                                    <a:ea typeface="Cambria Math" panose="02040503050406030204" pitchFamily="18" charset="0"/>
                                    <a:cs typeface="Times New Roman" panose="02020603050405020304" pitchFamily="18" charset="0"/>
                                  </a:rPr>
                                  <m:t>𝜃</m:t>
                                </m:r>
                                <m:r>
                                  <a:rPr lang="en-US" sz="2000" i="1">
                                    <a:latin typeface="Cambria Math" panose="02040503050406030204" pitchFamily="18" charset="0"/>
                                    <a:ea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ea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𝑚</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1</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𝑚</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3</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𝑚</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5</m:t>
                                    </m:r>
                                    <m:r>
                                      <a:rPr lang="en-US" sz="2000" i="1">
                                        <a:latin typeface="Cambria Math" panose="02040503050406030204" pitchFamily="18" charset="0"/>
                                        <a:ea typeface="Cambria Math" panose="02040503050406030204" pitchFamily="18" charset="0"/>
                                        <a:cs typeface="Times New Roman" panose="02020603050405020304" pitchFamily="18" charset="0"/>
                                      </a:rPr>
                                      <m:t>)</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𝑚</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𝑚</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2</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𝑚</m:t>
                                    </m:r>
                                    <m:r>
                                      <a:rPr lang="en-US" sz="2000" i="1">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ea typeface="Cambria Math" panose="02040503050406030204" pitchFamily="18" charset="0"/>
                                        <a:cs typeface="Times New Roman" panose="02020603050405020304" pitchFamily="18" charset="0"/>
                                      </a:rPr>
                                      <m:t>4</m:t>
                                    </m:r>
                                    <m:r>
                                      <a:rPr lang="en-US" sz="2000" i="1">
                                        <a:latin typeface="Cambria Math" panose="02040503050406030204" pitchFamily="18" charset="0"/>
                                        <a:ea typeface="Cambria Math" panose="02040503050406030204" pitchFamily="18" charset="0"/>
                                        <a:cs typeface="Times New Roman" panose="02020603050405020304" pitchFamily="18" charset="0"/>
                                      </a:rPr>
                                      <m:t>)</m:t>
                                    </m:r>
                                  </m:den>
                                </m:f>
                              </m:e>
                            </m:nary>
                            <m:r>
                              <a:rPr lang="en-US" sz="2000" i="1">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1">
                                <a:latin typeface="Cambria Math" panose="02040503050406030204" pitchFamily="18" charset="0"/>
                                <a:cs typeface="Times New Roman" panose="02020603050405020304" pitchFamily="18" charset="0"/>
                              </a:rPr>
                              <m:t>x</m:t>
                            </m:r>
                            <m:r>
                              <a:rPr lang="en-US" sz="2000" i="1">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cs typeface="Times New Roman" panose="02020603050405020304" pitchFamily="18" charset="0"/>
                                  </a:rPr>
                                  <m:t>2</m:t>
                                </m:r>
                              </m:den>
                            </m:f>
                          </m:e>
                          <m:e>
                            <m:r>
                              <a:rPr lang="en-US" sz="2000" i="1">
                                <a:latin typeface="Cambria Math" panose="02040503050406030204" pitchFamily="18" charset="0"/>
                                <a:cs typeface="Times New Roman" panose="02020603050405020304" pitchFamily="18" charset="0"/>
                              </a:rPr>
                              <m:t>𝑖𝑓</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𝑚</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𝑖𝑠</m:t>
                            </m:r>
                            <m:r>
                              <a:rPr lang="en-US" sz="2000" i="1">
                                <a:latin typeface="Cambria Math" panose="02040503050406030204" pitchFamily="18" charset="0"/>
                                <a:cs typeface="Times New Roman" panose="02020603050405020304" pitchFamily="18" charset="0"/>
                              </a:rPr>
                              <m:t> </m:t>
                            </m:r>
                            <m:r>
                              <a:rPr lang="en-US" sz="2000" i="1">
                                <a:latin typeface="Cambria Math" panose="02040503050406030204" pitchFamily="18" charset="0"/>
                                <a:cs typeface="Times New Roman" panose="02020603050405020304" pitchFamily="18" charset="0"/>
                              </a:rPr>
                              <m:t>𝑒𝑣𝑒𝑛</m:t>
                            </m:r>
                          </m:e>
                        </m:eqArr>
                      </m:e>
                    </m:d>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𝑝</m:t>
                            </m:r>
                          </m:e>
                          <m:sup>
                            <m:r>
                              <a:rPr lang="en-US" sz="2000" i="1">
                                <a:latin typeface="Cambria Math" panose="02040503050406030204" pitchFamily="18" charset="0"/>
                                <a:cs typeface="Times New Roman" panose="02020603050405020304" pitchFamily="18" charset="0"/>
                              </a:rPr>
                              <m:t>2</m:t>
                            </m:r>
                          </m:sup>
                        </m:sSup>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ea typeface="Cambria Math" panose="02040503050406030204" pitchFamily="18" charset="0"/>
                                <a:cs typeface="Times New Roman" panose="02020603050405020304" pitchFamily="18" charset="0"/>
                              </a:rPr>
                              <m:t>4</m:t>
                            </m:r>
                          </m:den>
                        </m:f>
                      </m:e>
                    </m:nary>
                    <m:r>
                      <a:rPr lang="en-US" sz="2000" i="1">
                        <a:latin typeface="Cambria Math" panose="02040503050406030204" pitchFamily="18" charset="0"/>
                        <a:cs typeface="Times New Roman" panose="02020603050405020304" pitchFamily="18" charset="0"/>
                      </a:rPr>
                      <m:t>𝑑𝑥</m:t>
                    </m:r>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000" b="0" i="0" smtClean="0">
                        <a:latin typeface="Cambria Math" panose="02040503050406030204" pitchFamily="18" charset="0"/>
                        <a:cs typeface="Times New Roman" panose="02020603050405020304" pitchFamily="18" charset="0"/>
                      </a:rPr>
                      <m:t> </m:t>
                    </m:r>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4</m:t>
                        </m:r>
                      </m:den>
                    </m:f>
                    <m:nary>
                      <m:naryPr>
                        <m:limLoc m:val="undOvr"/>
                        <m:ctrlPr>
                          <a:rPr lang="en-US" sz="2000" i="1">
                            <a:latin typeface="Cambria Math" panose="02040503050406030204" pitchFamily="18" charset="0"/>
                            <a:cs typeface="Times New Roman" panose="02020603050405020304" pitchFamily="18" charset="0"/>
                          </a:rPr>
                        </m:ctrlPr>
                      </m:naryPr>
                      <m:sub>
                        <m:r>
                          <m:rPr>
                            <m:brk m:alnAt="24"/>
                          </m:rPr>
                          <a:rPr lang="en-US" sz="2000" i="1">
                            <a:latin typeface="Cambria Math" panose="02040503050406030204" pitchFamily="18" charset="0"/>
                            <a:cs typeface="Times New Roman" panose="02020603050405020304" pitchFamily="18" charset="0"/>
                          </a:rPr>
                          <m:t>0</m:t>
                        </m:r>
                      </m:sub>
                      <m:sup>
                        <m:r>
                          <a:rPr lang="en-US" sz="2000" i="1">
                            <a:latin typeface="Cambria Math" panose="02040503050406030204" pitchFamily="18" charset="0"/>
                            <a:cs typeface="Times New Roman" panose="02020603050405020304" pitchFamily="18" charset="0"/>
                          </a:rPr>
                          <m:t>1</m:t>
                        </m:r>
                      </m:sup>
                      <m:e>
                        <m:sSup>
                          <m:sSupPr>
                            <m:ctrlPr>
                              <a:rPr lang="en-US" sz="2000" i="1">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2</m:t>
                            </m:r>
                          </m:sup>
                        </m:sSup>
                        <m:r>
                          <a:rPr lang="en-US" sz="2000" b="0" i="1" smtClean="0">
                            <a:latin typeface="Cambria Math" panose="02040503050406030204" pitchFamily="18" charset="0"/>
                            <a:cs typeface="Times New Roman" panose="02020603050405020304" pitchFamily="18" charset="0"/>
                          </a:rPr>
                          <m:t>)</m:t>
                        </m:r>
                        <m:r>
                          <a:rPr lang="en-US" sz="2000" i="1" smtClean="0">
                            <a:latin typeface="Cambria Math" panose="02040503050406030204" pitchFamily="18" charset="0"/>
                            <a:cs typeface="Times New Roman" panose="02020603050405020304" pitchFamily="18" charset="0"/>
                          </a:rPr>
                          <m:t> </m:t>
                        </m:r>
                      </m:e>
                    </m:nary>
                    <m:r>
                      <a:rPr lang="en-US" sz="2000" i="1">
                        <a:latin typeface="Cambria Math" panose="02040503050406030204" pitchFamily="18" charset="0"/>
                        <a:cs typeface="Times New Roman" panose="02020603050405020304" pitchFamily="18" charset="0"/>
                      </a:rPr>
                      <m:t>𝑑𝑥</m:t>
                    </m:r>
                  </m:oMath>
                </a14:m>
                <a:endParaRPr lang="en-IN" sz="2000" dirty="0" smtClean="0">
                  <a:latin typeface="Times New Roman" panose="02020603050405020304" pitchFamily="18" charset="0"/>
                  <a:cs typeface="Times New Roman" panose="02020603050405020304" pitchFamily="18" charset="0"/>
                </a:endParaRPr>
              </a:p>
              <a:p>
                <a:pPr lvl="0" defTabSz="914400"/>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000" i="1">
                            <a:latin typeface="Cambria Math" panose="02040503050406030204" pitchFamily="18" charset="0"/>
                            <a:cs typeface="Times New Roman" panose="02020603050405020304" pitchFamily="18" charset="0"/>
                          </a:rPr>
                        </m:ctrlPr>
                      </m:sSubSupPr>
                      <m:e>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4</m:t>
                            </m:r>
                          </m:den>
                        </m:f>
                        <m:d>
                          <m:dPr>
                            <m:ctrlPr>
                              <a:rPr lang="en-US" sz="2000" i="1">
                                <a:latin typeface="Cambria Math" panose="02040503050406030204" pitchFamily="18" charset="0"/>
                                <a:cs typeface="Times New Roman" panose="02020603050405020304" pitchFamily="18" charset="0"/>
                              </a:rPr>
                            </m:ctrlPr>
                          </m:dPr>
                          <m:e>
                            <m:r>
                              <a:rPr lang="en-US" sz="2000" i="1">
                                <a:latin typeface="Cambria Math" panose="02040503050406030204" pitchFamily="18" charset="0"/>
                                <a:cs typeface="Times New Roman" panose="02020603050405020304" pitchFamily="18" charset="0"/>
                              </a:rPr>
                              <m:t>𝑥</m:t>
                            </m:r>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sSup>
                                  <m:sSupPr>
                                    <m:ctrlPr>
                                      <a:rPr lang="en-US" sz="2000" i="1">
                                        <a:latin typeface="Cambria Math" panose="02040503050406030204" pitchFamily="18" charset="0"/>
                                        <a:cs typeface="Times New Roman" panose="02020603050405020304" pitchFamily="18" charset="0"/>
                                      </a:rPr>
                                    </m:ctrlPr>
                                  </m:sSupPr>
                                  <m:e>
                                    <m:r>
                                      <a:rPr lang="en-US" sz="2000" i="1">
                                        <a:latin typeface="Cambria Math" panose="02040503050406030204" pitchFamily="18" charset="0"/>
                                        <a:cs typeface="Times New Roman" panose="02020603050405020304" pitchFamily="18" charset="0"/>
                                      </a:rPr>
                                      <m:t>𝑥</m:t>
                                    </m:r>
                                  </m:e>
                                  <m:sup>
                                    <m:r>
                                      <a:rPr lang="en-US" sz="2000" i="1">
                                        <a:latin typeface="Cambria Math" panose="02040503050406030204" pitchFamily="18" charset="0"/>
                                        <a:cs typeface="Times New Roman" panose="02020603050405020304" pitchFamily="18" charset="0"/>
                                      </a:rPr>
                                      <m:t>3</m:t>
                                    </m:r>
                                  </m:sup>
                                </m:sSup>
                              </m:num>
                              <m:den>
                                <m:r>
                                  <a:rPr lang="en-US" sz="2000" b="0" i="1" smtClean="0">
                                    <a:latin typeface="Cambria Math" panose="02040503050406030204" pitchFamily="18" charset="0"/>
                                    <a:cs typeface="Times New Roman" panose="02020603050405020304" pitchFamily="18" charset="0"/>
                                  </a:rPr>
                                  <m:t>3</m:t>
                                </m:r>
                              </m:den>
                            </m:f>
                          </m:e>
                        </m:d>
                      </m:e>
                      <m:sub>
                        <m:r>
                          <a:rPr lang="en-US" sz="2000" i="1">
                            <a:latin typeface="Cambria Math" panose="02040503050406030204" pitchFamily="18" charset="0"/>
                            <a:cs typeface="Times New Roman" panose="02020603050405020304" pitchFamily="18" charset="0"/>
                          </a:rPr>
                          <m:t>0</m:t>
                        </m:r>
                      </m:sub>
                      <m:sup>
                        <m:r>
                          <a:rPr lang="en-US" sz="2000" b="0" i="1" smtClean="0">
                            <a:latin typeface="Cambria Math" panose="02040503050406030204" pitchFamily="18" charset="0"/>
                            <a:cs typeface="Times New Roman" panose="02020603050405020304" pitchFamily="18" charset="0"/>
                          </a:rPr>
                          <m:t>1</m:t>
                        </m:r>
                        <m:r>
                          <a:rPr lang="en-US" sz="2000" b="0" i="1" smtClean="0">
                            <a:latin typeface="Cambria Math" panose="02040503050406030204" pitchFamily="18" charset="0"/>
                            <a:cs typeface="Times New Roman" panose="02020603050405020304" pitchFamily="18" charset="0"/>
                          </a:rPr>
                          <m:t>                    </m:t>
                        </m:r>
                      </m:sup>
                    </m:sSubSup>
                  </m:oMath>
                </a14:m>
                <a:r>
                  <a:rPr lang="en-US" altLang="en-US" sz="2000" b="1" dirty="0" smtClean="0">
                    <a:solidFill>
                      <a:srgbClr val="FF0000"/>
                    </a:solidFill>
                    <a:latin typeface="Times New Roman" panose="02020603050405020304" pitchFamily="18" charset="0"/>
                    <a:cs typeface="Times New Roman" panose="02020603050405020304" pitchFamily="18" charset="0"/>
                  </a:rPr>
                  <a:t>prepared</a:t>
                </a:r>
                <a:endParaRPr lang="en-US" altLang="en-US" sz="2000" b="1" dirty="0">
                  <a:solidFill>
                    <a:srgbClr val="FF0000"/>
                  </a:solidFill>
                  <a:latin typeface="Times New Roman" panose="02020603050405020304" pitchFamily="18" charset="0"/>
                  <a:cs typeface="Times New Roman" panose="02020603050405020304" pitchFamily="18" charset="0"/>
                </a:endParaRPr>
              </a:p>
              <a:p>
                <a:pPr lvl="0" defTabSz="914400"/>
                <a:r>
                  <a:rPr lang="en-US" altLang="en-US" sz="2000" b="1" dirty="0">
                    <a:solidFill>
                      <a:srgbClr val="FF0000"/>
                    </a:solidFill>
                    <a:latin typeface="Times New Roman" panose="02020603050405020304" pitchFamily="18" charset="0"/>
                    <a:cs typeface="Times New Roman" panose="02020603050405020304" pitchFamily="18" charset="0"/>
                  </a:rPr>
                  <a:t>                               </a:t>
                </a:r>
                <a:r>
                  <a:rPr lang="en-US" altLang="en-US" sz="2000" b="1" dirty="0" smtClean="0">
                    <a:solidFill>
                      <a:srgbClr val="FF0000"/>
                    </a:solidFill>
                    <a:latin typeface="Times New Roman" panose="02020603050405020304" pitchFamily="18" charset="0"/>
                    <a:cs typeface="Times New Roman" panose="02020603050405020304" pitchFamily="18" charset="0"/>
                  </a:rPr>
                  <a:t>                                               by</a:t>
                </a:r>
                <a:endParaRPr lang="en-US" altLang="en-US" sz="2000" b="1" dirty="0">
                  <a:solidFill>
                    <a:srgbClr val="FF0000"/>
                  </a:solidFill>
                  <a:latin typeface="Times New Roman" panose="02020603050405020304" pitchFamily="18" charset="0"/>
                  <a:cs typeface="Times New Roman" panose="02020603050405020304" pitchFamily="18" charset="0"/>
                </a:endParaRPr>
              </a:p>
              <a:p>
                <a:pPr lvl="0" defTabSz="914400"/>
                <a:r>
                  <a:rPr lang="en-US" altLang="en-US" sz="2000" b="1" dirty="0">
                    <a:solidFill>
                      <a:srgbClr val="7030A0"/>
                    </a:solidFill>
                    <a:latin typeface="Times New Roman" panose="02020603050405020304" pitchFamily="18" charset="0"/>
                    <a:cs typeface="Times New Roman" panose="02020603050405020304" pitchFamily="18" charset="0"/>
                  </a:rPr>
                  <a:t>                                                           </a:t>
                </a:r>
                <a:r>
                  <a:rPr lang="en-US" altLang="en-US" sz="2000" b="1" dirty="0" smtClean="0">
                    <a:solidFill>
                      <a:srgbClr val="7030A0"/>
                    </a:solidFill>
                    <a:latin typeface="Times New Roman" panose="02020603050405020304" pitchFamily="18" charset="0"/>
                    <a:cs typeface="Times New Roman" panose="02020603050405020304" pitchFamily="18" charset="0"/>
                  </a:rPr>
                  <a:t>  DR.V.SUBBAREDDY </a:t>
                </a:r>
                <a:r>
                  <a:rPr lang="en-US" altLang="en-US" sz="2000" b="1" dirty="0">
                    <a:solidFill>
                      <a:srgbClr val="7030A0"/>
                    </a:solidFill>
                    <a:latin typeface="Times New Roman" panose="02020603050405020304" pitchFamily="18" charset="0"/>
                    <a:cs typeface="Times New Roman" panose="02020603050405020304" pitchFamily="18" charset="0"/>
                  </a:rPr>
                  <a:t>(H.O.D)</a:t>
                </a:r>
              </a:p>
              <a:p>
                <a:pPr lvl="0" defTabSz="914400"/>
                <a:r>
                  <a:rPr lang="en-US" altLang="en-US" sz="2000" b="1" dirty="0">
                    <a:solidFill>
                      <a:srgbClr val="7030A0"/>
                    </a:solidFill>
                    <a:latin typeface="Times New Roman" panose="02020603050405020304" pitchFamily="18" charset="0"/>
                    <a:cs typeface="Times New Roman" panose="02020603050405020304" pitchFamily="18" charset="0"/>
                  </a:rPr>
                  <a:t>                          </a:t>
                </a:r>
                <a:r>
                  <a:rPr lang="en-US" altLang="en-US" sz="2000" b="1" dirty="0" smtClean="0">
                    <a:solidFill>
                      <a:srgbClr val="7030A0"/>
                    </a:solidFill>
                    <a:latin typeface="Times New Roman" panose="02020603050405020304" pitchFamily="18" charset="0"/>
                    <a:cs typeface="Times New Roman" panose="02020603050405020304" pitchFamily="18" charset="0"/>
                  </a:rPr>
                  <a:t>                                   </a:t>
                </a:r>
                <a:r>
                  <a:rPr lang="en-US" altLang="en-US" sz="2000" b="1" dirty="0" err="1" smtClean="0">
                    <a:solidFill>
                      <a:srgbClr val="7030A0"/>
                    </a:solidFill>
                    <a:latin typeface="Times New Roman" panose="02020603050405020304" pitchFamily="18" charset="0"/>
                    <a:cs typeface="Times New Roman" panose="02020603050405020304" pitchFamily="18" charset="0"/>
                  </a:rPr>
                  <a:t>Dept.of</a:t>
                </a:r>
                <a:r>
                  <a:rPr lang="en-US" altLang="en-US" sz="2000" b="1" dirty="0" smtClean="0">
                    <a:solidFill>
                      <a:srgbClr val="7030A0"/>
                    </a:solidFill>
                    <a:latin typeface="Times New Roman" panose="02020603050405020304" pitchFamily="18" charset="0"/>
                    <a:cs typeface="Times New Roman" panose="02020603050405020304" pitchFamily="18" charset="0"/>
                  </a:rPr>
                  <a:t> </a:t>
                </a:r>
                <a:r>
                  <a:rPr lang="en-US" altLang="en-US" sz="2000" b="1" dirty="0">
                    <a:solidFill>
                      <a:srgbClr val="7030A0"/>
                    </a:solidFill>
                    <a:latin typeface="Times New Roman" panose="02020603050405020304" pitchFamily="18" charset="0"/>
                    <a:cs typeface="Times New Roman" panose="02020603050405020304" pitchFamily="18" charset="0"/>
                  </a:rPr>
                  <a:t>Mathematical Sciences </a:t>
                </a:r>
              </a:p>
              <a:p>
                <a:pPr marL="0" indent="0">
                  <a:buNone/>
                </a:pPr>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4</m:t>
                        </m:r>
                      </m:den>
                    </m:f>
                    <m:d>
                      <m:dPr>
                        <m:ctrlPr>
                          <a:rPr lang="en-US" sz="2000" i="1" smtClean="0">
                            <a:latin typeface="Cambria Math" panose="02040503050406030204" pitchFamily="18" charset="0"/>
                            <a:cs typeface="Times New Roman" panose="02020603050405020304" pitchFamily="18" charset="0"/>
                          </a:rPr>
                        </m:ctrlPr>
                      </m:dPr>
                      <m:e>
                        <m:r>
                          <a:rPr lang="en-US" sz="2000" b="0" i="1" smtClean="0">
                            <a:latin typeface="Cambria Math" panose="02040503050406030204" pitchFamily="18" charset="0"/>
                            <a:cs typeface="Times New Roman" panose="02020603050405020304" pitchFamily="18" charset="0"/>
                          </a:rPr>
                          <m:t>1</m:t>
                        </m:r>
                        <m:r>
                          <a:rPr lang="en-US" sz="2000" i="1">
                            <a:latin typeface="Cambria Math" panose="02040503050406030204" pitchFamily="18" charset="0"/>
                            <a:cs typeface="Times New Roman" panose="02020603050405020304" pitchFamily="18" charset="0"/>
                          </a:rPr>
                          <m:t>−</m:t>
                        </m:r>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1</m:t>
                            </m:r>
                          </m:num>
                          <m:den>
                            <m:r>
                              <a:rPr lang="en-US" sz="2000" i="1">
                                <a:latin typeface="Cambria Math" panose="02040503050406030204" pitchFamily="18" charset="0"/>
                                <a:cs typeface="Times New Roman" panose="02020603050405020304" pitchFamily="18" charset="0"/>
                              </a:rPr>
                              <m:t>3</m:t>
                            </m:r>
                          </m:den>
                        </m:f>
                      </m:e>
                    </m:d>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i="1">
                            <a:latin typeface="Cambria Math" panose="02040503050406030204" pitchFamily="18" charset="0"/>
                            <a:ea typeface="Cambria Math" panose="02040503050406030204" pitchFamily="18" charset="0"/>
                            <a:cs typeface="Times New Roman" panose="02020603050405020304" pitchFamily="18" charset="0"/>
                          </a:rPr>
                          <m:t>4</m:t>
                        </m:r>
                      </m:den>
                    </m:f>
                  </m:oMath>
                </a14:m>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d>
                      <m:dPr>
                        <m:ctrlPr>
                          <a:rPr lang="en-US" sz="2000" i="1">
                            <a:latin typeface="Cambria Math" panose="02040503050406030204" pitchFamily="18" charset="0"/>
                            <a:cs typeface="Times New Roman" panose="02020603050405020304" pitchFamily="18" charset="0"/>
                          </a:rPr>
                        </m:ctrlPr>
                      </m:dPr>
                      <m:e>
                        <m:f>
                          <m:fPr>
                            <m:ctrlPr>
                              <a:rPr lang="en-US" sz="2000" i="1">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2</m:t>
                            </m:r>
                          </m:num>
                          <m:den>
                            <m:r>
                              <a:rPr lang="en-US" sz="2000" i="1">
                                <a:latin typeface="Cambria Math" panose="02040503050406030204" pitchFamily="18" charset="0"/>
                                <a:cs typeface="Times New Roman" panose="02020603050405020304" pitchFamily="18" charset="0"/>
                              </a:rPr>
                              <m:t>3</m:t>
                            </m:r>
                          </m:den>
                        </m:f>
                      </m:e>
                    </m:d>
                  </m:oMath>
                </a14:m>
                <a:r>
                  <a:rPr lang="en-US" sz="2000" dirty="0" smtClean="0">
                    <a:latin typeface="Times New Roman" panose="02020603050405020304" pitchFamily="18" charset="0"/>
                    <a:cs typeface="Times New Roman" panose="02020603050405020304" pitchFamily="18" charset="0"/>
                  </a:rPr>
                  <a:t>   </a:t>
                </a:r>
              </a:p>
              <a:p>
                <a:pPr marL="0" indent="0">
                  <a:buNone/>
                </a:pPr>
                <a:r>
                  <a:rPr lang="en-US" sz="200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a:latin typeface="Cambria Math" panose="02040503050406030204" pitchFamily="18" charset="0"/>
                            <a:cs typeface="Times New Roman" panose="02020603050405020304" pitchFamily="18" charset="0"/>
                          </a:rPr>
                        </m:ctrlPr>
                      </m:fPr>
                      <m:num>
                        <m:r>
                          <a:rPr lang="en-US" sz="2000" i="1">
                            <a:latin typeface="Cambria Math" panose="02040503050406030204" pitchFamily="18" charset="0"/>
                            <a:ea typeface="Cambria Math" panose="02040503050406030204" pitchFamily="18" charset="0"/>
                            <a:cs typeface="Times New Roman" panose="02020603050405020304" pitchFamily="18" charset="0"/>
                          </a:rPr>
                          <m:t>𝜋</m:t>
                        </m:r>
                      </m:num>
                      <m:den>
                        <m:r>
                          <a:rPr lang="en-US" sz="2000" b="0" i="1" smtClean="0">
                            <a:latin typeface="Cambria Math" panose="02040503050406030204" pitchFamily="18" charset="0"/>
                            <a:ea typeface="Cambria Math" panose="02040503050406030204" pitchFamily="18" charset="0"/>
                            <a:cs typeface="Times New Roman" panose="02020603050405020304" pitchFamily="18" charset="0"/>
                          </a:rPr>
                          <m:t>6</m:t>
                        </m:r>
                      </m:den>
                    </m:f>
                  </m:oMath>
                </a14:m>
                <a:r>
                  <a:rPr lang="en-US" sz="2000" dirty="0" smtClean="0">
                    <a:latin typeface="Times New Roman" panose="02020603050405020304" pitchFamily="18" charset="0"/>
                    <a:cs typeface="Times New Roman" panose="02020603050405020304" pitchFamily="18" charset="0"/>
                  </a:rPr>
                  <a:t> .                      </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40229"/>
                <a:ext cx="10515600" cy="5436734"/>
              </a:xfrm>
              <a:blipFill>
                <a:blip r:embed="rId2"/>
                <a:stretch>
                  <a:fillRect l="-232" t="-785"/>
                </a:stretch>
              </a:blipFill>
            </p:spPr>
            <p:txBody>
              <a:bodyPr/>
              <a:lstStyle/>
              <a:p>
                <a:r>
                  <a:rPr lang="en-US">
                    <a:noFill/>
                  </a:rPr>
                  <a:t> </a:t>
                </a:r>
              </a:p>
            </p:txBody>
          </p:sp>
        </mc:Fallback>
      </mc:AlternateContent>
    </p:spTree>
    <p:extLst>
      <p:ext uri="{BB962C8B-B14F-4D97-AF65-F5344CB8AC3E}">
        <p14:creationId xmlns:p14="http://schemas.microsoft.com/office/powerpoint/2010/main" val="390114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711200"/>
                <a:ext cx="10515600" cy="5465763"/>
              </a:xfrm>
            </p:spPr>
            <p:txBody>
              <a:bodyPr>
                <a:normAutofit/>
              </a:bodyPr>
              <a:lstStyle/>
              <a:p>
                <a:pPr marL="0" indent="0">
                  <a:buNone/>
                </a:pPr>
                <a:r>
                  <a:rPr lang="en-US" dirty="0" smtClean="0">
                    <a:solidFill>
                      <a:srgbClr val="FF0000"/>
                    </a:solidFill>
                    <a:latin typeface="Times New Roman" panose="02020603050405020304" pitchFamily="18" charset="0"/>
                    <a:cs typeface="Times New Roman" panose="02020603050405020304" pitchFamily="18" charset="0"/>
                  </a:rPr>
                  <a:t>Evaluation of double integrals in polar co-ordinates</a:t>
                </a:r>
              </a:p>
              <a:p>
                <a:pPr marL="0" indent="0" algn="just">
                  <a:lnSpc>
                    <a:spcPct val="150000"/>
                  </a:lnSpc>
                  <a:buNone/>
                </a:pP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Let </a:t>
                </a:r>
                <a:r>
                  <a:rPr lang="en-US" sz="2400" i="1" dirty="0" smtClean="0">
                    <a:solidFill>
                      <a:schemeClr val="tx1"/>
                    </a:solidFill>
                    <a:latin typeface="Times New Roman" panose="02020603050405020304" pitchFamily="18" charset="0"/>
                    <a:cs typeface="Times New Roman" panose="02020603050405020304" pitchFamily="18" charset="0"/>
                  </a:rPr>
                  <a:t>f(r,</a:t>
                </a:r>
                <a:r>
                  <a:rPr lang="en-US" sz="2400" i="1" dirty="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sz="24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i="1" dirty="0" smtClean="0">
                    <a:solidFill>
                      <a:schemeClr val="tx1"/>
                    </a:solidFill>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be defined in a region R which is bounded by the lines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𝑟</m:t>
                        </m:r>
                        <m:r>
                          <a:rPr lang="en-US" sz="2200" i="1">
                            <a:solidFill>
                              <a:prstClr val="black"/>
                            </a:solidFill>
                            <a:latin typeface="Cambria Math" panose="02040503050406030204" pitchFamily="18" charset="0"/>
                            <a:cs typeface="Times New Roman" panose="02020603050405020304" pitchFamily="18" charset="0"/>
                          </a:rPr>
                          <m:t>=</m:t>
                        </m:r>
                        <m:r>
                          <a:rPr lang="en-US" sz="2200" b="0" i="1" smtClean="0">
                            <a:solidFill>
                              <a:prstClr val="black"/>
                            </a:solidFill>
                            <a:latin typeface="Cambria Math" panose="02040503050406030204" pitchFamily="18" charset="0"/>
                            <a:cs typeface="Times New Roman" panose="02020603050405020304" pitchFamily="18" charset="0"/>
                          </a:rPr>
                          <m:t>𝑟</m:t>
                        </m:r>
                      </m:e>
                      <m:sub>
                        <m:r>
                          <a:rPr lang="en-US" sz="2200" i="1">
                            <a:solidFill>
                              <a:prstClr val="black"/>
                            </a:solidFill>
                            <a:latin typeface="Cambria Math" panose="02040503050406030204" pitchFamily="18" charset="0"/>
                            <a:cs typeface="Times New Roman" panose="02020603050405020304" pitchFamily="18" charset="0"/>
                          </a:rPr>
                          <m:t>1</m:t>
                        </m:r>
                      </m:sub>
                    </m:sSub>
                  </m:oMath>
                </a14:m>
                <a:r>
                  <a:rPr lang="en-IN"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i="1">
                            <a:solidFill>
                              <a:prstClr val="black"/>
                            </a:solidFill>
                            <a:latin typeface="Cambria Math" panose="02040503050406030204" pitchFamily="18" charset="0"/>
                            <a:cs typeface="Times New Roman" panose="02020603050405020304" pitchFamily="18" charset="0"/>
                          </a:rPr>
                          <m:t>𝑟</m:t>
                        </m:r>
                        <m:r>
                          <a:rPr lang="en-US" sz="2200" i="1">
                            <a:solidFill>
                              <a:prstClr val="black"/>
                            </a:solidFill>
                            <a:latin typeface="Cambria Math" panose="02040503050406030204" pitchFamily="18" charset="0"/>
                            <a:cs typeface="Times New Roman" panose="02020603050405020304" pitchFamily="18" charset="0"/>
                          </a:rPr>
                          <m:t>=</m:t>
                        </m:r>
                        <m:r>
                          <a:rPr lang="en-US" sz="2200" i="1">
                            <a:solidFill>
                              <a:prstClr val="black"/>
                            </a:solidFill>
                            <a:latin typeface="Cambria Math" panose="02040503050406030204" pitchFamily="18" charset="0"/>
                            <a:cs typeface="Times New Roman" panose="02020603050405020304" pitchFamily="18" charset="0"/>
                          </a:rPr>
                          <m:t>𝑟</m:t>
                        </m:r>
                      </m:e>
                      <m:sub>
                        <m:r>
                          <a:rPr lang="en-US" sz="2200" b="0" i="1" smtClean="0">
                            <a:solidFill>
                              <a:prstClr val="black"/>
                            </a:solidFill>
                            <a:latin typeface="Cambria Math" panose="02040503050406030204" pitchFamily="18" charset="0"/>
                            <a:cs typeface="Times New Roman" panose="02020603050405020304" pitchFamily="18" charset="0"/>
                          </a:rPr>
                          <m:t>2</m:t>
                        </m:r>
                      </m:sub>
                    </m:sSub>
                  </m:oMath>
                </a14:m>
                <a:r>
                  <a:rPr lang="en-IN" sz="2400" dirty="0" smtClean="0">
                    <a:latin typeface="Times New Roman" panose="02020603050405020304" pitchFamily="18" charset="0"/>
                    <a:cs typeface="Times New Roman" panose="02020603050405020304" pitchFamily="18" charset="0"/>
                  </a:rPr>
                  <a:t> &amp; </a:t>
                </a:r>
                <a14:m>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i="0">
                            <a:solidFill>
                              <a:prstClr val="black"/>
                            </a:solidFill>
                            <a:latin typeface="Cambria Math" panose="02040503050406030204" pitchFamily="18" charset="0"/>
                            <a:cs typeface="Times New Roman" panose="02020603050405020304" pitchFamily="18" charset="0"/>
                          </a:rPr>
                          <m:t>=</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200" b="0" i="0" smtClean="0">
                            <a:solidFill>
                              <a:prstClr val="black"/>
                            </a:solidFill>
                            <a:latin typeface="Cambria Math" panose="02040503050406030204" pitchFamily="18" charset="0"/>
                            <a:cs typeface="Times New Roman" panose="02020603050405020304" pitchFamily="18" charset="0"/>
                          </a:rPr>
                          <m:t>1</m:t>
                        </m:r>
                      </m:sub>
                    </m:sSub>
                  </m:oMath>
                </a14:m>
                <a:r>
                  <a:rPr lang="en-IN" sz="24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24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r>
                          <a:rPr lang="en-US" sz="2400" i="1">
                            <a:solidFill>
                              <a:prstClr val="black"/>
                            </a:solidFill>
                            <a:latin typeface="Cambria Math" panose="02040503050406030204" pitchFamily="18" charset="0"/>
                            <a:cs typeface="Times New Roman" panose="02020603050405020304" pitchFamily="18" charset="0"/>
                          </a:rPr>
                          <m:t>=</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400" i="1">
                            <a:solidFill>
                              <a:prstClr val="black"/>
                            </a:solidFill>
                            <a:latin typeface="Cambria Math" panose="02040503050406030204" pitchFamily="18" charset="0"/>
                            <a:cs typeface="Times New Roman" panose="02020603050405020304" pitchFamily="18" charset="0"/>
                          </a:rPr>
                          <m:t>2</m:t>
                        </m:r>
                      </m:sub>
                    </m:sSub>
                  </m:oMath>
                </a14:m>
                <a:r>
                  <a:rPr lang="en-IN" sz="2400" dirty="0" smtClean="0">
                    <a:latin typeface="Times New Roman" panose="02020603050405020304" pitchFamily="18" charset="0"/>
                    <a:cs typeface="Times New Roman" panose="02020603050405020304" pitchFamily="18" charset="0"/>
                  </a:rPr>
                  <a:t>. Generally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i="1">
                            <a:solidFill>
                              <a:prstClr val="black"/>
                            </a:solidFill>
                            <a:latin typeface="Cambria Math" panose="02040503050406030204" pitchFamily="18" charset="0"/>
                            <a:cs typeface="Times New Roman" panose="02020603050405020304" pitchFamily="18" charset="0"/>
                          </a:rPr>
                          <m:t>𝑟</m:t>
                        </m:r>
                      </m:e>
                      <m:sub>
                        <m:r>
                          <a:rPr lang="en-US" sz="2200" i="1">
                            <a:solidFill>
                              <a:prstClr val="black"/>
                            </a:solidFill>
                            <a:latin typeface="Cambria Math" panose="02040503050406030204" pitchFamily="18" charset="0"/>
                            <a:cs typeface="Times New Roman" panose="02020603050405020304" pitchFamily="18" charset="0"/>
                          </a:rPr>
                          <m:t>1</m:t>
                        </m:r>
                      </m:sub>
                    </m:sSub>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1" smtClean="0">
                            <a:solidFill>
                              <a:prstClr val="black"/>
                            </a:solidFill>
                            <a:latin typeface="Cambria Math" panose="02040503050406030204" pitchFamily="18" charset="0"/>
                            <a:cs typeface="Times New Roman" panose="02020603050405020304" pitchFamily="18" charset="0"/>
                          </a:rPr>
                          <m:t> &amp; </m:t>
                        </m:r>
                        <m:r>
                          <a:rPr lang="en-US" sz="2200" i="1">
                            <a:solidFill>
                              <a:prstClr val="black"/>
                            </a:solidFill>
                            <a:latin typeface="Cambria Math" panose="02040503050406030204" pitchFamily="18" charset="0"/>
                            <a:cs typeface="Times New Roman" panose="02020603050405020304" pitchFamily="18" charset="0"/>
                          </a:rPr>
                          <m:t>𝑟</m:t>
                        </m:r>
                      </m:e>
                      <m:sub>
                        <m:r>
                          <a:rPr lang="en-US" sz="2200" b="0" i="1" smtClean="0">
                            <a:solidFill>
                              <a:prstClr val="black"/>
                            </a:solidFill>
                            <a:latin typeface="Cambria Math" panose="02040503050406030204" pitchFamily="18" charset="0"/>
                            <a:cs typeface="Times New Roman" panose="02020603050405020304" pitchFamily="18" charset="0"/>
                          </a:rPr>
                          <m:t>2</m:t>
                        </m:r>
                      </m:sub>
                    </m:sSub>
                  </m:oMath>
                </a14:m>
                <a:r>
                  <a:rPr lang="en-IN" sz="2400" dirty="0" smtClean="0">
                    <a:latin typeface="Times New Roman" panose="02020603050405020304" pitchFamily="18" charset="0"/>
                    <a:cs typeface="Times New Roman" panose="02020603050405020304" pitchFamily="18" charset="0"/>
                  </a:rPr>
                  <a:t> are functions of </a:t>
                </a:r>
                <a14:m>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400" dirty="0" smtClean="0">
                    <a:latin typeface="Times New Roman" panose="02020603050405020304" pitchFamily="18" charset="0"/>
                    <a:cs typeface="Times New Roman" panose="02020603050405020304" pitchFamily="18" charset="0"/>
                  </a:rPr>
                  <a:t> so we integrate </a:t>
                </a:r>
                <a:r>
                  <a:rPr lang="en-US" sz="2400" i="1" dirty="0">
                    <a:solidFill>
                      <a:prstClr val="black"/>
                    </a:solidFill>
                    <a:latin typeface="Times New Roman" panose="02020603050405020304" pitchFamily="18" charset="0"/>
                    <a:cs typeface="Times New Roman" panose="02020603050405020304" pitchFamily="18" charset="0"/>
                  </a:rPr>
                  <a:t>f(r,</a:t>
                </a:r>
                <a:r>
                  <a:rPr lang="en-US" sz="2400" i="1" dirty="0">
                    <a:solidFill>
                      <a:prstClr val="black"/>
                    </a:solidFill>
                    <a:ea typeface="Cambria Math" panose="02040503050406030204" pitchFamily="18" charset="0"/>
                    <a:cs typeface="Times New Roman" panose="02020603050405020304" pitchFamily="18" charset="0"/>
                  </a:rPr>
                  <a:t> </a:t>
                </a:r>
                <a14:m>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i="1" dirty="0">
                    <a:solidFill>
                      <a:prstClr val="black"/>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first with respect to in between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i="1">
                            <a:solidFill>
                              <a:prstClr val="black"/>
                            </a:solidFill>
                            <a:latin typeface="Cambria Math" panose="02040503050406030204" pitchFamily="18" charset="0"/>
                            <a:cs typeface="Times New Roman" panose="02020603050405020304" pitchFamily="18" charset="0"/>
                          </a:rPr>
                          <m:t>𝑟</m:t>
                        </m:r>
                      </m:e>
                      <m:sub>
                        <m:r>
                          <a:rPr lang="en-US" sz="2200" i="1">
                            <a:solidFill>
                              <a:prstClr val="black"/>
                            </a:solidFill>
                            <a:latin typeface="Cambria Math" panose="02040503050406030204" pitchFamily="18" charset="0"/>
                            <a:cs typeface="Times New Roman" panose="02020603050405020304" pitchFamily="18" charset="0"/>
                          </a:rPr>
                          <m:t>1</m:t>
                        </m:r>
                      </m:sub>
                    </m:sSub>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i="1">
                            <a:solidFill>
                              <a:prstClr val="black"/>
                            </a:solidFill>
                            <a:latin typeface="Cambria Math" panose="02040503050406030204" pitchFamily="18" charset="0"/>
                            <a:cs typeface="Times New Roman" panose="02020603050405020304" pitchFamily="18" charset="0"/>
                          </a:rPr>
                          <m:t> &amp; </m:t>
                        </m:r>
                        <m:r>
                          <a:rPr lang="en-US" sz="2200" i="1">
                            <a:solidFill>
                              <a:prstClr val="black"/>
                            </a:solidFill>
                            <a:latin typeface="Cambria Math" panose="02040503050406030204" pitchFamily="18" charset="0"/>
                            <a:cs typeface="Times New Roman" panose="02020603050405020304" pitchFamily="18" charset="0"/>
                          </a:rPr>
                          <m:t>𝑟</m:t>
                        </m:r>
                      </m:e>
                      <m:sub>
                        <m:r>
                          <a:rPr lang="en-US" sz="2200" i="1">
                            <a:solidFill>
                              <a:prstClr val="black"/>
                            </a:solidFill>
                            <a:latin typeface="Cambria Math" panose="02040503050406030204" pitchFamily="18" charset="0"/>
                            <a:cs typeface="Times New Roman" panose="02020603050405020304" pitchFamily="18" charset="0"/>
                          </a:rPr>
                          <m:t>2</m:t>
                        </m:r>
                      </m:sub>
                    </m:sSub>
                  </m:oMath>
                </a14:m>
                <a:r>
                  <a:rPr lang="en-IN" sz="2400" dirty="0" smtClean="0">
                    <a:latin typeface="Times New Roman" panose="02020603050405020304" pitchFamily="18" charset="0"/>
                    <a:cs typeface="Times New Roman" panose="02020603050405020304" pitchFamily="18" charset="0"/>
                  </a:rPr>
                  <a:t> and then integrate with respect to </a:t>
                </a:r>
                <a14:m>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IN" sz="2400" dirty="0" smtClean="0">
                    <a:latin typeface="Times New Roman" panose="02020603050405020304" pitchFamily="18" charset="0"/>
                    <a:cs typeface="Times New Roman" panose="02020603050405020304" pitchFamily="18" charset="0"/>
                  </a:rPr>
                  <a:t> in between </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200">
                            <a:solidFill>
                              <a:prstClr val="black"/>
                            </a:solidFill>
                            <a:latin typeface="Cambria Math" panose="02040503050406030204" pitchFamily="18" charset="0"/>
                            <a:cs typeface="Times New Roman" panose="02020603050405020304" pitchFamily="18" charset="0"/>
                          </a:rPr>
                          <m:t>1</m:t>
                        </m:r>
                      </m:sub>
                    </m:sSub>
                  </m:oMath>
                </a14:m>
                <a:r>
                  <a:rPr lang="en-IN" sz="2400" dirty="0" smtClean="0">
                    <a:latin typeface="Times New Roman" panose="02020603050405020304" pitchFamily="18" charset="0"/>
                    <a:cs typeface="Times New Roman" panose="02020603050405020304" pitchFamily="18" charset="0"/>
                  </a:rPr>
                  <a:t>&amp;</a:t>
                </a:r>
                <a14:m>
                  <m:oMath xmlns:m="http://schemas.openxmlformats.org/officeDocument/2006/math">
                    <m:sSub>
                      <m:sSubPr>
                        <m:ctrlPr>
                          <a:rPr lang="en-US" sz="2200" i="1">
                            <a:solidFill>
                              <a:prstClr val="black"/>
                            </a:solidFill>
                            <a:latin typeface="Cambria Math" panose="02040503050406030204" pitchFamily="18" charset="0"/>
                            <a:cs typeface="Times New Roman" panose="02020603050405020304" pitchFamily="18" charset="0"/>
                          </a:rPr>
                        </m:ctrlPr>
                      </m:sSubPr>
                      <m:e>
                        <m:r>
                          <a:rPr lang="en-US" sz="2200" b="0" i="0" smtClean="0">
                            <a:solidFill>
                              <a:prstClr val="black"/>
                            </a:solidFill>
                            <a:latin typeface="Cambria Math" panose="02040503050406030204" pitchFamily="18" charset="0"/>
                            <a:cs typeface="Times New Roman" panose="02020603050405020304" pitchFamily="18" charset="0"/>
                          </a:rPr>
                          <m:t> </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𝜃</m:t>
                        </m:r>
                      </m:e>
                      <m:sub>
                        <m:r>
                          <a:rPr lang="en-US" sz="2400" b="0" i="0"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IN" sz="2400" dirty="0" smtClean="0">
                    <a:latin typeface="Times New Roman" panose="02020603050405020304" pitchFamily="18" charset="0"/>
                    <a:cs typeface="Times New Roman" panose="02020603050405020304" pitchFamily="18" charset="0"/>
                  </a:rPr>
                  <a:t>.</a:t>
                </a:r>
              </a:p>
              <a:p>
                <a:pPr marL="0" indent="0" algn="just">
                  <a:lnSpc>
                    <a:spcPct val="150000"/>
                  </a:lnSpc>
                  <a:buNone/>
                </a:pPr>
                <a:endParaRPr lang="en-IN" sz="2400" dirty="0" smtClean="0">
                  <a:latin typeface="Times New Roman" panose="02020603050405020304" pitchFamily="18" charset="0"/>
                  <a:cs typeface="Times New Roman" panose="02020603050405020304" pitchFamily="18" charset="0"/>
                </a:endParaRPr>
              </a:p>
              <a:p>
                <a:pPr marL="0" indent="0" algn="just">
                  <a:lnSpc>
                    <a:spcPct val="150000"/>
                  </a:lnSpc>
                  <a:buNone/>
                </a:pPr>
                <a:endParaRPr lang="en-IN" sz="2400" dirty="0" smtClean="0">
                  <a:latin typeface="Times New Roman" panose="02020603050405020304" pitchFamily="18" charset="0"/>
                  <a:cs typeface="Times New Roman" panose="02020603050405020304" pitchFamily="18" charset="0"/>
                </a:endParaRPr>
              </a:p>
              <a:p>
                <a:pPr marL="0" indent="0">
                  <a:lnSpc>
                    <a:spcPct val="150000"/>
                  </a:lnSpc>
                  <a:buNone/>
                </a:pPr>
                <a:endParaRPr lang="en-IN" sz="2400" dirty="0" smtClean="0">
                  <a:latin typeface="Times New Roman" panose="02020603050405020304" pitchFamily="18" charset="0"/>
                  <a:cs typeface="Times New Roman" panose="02020603050405020304" pitchFamily="18" charset="0"/>
                </a:endParaRPr>
              </a:p>
              <a:p>
                <a:pPr marL="0" indent="0">
                  <a:buNone/>
                </a:pPr>
                <a:endParaRPr lang="en-IN" sz="24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711200"/>
                <a:ext cx="10515600" cy="5465763"/>
              </a:xfrm>
              <a:blipFill>
                <a:blip r:embed="rId4"/>
                <a:stretch>
                  <a:fillRect l="-1217" t="-2009" r="-870"/>
                </a:stretch>
              </a:blipFill>
            </p:spPr>
            <p:txBody>
              <a:bodyPr/>
              <a:lstStyle/>
              <a:p>
                <a:r>
                  <a:rPr lang="en-IN">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2885970613"/>
              </p:ext>
            </p:extLst>
          </p:nvPr>
        </p:nvGraphicFramePr>
        <p:xfrm>
          <a:off x="1043709" y="3648364"/>
          <a:ext cx="8007927" cy="1016000"/>
        </p:xfrm>
        <a:graphic>
          <a:graphicData uri="http://schemas.openxmlformats.org/presentationml/2006/ole">
            <mc:AlternateContent xmlns:mc="http://schemas.openxmlformats.org/markup-compatibility/2006">
              <mc:Choice xmlns:v="urn:schemas-microsoft-com:vml" Requires="v">
                <p:oleObj spid="_x0000_s3556" name="Equation" r:id="rId5" imgW="2323800" imgH="495000" progId="Equation.DSMT4">
                  <p:embed/>
                </p:oleObj>
              </mc:Choice>
              <mc:Fallback>
                <p:oleObj name="Equation" r:id="rId5" imgW="2323800" imgH="495000" progId="Equation.DSMT4">
                  <p:embed/>
                  <p:pic>
                    <p:nvPicPr>
                      <p:cNvPr id="0" name=""/>
                      <p:cNvPicPr/>
                      <p:nvPr/>
                    </p:nvPicPr>
                    <p:blipFill>
                      <a:blip r:embed="rId6"/>
                      <a:stretch>
                        <a:fillRect/>
                      </a:stretch>
                    </p:blipFill>
                    <p:spPr>
                      <a:xfrm>
                        <a:off x="1043709" y="3648364"/>
                        <a:ext cx="8007927" cy="1016000"/>
                      </a:xfrm>
                      <a:prstGeom prst="rect">
                        <a:avLst/>
                      </a:prstGeom>
                    </p:spPr>
                  </p:pic>
                </p:oleObj>
              </mc:Fallback>
            </mc:AlternateContent>
          </a:graphicData>
        </a:graphic>
      </p:graphicFrame>
    </p:spTree>
    <p:extLst>
      <p:ext uri="{BB962C8B-B14F-4D97-AF65-F5344CB8AC3E}">
        <p14:creationId xmlns:p14="http://schemas.microsoft.com/office/powerpoint/2010/main" val="363191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655782"/>
                <a:ext cx="10515600" cy="5902036"/>
              </a:xfrm>
            </p:spPr>
            <p:txBody>
              <a:bodyPr>
                <a:noAutofit/>
              </a:bodyPr>
              <a:lstStyle/>
              <a:p>
                <a:pPr marL="0" indent="0">
                  <a:buNone/>
                </a:pPr>
                <a:r>
                  <a:rPr lang="en-US" sz="2000" dirty="0" smtClean="0">
                    <a:solidFill>
                      <a:srgbClr val="C00000"/>
                    </a:solidFill>
                    <a:latin typeface="Times New Roman" panose="02020603050405020304" pitchFamily="18" charset="0"/>
                    <a:cs typeface="Times New Roman" panose="02020603050405020304" pitchFamily="18" charset="0"/>
                  </a:rPr>
                  <a:t>Problems</a:t>
                </a:r>
              </a:p>
              <a:p>
                <a:pPr marL="0" indent="0">
                  <a:buNone/>
                </a:pPr>
                <a:r>
                  <a:rPr lang="en-US" sz="2000" dirty="0" smtClean="0">
                    <a:solidFill>
                      <a:srgbClr val="FF0000"/>
                    </a:solidFill>
                    <a:latin typeface="Times New Roman" panose="02020603050405020304" pitchFamily="18" charset="0"/>
                    <a:cs typeface="Times New Roman" panose="02020603050405020304" pitchFamily="18" charset="0"/>
                  </a:rPr>
                  <a:t>Evaluate the following Integrals</a:t>
                </a:r>
              </a:p>
              <a:p>
                <a:pPr marL="0" indent="0">
                  <a:lnSpc>
                    <a:spcPct val="120000"/>
                  </a:lnSpc>
                  <a:buNone/>
                </a:pPr>
                <a:r>
                  <a:rPr lang="en-US" sz="2000" dirty="0" smtClean="0">
                    <a:solidFill>
                      <a:srgbClr val="00B0F0"/>
                    </a:solidFill>
                    <a:latin typeface="Times New Roman" panose="02020603050405020304" pitchFamily="18" charset="0"/>
                    <a:cs typeface="Times New Roman" panose="02020603050405020304" pitchFamily="18" charset="0"/>
                  </a:rPr>
                  <a:t>1.</a:t>
                </a:r>
                <a14:m>
                  <m:oMath xmlns:m="http://schemas.openxmlformats.org/officeDocument/2006/math">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b="0" i="1" smtClean="0">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b="0" i="1" smtClean="0">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2</m:t>
                            </m:r>
                          </m:sup>
                          <m:e>
                            <m:d>
                              <m:dPr>
                                <m:ctrlPr>
                                  <a:rPr lang="en-US" sz="2000" b="0" i="1" smtClean="0">
                                    <a:solidFill>
                                      <a:srgbClr val="00B0F0"/>
                                    </a:solidFill>
                                    <a:latin typeface="Cambria Math" panose="02040503050406030204" pitchFamily="18" charset="0"/>
                                    <a:cs typeface="Times New Roman" panose="02020603050405020304" pitchFamily="18" charset="0"/>
                                  </a:rPr>
                                </m:ctrlPr>
                              </m:dPr>
                              <m:e>
                                <m:sSup>
                                  <m:sSupPr>
                                    <m:ctrlPr>
                                      <a:rPr lang="en-US" sz="2000" b="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𝑥</m:t>
                                    </m:r>
                                  </m:e>
                                  <m:sup>
                                    <m:r>
                                      <a:rPr lang="en-US" sz="2000" b="0" i="1" smtClean="0">
                                        <a:solidFill>
                                          <a:srgbClr val="00B0F0"/>
                                        </a:solidFill>
                                        <a:latin typeface="Cambria Math" panose="02040503050406030204" pitchFamily="18" charset="0"/>
                                        <a:cs typeface="Times New Roman" panose="02020603050405020304" pitchFamily="18" charset="0"/>
                                      </a:rPr>
                                      <m:t>2</m:t>
                                    </m:r>
                                  </m:sup>
                                </m:sSup>
                                <m:r>
                                  <a:rPr lang="en-US" sz="2000" b="0" i="1" smtClean="0">
                                    <a:solidFill>
                                      <a:srgbClr val="00B0F0"/>
                                    </a:solidFill>
                                    <a:latin typeface="Cambria Math" panose="02040503050406030204" pitchFamily="18" charset="0"/>
                                    <a:cs typeface="Times New Roman" panose="02020603050405020304" pitchFamily="18" charset="0"/>
                                  </a:rPr>
                                  <m:t>+</m:t>
                                </m:r>
                                <m:sSup>
                                  <m:sSupPr>
                                    <m:ctrlPr>
                                      <a:rPr lang="en-US" sz="2000" b="0" i="1" smtClean="0">
                                        <a:solidFill>
                                          <a:srgbClr val="00B0F0"/>
                                        </a:solidFill>
                                        <a:latin typeface="Cambria Math" panose="02040503050406030204" pitchFamily="18" charset="0"/>
                                        <a:cs typeface="Times New Roman" panose="02020603050405020304" pitchFamily="18" charset="0"/>
                                      </a:rPr>
                                    </m:ctrlPr>
                                  </m:sSupPr>
                                  <m:e>
                                    <m:r>
                                      <a:rPr lang="en-US" sz="2000" b="0" i="1" smtClean="0">
                                        <a:solidFill>
                                          <a:srgbClr val="00B0F0"/>
                                        </a:solidFill>
                                        <a:latin typeface="Cambria Math" panose="02040503050406030204" pitchFamily="18" charset="0"/>
                                        <a:cs typeface="Times New Roman" panose="02020603050405020304" pitchFamily="18" charset="0"/>
                                      </a:rPr>
                                      <m:t>𝑦</m:t>
                                    </m:r>
                                  </m:e>
                                  <m:sup>
                                    <m:r>
                                      <a:rPr lang="en-US" sz="2000" b="0" i="1" smtClean="0">
                                        <a:solidFill>
                                          <a:srgbClr val="00B0F0"/>
                                        </a:solidFill>
                                        <a:latin typeface="Cambria Math" panose="02040503050406030204" pitchFamily="18" charset="0"/>
                                        <a:cs typeface="Times New Roman" panose="02020603050405020304" pitchFamily="18" charset="0"/>
                                      </a:rPr>
                                      <m:t>2</m:t>
                                    </m:r>
                                  </m:sup>
                                </m:sSup>
                              </m:e>
                            </m:d>
                            <m:r>
                              <a:rPr lang="en-US" sz="2000" b="0" i="1" smtClean="0">
                                <a:solidFill>
                                  <a:srgbClr val="00B0F0"/>
                                </a:solidFill>
                                <a:latin typeface="Cambria Math" panose="02040503050406030204" pitchFamily="18" charset="0"/>
                                <a:cs typeface="Times New Roman" panose="02020603050405020304" pitchFamily="18" charset="0"/>
                              </a:rPr>
                              <m:t>𝑑𝑥𝑑𝑦</m:t>
                            </m:r>
                            <m:r>
                              <a:rPr lang="en-US" sz="2000" b="0" i="1" smtClean="0">
                                <a:solidFill>
                                  <a:srgbClr val="00B0F0"/>
                                </a:solidFill>
                                <a:latin typeface="Cambria Math" panose="02040503050406030204" pitchFamily="18" charset="0"/>
                                <a:cs typeface="Times New Roman" panose="02020603050405020304" pitchFamily="18" charset="0"/>
                              </a:rPr>
                              <m:t>.</m:t>
                            </m:r>
                          </m:e>
                        </m:nary>
                      </m:e>
                    </m:nary>
                  </m:oMath>
                </a14:m>
                <a:endParaRPr lang="en-IN" sz="2000" dirty="0" smtClean="0">
                  <a:solidFill>
                    <a:srgbClr val="00B0F0"/>
                  </a:solidFill>
                  <a:latin typeface="Times New Roman" panose="02020603050405020304" pitchFamily="18" charset="0"/>
                  <a:cs typeface="Times New Roman" panose="02020603050405020304" pitchFamily="18" charset="0"/>
                </a:endParaRPr>
              </a:p>
              <a:p>
                <a:pPr marL="0" indent="0">
                  <a:lnSpc>
                    <a:spcPct val="120000"/>
                  </a:lnSpc>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2</m:t>
                            </m:r>
                          </m:sup>
                          <m:e>
                            <m:d>
                              <m:dPr>
                                <m:ctrlPr>
                                  <a:rPr lang="en-US" sz="2000" i="1">
                                    <a:solidFill>
                                      <a:schemeClr val="tx1"/>
                                    </a:solidFill>
                                    <a:latin typeface="Cambria Math" panose="02040503050406030204" pitchFamily="18" charset="0"/>
                                    <a:cs typeface="Times New Roman" panose="02020603050405020304" pitchFamily="18" charset="0"/>
                                  </a:rPr>
                                </m:ctrlPr>
                              </m:dPr>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𝑥</m:t>
                                    </m:r>
                                  </m:e>
                                  <m:sup>
                                    <m:r>
                                      <a:rPr lang="en-US" sz="2000" i="1">
                                        <a:solidFill>
                                          <a:schemeClr val="tx1"/>
                                        </a:solidFill>
                                        <a:latin typeface="Cambria Math" panose="02040503050406030204" pitchFamily="18" charset="0"/>
                                        <a:cs typeface="Times New Roman" panose="02020603050405020304" pitchFamily="18" charset="0"/>
                                      </a:rPr>
                                      <m:t>2</m:t>
                                    </m:r>
                                  </m:sup>
                                </m:sSup>
                                <m:r>
                                  <a:rPr lang="en-US" sz="2000" i="1">
                                    <a:solidFill>
                                      <a:schemeClr val="tx1"/>
                                    </a:solidFill>
                                    <a:latin typeface="Cambria Math" panose="02040503050406030204" pitchFamily="18" charset="0"/>
                                    <a:cs typeface="Times New Roman" panose="02020603050405020304" pitchFamily="18" charset="0"/>
                                  </a:rPr>
                                  <m:t>+</m:t>
                                </m:r>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𝑦</m:t>
                                    </m:r>
                                  </m:e>
                                  <m:sup>
                                    <m:r>
                                      <a:rPr lang="en-US" sz="2000" i="1">
                                        <a:solidFill>
                                          <a:schemeClr val="tx1"/>
                                        </a:solidFill>
                                        <a:latin typeface="Cambria Math" panose="02040503050406030204" pitchFamily="18" charset="0"/>
                                        <a:cs typeface="Times New Roman" panose="02020603050405020304" pitchFamily="18" charset="0"/>
                                      </a:rPr>
                                      <m:t>2</m:t>
                                    </m:r>
                                  </m:sup>
                                </m:sSup>
                              </m:e>
                            </m:d>
                            <m:r>
                              <a:rPr lang="en-US" sz="2000" i="1">
                                <a:solidFill>
                                  <a:schemeClr val="tx1"/>
                                </a:solidFill>
                                <a:latin typeface="Cambria Math" panose="02040503050406030204" pitchFamily="18" charset="0"/>
                                <a:cs typeface="Times New Roman" panose="02020603050405020304" pitchFamily="18" charset="0"/>
                              </a:rPr>
                              <m:t>𝑑𝑥𝑑𝑦</m:t>
                            </m:r>
                          </m:e>
                        </m:nary>
                      </m:e>
                    </m:nary>
                  </m:oMath>
                </a14:m>
                <a:endParaRPr lang="en-IN" sz="2000" dirty="0" smtClean="0">
                  <a:solidFill>
                    <a:srgbClr val="00B0F0"/>
                  </a:solidFill>
                  <a:latin typeface="Times New Roman" panose="02020603050405020304" pitchFamily="18" charset="0"/>
                  <a:cs typeface="Times New Roman" panose="02020603050405020304" pitchFamily="18" charset="0"/>
                </a:endParaRPr>
              </a:p>
              <a:p>
                <a:pPr marL="0" indent="0">
                  <a:lnSpc>
                    <a:spcPct val="120000"/>
                  </a:lnSpc>
                  <a:buNone/>
                </a:pPr>
                <a:r>
                  <a:rPr lang="en-US" sz="2000" dirty="0" smtClean="0">
                    <a:solidFill>
                      <a:schemeClr val="tx1"/>
                    </a:solidFill>
                    <a:latin typeface="Times New Roman" panose="02020603050405020304" pitchFamily="18" charset="0"/>
                    <a:cs typeface="Times New Roman" panose="02020603050405020304" pitchFamily="18" charset="0"/>
                  </a:rPr>
                  <a:t>        Where the limits </a:t>
                </a:r>
                <a14:m>
                  <m:oMath xmlns:m="http://schemas.openxmlformats.org/officeDocument/2006/math">
                    <m:sSub>
                      <m:sSubPr>
                        <m:ctrlPr>
                          <a:rPr lang="en-US" sz="2000" i="1" smtClean="0">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𝑥</m:t>
                        </m:r>
                      </m:e>
                      <m:sub>
                        <m:r>
                          <a:rPr lang="en-US" sz="2000" b="0" i="1" smtClean="0">
                            <a:solidFill>
                              <a:schemeClr val="tx1"/>
                            </a:solidFill>
                            <a:latin typeface="Cambria Math" panose="02040503050406030204" pitchFamily="18" charset="0"/>
                            <a:cs typeface="Times New Roman" panose="02020603050405020304" pitchFamily="18" charset="0"/>
                          </a:rPr>
                          <m:t>1</m:t>
                        </m:r>
                      </m:sub>
                    </m:sSub>
                  </m:oMath>
                </a14:m>
                <a:r>
                  <a:rPr lang="en-IN" sz="2000" dirty="0" smtClean="0">
                    <a:solidFill>
                      <a:schemeClr val="tx1"/>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i="1">
                            <a:solidFill>
                              <a:schemeClr val="tx1"/>
                            </a:solidFill>
                            <a:latin typeface="Cambria Math" panose="02040503050406030204" pitchFamily="18" charset="0"/>
                            <a:cs typeface="Times New Roman" panose="02020603050405020304" pitchFamily="18" charset="0"/>
                          </a:rPr>
                          <m:t>𝑥</m:t>
                        </m:r>
                      </m:e>
                      <m:sub>
                        <m:r>
                          <a:rPr lang="en-US" sz="2000" b="0" i="1" smtClean="0">
                            <a:solidFill>
                              <a:schemeClr val="tx1"/>
                            </a:solidFill>
                            <a:latin typeface="Cambria Math" panose="02040503050406030204" pitchFamily="18" charset="0"/>
                            <a:cs typeface="Times New Roman" panose="02020603050405020304" pitchFamily="18" charset="0"/>
                          </a:rPr>
                          <m:t>2</m:t>
                        </m:r>
                      </m:sub>
                    </m:sSub>
                  </m:oMath>
                </a14:m>
                <a:r>
                  <a:rPr lang="en-IN" sz="2000" dirty="0" smtClean="0">
                    <a:solidFill>
                      <a:schemeClr val="tx1"/>
                    </a:solidFill>
                    <a:latin typeface="Times New Roman" panose="02020603050405020304" pitchFamily="18" charset="0"/>
                    <a:cs typeface="Times New Roman" panose="02020603050405020304" pitchFamily="18" charset="0"/>
                  </a:rPr>
                  <a:t>=2 and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𝑦</m:t>
                        </m:r>
                      </m:e>
                      <m:sub>
                        <m:r>
                          <a:rPr lang="en-US" sz="2000" i="1">
                            <a:solidFill>
                              <a:schemeClr val="tx1"/>
                            </a:solidFill>
                            <a:latin typeface="Cambria Math" panose="02040503050406030204" pitchFamily="18" charset="0"/>
                            <a:cs typeface="Times New Roman" panose="02020603050405020304" pitchFamily="18" charset="0"/>
                          </a:rPr>
                          <m:t>1</m:t>
                        </m:r>
                      </m:sub>
                    </m:sSub>
                  </m:oMath>
                </a14:m>
                <a:r>
                  <a:rPr lang="en-IN" sz="2000" dirty="0" smtClean="0">
                    <a:solidFill>
                      <a:schemeClr val="tx1"/>
                    </a:solidFill>
                    <a:latin typeface="Times New Roman" panose="02020603050405020304" pitchFamily="18" charset="0"/>
                    <a:cs typeface="Times New Roman" panose="02020603050405020304" pitchFamily="18" charset="0"/>
                  </a:rPr>
                  <a:t>=0,</a:t>
                </a:r>
                <a:r>
                  <a:rPr lang="en-US" sz="2000" dirty="0">
                    <a:solidFill>
                      <a:schemeClr val="tx1"/>
                    </a:solidFill>
                    <a:cs typeface="Times New Roman" panose="02020603050405020304" pitchFamily="18" charset="0"/>
                  </a:rPr>
                  <a:t> </a:t>
                </a:r>
                <a14:m>
                  <m:oMath xmlns:m="http://schemas.openxmlformats.org/officeDocument/2006/math">
                    <m:sSub>
                      <m:sSubPr>
                        <m:ctrlPr>
                          <a:rPr lang="en-US" sz="2000" i="1">
                            <a:solidFill>
                              <a:schemeClr val="tx1"/>
                            </a:solidFill>
                            <a:latin typeface="Cambria Math" panose="02040503050406030204" pitchFamily="18" charset="0"/>
                            <a:cs typeface="Times New Roman" panose="02020603050405020304" pitchFamily="18" charset="0"/>
                          </a:rPr>
                        </m:ctrlPr>
                      </m:sSubPr>
                      <m:e>
                        <m:r>
                          <a:rPr lang="en-US" sz="2000" b="0" i="1" smtClean="0">
                            <a:solidFill>
                              <a:schemeClr val="tx1"/>
                            </a:solidFill>
                            <a:latin typeface="Cambria Math" panose="02040503050406030204" pitchFamily="18" charset="0"/>
                            <a:cs typeface="Times New Roman" panose="02020603050405020304" pitchFamily="18" charset="0"/>
                          </a:rPr>
                          <m:t>𝑦</m:t>
                        </m:r>
                      </m:e>
                      <m:sub>
                        <m:r>
                          <a:rPr lang="en-US" sz="2000" b="0" i="1" smtClean="0">
                            <a:solidFill>
                              <a:schemeClr val="tx1"/>
                            </a:solidFill>
                            <a:latin typeface="Cambria Math" panose="02040503050406030204" pitchFamily="18" charset="0"/>
                            <a:cs typeface="Times New Roman" panose="02020603050405020304" pitchFamily="18" charset="0"/>
                          </a:rPr>
                          <m:t>2</m:t>
                        </m:r>
                      </m:sub>
                    </m:sSub>
                  </m:oMath>
                </a14:m>
                <a:r>
                  <a:rPr lang="en-IN" sz="2000" dirty="0" smtClean="0">
                    <a:solidFill>
                      <a:schemeClr val="tx1"/>
                    </a:solidFill>
                    <a:latin typeface="Times New Roman" panose="02020603050405020304" pitchFamily="18" charset="0"/>
                    <a:cs typeface="Times New Roman" panose="02020603050405020304" pitchFamily="18" charset="0"/>
                  </a:rPr>
                  <a:t>=1, </a:t>
                </a:r>
                <a:endParaRPr lang="en-IN" sz="2000" dirty="0">
                  <a:latin typeface="Times New Roman" panose="02020603050405020304" pitchFamily="18" charset="0"/>
                  <a:cs typeface="Times New Roman" panose="02020603050405020304" pitchFamily="18" charset="0"/>
                </a:endParaRPr>
              </a:p>
              <a:p>
                <a:pPr marL="0" indent="0">
                  <a:lnSpc>
                    <a:spcPct val="120000"/>
                  </a:lnSpc>
                  <a:buNone/>
                </a:pPr>
                <a:r>
                  <a:rPr lang="en-US" sz="2000" dirty="0" smtClean="0">
                    <a:solidFill>
                      <a:prstClr val="black"/>
                    </a:solidFill>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1</m:t>
                        </m:r>
                      </m:sup>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2</m:t>
                            </m:r>
                          </m:sup>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d>
                            <m:r>
                              <a:rPr lang="en-US" sz="2000" i="1">
                                <a:solidFill>
                                  <a:prstClr val="black"/>
                                </a:solidFill>
                                <a:latin typeface="Cambria Math" panose="02040503050406030204" pitchFamily="18" charset="0"/>
                                <a:cs typeface="Times New Roman" panose="02020603050405020304" pitchFamily="18" charset="0"/>
                              </a:rPr>
                              <m:t>𝑑𝑥𝑑𝑦</m:t>
                            </m:r>
                          </m:e>
                        </m:nary>
                      </m:e>
                    </m:nary>
                  </m:oMath>
                </a14:m>
                <a:r>
                  <a:rPr lang="en-IN" sz="2000" dirty="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1</m:t>
                        </m:r>
                      </m:sup>
                      <m:e>
                        <m:d>
                          <m:dPr>
                            <m:ctrlPr>
                              <a:rPr lang="en-US" sz="2000" i="1" smtClean="0">
                                <a:solidFill>
                                  <a:prstClr val="black"/>
                                </a:solidFill>
                                <a:latin typeface="Cambria Math" panose="02040503050406030204" pitchFamily="18" charset="0"/>
                                <a:cs typeface="Times New Roman" panose="02020603050405020304" pitchFamily="18" charset="0"/>
                              </a:rPr>
                            </m:ctrlPr>
                          </m:dPr>
                          <m:e>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2</m:t>
                                </m:r>
                              </m:sup>
                              <m:e>
                                <m:d>
                                  <m:dPr>
                                    <m:ctrlPr>
                                      <a:rPr lang="en-US" sz="2000" i="1">
                                        <a:solidFill>
                                          <a:prstClr val="black"/>
                                        </a:solidFill>
                                        <a:latin typeface="Cambria Math" panose="02040503050406030204" pitchFamily="18" charset="0"/>
                                        <a:cs typeface="Times New Roman" panose="02020603050405020304" pitchFamily="18" charset="0"/>
                                      </a:rPr>
                                    </m:ctrlPr>
                                  </m:dPr>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e>
                                </m:d>
                                <m:r>
                                  <a:rPr lang="en-US" sz="2000" i="1">
                                    <a:solidFill>
                                      <a:prstClr val="black"/>
                                    </a:solidFill>
                                    <a:latin typeface="Cambria Math" panose="02040503050406030204" pitchFamily="18" charset="0"/>
                                    <a:cs typeface="Times New Roman" panose="02020603050405020304" pitchFamily="18" charset="0"/>
                                  </a:rPr>
                                  <m:t>𝑑𝑥</m:t>
                                </m:r>
                              </m:e>
                            </m:nary>
                          </m:e>
                        </m:d>
                        <m:r>
                          <a:rPr lang="en-US" sz="2000" b="0" i="1" smtClean="0">
                            <a:solidFill>
                              <a:prstClr val="black"/>
                            </a:solidFill>
                            <a:latin typeface="Cambria Math" panose="02040503050406030204" pitchFamily="18" charset="0"/>
                            <a:cs typeface="Times New Roman" panose="02020603050405020304" pitchFamily="18" charset="0"/>
                          </a:rPr>
                          <m:t>𝑑𝑦</m:t>
                        </m:r>
                      </m:e>
                    </m:nary>
                  </m:oMath>
                </a14:m>
                <a:endParaRPr lang="en-IN" sz="2000" dirty="0" smtClean="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US" sz="2000" dirty="0" smtClean="0">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1</m:t>
                        </m:r>
                      </m:sup>
                      <m:e>
                        <m:sSubSup>
                          <m:sSubSupPr>
                            <m:ctrlPr>
                              <a:rPr lang="en-US" sz="2000" i="1" smtClean="0">
                                <a:solidFill>
                                  <a:prstClr val="black"/>
                                </a:solidFill>
                                <a:latin typeface="Cambria Math" panose="02040503050406030204" pitchFamily="18" charset="0"/>
                                <a:cs typeface="Times New Roman" panose="02020603050405020304" pitchFamily="18" charset="0"/>
                              </a:rPr>
                            </m:ctrlPr>
                          </m:sSubSupPr>
                          <m:e>
                            <m:d>
                              <m:dPr>
                                <m:ctrlPr>
                                  <a:rPr lang="en-US" sz="2000" i="1" smtClean="0">
                                    <a:solidFill>
                                      <a:prstClr val="black"/>
                                    </a:solidFill>
                                    <a:latin typeface="Cambria Math" panose="02040503050406030204" pitchFamily="18" charset="0"/>
                                    <a:cs typeface="Times New Roman" panose="02020603050405020304" pitchFamily="18" charset="0"/>
                                  </a:rPr>
                                </m:ctrlPr>
                              </m:dPr>
                              <m:e>
                                <m:f>
                                  <m:fPr>
                                    <m:ctrlPr>
                                      <a:rPr lang="en-US" sz="2000" i="1" smtClean="0">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𝑥</m:t>
                                        </m:r>
                                      </m:e>
                                      <m:sup>
                                        <m:r>
                                          <a:rPr lang="en-US" sz="2000" b="0" i="1" smtClean="0">
                                            <a:solidFill>
                                              <a:prstClr val="black"/>
                                            </a:solidFill>
                                            <a:latin typeface="Cambria Math" panose="02040503050406030204" pitchFamily="18" charset="0"/>
                                            <a:cs typeface="Times New Roman" panose="02020603050405020304" pitchFamily="18" charset="0"/>
                                          </a:rPr>
                                          <m:t>3</m:t>
                                        </m:r>
                                      </m:sup>
                                    </m:sSup>
                                  </m:num>
                                  <m:den>
                                    <m:r>
                                      <a:rPr lang="en-US" sz="2000" b="0" i="1" smtClean="0">
                                        <a:solidFill>
                                          <a:prstClr val="black"/>
                                        </a:solidFill>
                                        <a:latin typeface="Cambria Math" panose="02040503050406030204" pitchFamily="18" charset="0"/>
                                        <a:cs typeface="Times New Roman" panose="02020603050405020304" pitchFamily="18" charset="0"/>
                                      </a:rPr>
                                      <m:t>3</m:t>
                                    </m:r>
                                  </m:den>
                                </m:f>
                                <m:r>
                                  <a:rPr lang="en-US" sz="2000" b="0" i="1" smtClean="0">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𝑥</m:t>
                                </m:r>
                                <m:r>
                                  <a:rPr lang="en-US" sz="2000" b="0" i="1" smtClean="0">
                                    <a:solidFill>
                                      <a:prstClr val="black"/>
                                    </a:solidFill>
                                    <a:latin typeface="Cambria Math" panose="02040503050406030204" pitchFamily="18" charset="0"/>
                                    <a:cs typeface="Times New Roman" panose="02020603050405020304" pitchFamily="18" charset="0"/>
                                  </a:rPr>
                                  <m:t>)</m:t>
                                </m:r>
                              </m:e>
                            </m:d>
                          </m:e>
                          <m:sub>
                            <m:r>
                              <a:rPr lang="en-US" sz="2000" b="0" i="1" smtClean="0">
                                <a:solidFill>
                                  <a:prstClr val="black"/>
                                </a:solidFill>
                                <a:latin typeface="Cambria Math" panose="02040503050406030204" pitchFamily="18" charset="0"/>
                                <a:cs typeface="Times New Roman" panose="02020603050405020304" pitchFamily="18" charset="0"/>
                              </a:rPr>
                              <m:t>0</m:t>
                            </m:r>
                          </m:sub>
                          <m:sup>
                            <m:r>
                              <a:rPr lang="en-US" sz="2000" b="0" i="1" smtClean="0">
                                <a:solidFill>
                                  <a:prstClr val="black"/>
                                </a:solidFill>
                                <a:latin typeface="Cambria Math" panose="02040503050406030204" pitchFamily="18" charset="0"/>
                                <a:cs typeface="Times New Roman" panose="02020603050405020304" pitchFamily="18" charset="0"/>
                              </a:rPr>
                              <m:t>2</m:t>
                            </m:r>
                          </m:sup>
                        </m:sSubSup>
                        <m:r>
                          <a:rPr lang="en-US" sz="2000" i="1">
                            <a:solidFill>
                              <a:prstClr val="black"/>
                            </a:solidFill>
                            <a:latin typeface="Cambria Math" panose="02040503050406030204" pitchFamily="18" charset="0"/>
                            <a:cs typeface="Times New Roman" panose="02020603050405020304" pitchFamily="18" charset="0"/>
                          </a:rPr>
                          <m:t>𝑑𝑦</m:t>
                        </m:r>
                        <m:r>
                          <a:rPr lang="en-US" sz="2000" b="0" i="1" smtClean="0">
                            <a:solidFill>
                              <a:prstClr val="black"/>
                            </a:solidFill>
                            <a:latin typeface="Cambria Math" panose="02040503050406030204" pitchFamily="18" charset="0"/>
                            <a:cs typeface="Times New Roman" panose="02020603050405020304" pitchFamily="18" charset="0"/>
                          </a:rPr>
                          <m:t> </m:t>
                        </m:r>
                      </m:e>
                    </m:nary>
                  </m:oMath>
                </a14:m>
                <a:r>
                  <a:rPr lang="en-US" sz="2000" dirty="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nary>
                      <m:naryPr>
                        <m:limLoc m:val="undOvr"/>
                        <m:ctrlPr>
                          <a:rPr lang="en-US" sz="2000" i="1">
                            <a:solidFill>
                              <a:prstClr val="black"/>
                            </a:solidFill>
                            <a:latin typeface="Cambria Math" panose="02040503050406030204" pitchFamily="18" charset="0"/>
                            <a:cs typeface="Times New Roman" panose="02020603050405020304" pitchFamily="18" charset="0"/>
                          </a:rPr>
                        </m:ctrlPr>
                      </m:naryPr>
                      <m:sub>
                        <m:r>
                          <m:rPr>
                            <m:brk m:alnAt="24"/>
                          </m:rPr>
                          <a:rPr lang="en-US" sz="2000" i="1">
                            <a:solidFill>
                              <a:prstClr val="black"/>
                            </a:solidFill>
                            <a:latin typeface="Cambria Math" panose="02040503050406030204" pitchFamily="18" charset="0"/>
                            <a:cs typeface="Times New Roman" panose="02020603050405020304" pitchFamily="18" charset="0"/>
                          </a:rPr>
                          <m:t>0</m:t>
                        </m:r>
                      </m:sub>
                      <m:sup>
                        <m:r>
                          <a:rPr lang="en-US" sz="2000" i="1">
                            <a:solidFill>
                              <a:prstClr val="black"/>
                            </a:solidFill>
                            <a:latin typeface="Cambria Math" panose="02040503050406030204" pitchFamily="18" charset="0"/>
                            <a:cs typeface="Times New Roman" panose="02020603050405020304" pitchFamily="18" charset="0"/>
                          </a:rPr>
                          <m:t>1</m:t>
                        </m:r>
                      </m:sup>
                      <m:e>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2</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den>
                            </m:f>
                            <m:r>
                              <a:rPr lang="en-US" sz="2000" i="1">
                                <a:solidFill>
                                  <a:prstClr val="black"/>
                                </a:solidFill>
                                <a:latin typeface="Cambria Math" panose="02040503050406030204" pitchFamily="18" charset="0"/>
                                <a:cs typeface="Times New Roman" panose="02020603050405020304" pitchFamily="18" charset="0"/>
                              </a:rPr>
                              <m:t>+</m:t>
                            </m:r>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2</m:t>
                                </m:r>
                              </m:sup>
                            </m:sSup>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2</m:t>
                            </m:r>
                            <m:r>
                              <a:rPr lang="en-US" sz="2000" i="1">
                                <a:solidFill>
                                  <a:prstClr val="black"/>
                                </a:solidFill>
                                <a:latin typeface="Cambria Math" panose="02040503050406030204" pitchFamily="18" charset="0"/>
                                <a:cs typeface="Times New Roman" panose="02020603050405020304" pitchFamily="18" charset="0"/>
                              </a:rPr>
                              <m:t>)</m:t>
                            </m:r>
                          </m:e>
                        </m:d>
                        <m:r>
                          <a:rPr lang="en-US" sz="2000" i="1">
                            <a:solidFill>
                              <a:prstClr val="black"/>
                            </a:solidFill>
                            <a:latin typeface="Cambria Math" panose="02040503050406030204" pitchFamily="18" charset="0"/>
                            <a:cs typeface="Times New Roman" panose="02020603050405020304" pitchFamily="18" charset="0"/>
                          </a:rPr>
                          <m:t>𝑑𝑦</m:t>
                        </m:r>
                      </m:e>
                    </m:nary>
                  </m:oMath>
                </a14:m>
                <a:endParaRPr lang="en-IN" sz="2000" dirty="0" smtClean="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IN"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IN" sz="2000" i="1" dirty="0" smtClean="0">
                            <a:solidFill>
                              <a:schemeClr val="tx1"/>
                            </a:solidFill>
                            <a:latin typeface="Cambria Math" panose="02040503050406030204" pitchFamily="18" charset="0"/>
                            <a:cs typeface="Times New Roman" panose="02020603050405020304" pitchFamily="18" charset="0"/>
                          </a:rPr>
                        </m:ctrlPr>
                      </m:sSubSupPr>
                      <m:e>
                        <m:d>
                          <m:dPr>
                            <m:ctrlPr>
                              <a:rPr lang="en-IN" sz="2000" i="1" dirty="0">
                                <a:solidFill>
                                  <a:prstClr val="black"/>
                                </a:solidFill>
                                <a:latin typeface="Cambria Math" panose="02040503050406030204" pitchFamily="18" charset="0"/>
                                <a:cs typeface="Times New Roman" panose="02020603050405020304" pitchFamily="18" charset="0"/>
                              </a:rPr>
                            </m:ctrlPr>
                          </m:dPr>
                          <m:e>
                            <m:f>
                              <m:fPr>
                                <m:ctrlPr>
                                  <a:rPr lang="en-IN" sz="2000" i="1" dirty="0">
                                    <a:solidFill>
                                      <a:prstClr val="black"/>
                                    </a:solidFill>
                                    <a:latin typeface="Cambria Math" panose="02040503050406030204" pitchFamily="18" charset="0"/>
                                    <a:cs typeface="Times New Roman" panose="02020603050405020304" pitchFamily="18" charset="0"/>
                                  </a:rPr>
                                </m:ctrlPr>
                              </m:fPr>
                              <m:num>
                                <m:r>
                                  <a:rPr lang="en-US" sz="2000" i="1" dirty="0">
                                    <a:solidFill>
                                      <a:prstClr val="black"/>
                                    </a:solidFill>
                                    <a:latin typeface="Cambria Math" panose="02040503050406030204" pitchFamily="18" charset="0"/>
                                    <a:cs typeface="Times New Roman" panose="02020603050405020304" pitchFamily="18" charset="0"/>
                                  </a:rPr>
                                  <m:t>8</m:t>
                                </m:r>
                              </m:num>
                              <m:den>
                                <m:r>
                                  <a:rPr lang="en-US" sz="2000" i="1" dirty="0">
                                    <a:solidFill>
                                      <a:prstClr val="black"/>
                                    </a:solidFill>
                                    <a:latin typeface="Cambria Math" panose="02040503050406030204" pitchFamily="18" charset="0"/>
                                    <a:cs typeface="Times New Roman" panose="02020603050405020304" pitchFamily="18" charset="0"/>
                                  </a:rPr>
                                  <m:t>3</m:t>
                                </m:r>
                              </m:den>
                            </m:f>
                            <m:d>
                              <m:dPr>
                                <m:ctrlPr>
                                  <a:rPr lang="en-US" sz="2000" i="1" dirty="0">
                                    <a:solidFill>
                                      <a:prstClr val="black"/>
                                    </a:solidFill>
                                    <a:latin typeface="Cambria Math" panose="02040503050406030204" pitchFamily="18" charset="0"/>
                                    <a:cs typeface="Times New Roman" panose="02020603050405020304" pitchFamily="18" charset="0"/>
                                  </a:rPr>
                                </m:ctrlPr>
                              </m:dPr>
                              <m:e>
                                <m:r>
                                  <a:rPr lang="en-US" sz="2000" i="1" dirty="0">
                                    <a:solidFill>
                                      <a:prstClr val="black"/>
                                    </a:solidFill>
                                    <a:latin typeface="Cambria Math" panose="02040503050406030204" pitchFamily="18" charset="0"/>
                                    <a:cs typeface="Times New Roman" panose="02020603050405020304" pitchFamily="18" charset="0"/>
                                  </a:rPr>
                                  <m:t>𝑦</m:t>
                                </m:r>
                              </m:e>
                            </m:d>
                            <m:r>
                              <a:rPr lang="en-US" sz="2000" i="1" dirty="0">
                                <a:solidFill>
                                  <a:prstClr val="black"/>
                                </a:solidFill>
                                <a:latin typeface="Cambria Math" panose="02040503050406030204" pitchFamily="18" charset="0"/>
                                <a:cs typeface="Times New Roman" panose="02020603050405020304" pitchFamily="18" charset="0"/>
                              </a:rPr>
                              <m:t>+</m:t>
                            </m:r>
                            <m:r>
                              <a:rPr lang="en-US" sz="2000" i="1" dirty="0">
                                <a:solidFill>
                                  <a:prstClr val="black"/>
                                </a:solidFill>
                                <a:latin typeface="Cambria Math" panose="02040503050406030204" pitchFamily="18" charset="0"/>
                                <a:cs typeface="Times New Roman" panose="02020603050405020304" pitchFamily="18" charset="0"/>
                              </a:rPr>
                              <m:t>2</m:t>
                            </m:r>
                            <m:d>
                              <m:dPr>
                                <m:ctrlPr>
                                  <a:rPr lang="en-US" sz="2000" i="1" dirty="0">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b="0" i="1" smtClean="0">
                                            <a:solidFill>
                                              <a:prstClr val="black"/>
                                            </a:solidFill>
                                            <a:latin typeface="Cambria Math" panose="02040503050406030204" pitchFamily="18" charset="0"/>
                                            <a:cs typeface="Times New Roman" panose="02020603050405020304" pitchFamily="18" charset="0"/>
                                          </a:rPr>
                                          <m:t>𝑦</m:t>
                                        </m:r>
                                      </m:e>
                                      <m:sup>
                                        <m:r>
                                          <a:rPr lang="en-US" sz="2000" i="1">
                                            <a:solidFill>
                                              <a:prstClr val="black"/>
                                            </a:solidFill>
                                            <a:latin typeface="Cambria Math" panose="02040503050406030204" pitchFamily="18" charset="0"/>
                                            <a:cs typeface="Times New Roman" panose="02020603050405020304" pitchFamily="18" charset="0"/>
                                          </a:rPr>
                                          <m:t>3</m:t>
                                        </m:r>
                                      </m:sup>
                                    </m:sSup>
                                  </m:num>
                                  <m:den>
                                    <m:r>
                                      <a:rPr lang="en-US" sz="2000" i="1">
                                        <a:solidFill>
                                          <a:prstClr val="black"/>
                                        </a:solidFill>
                                        <a:latin typeface="Cambria Math" panose="02040503050406030204" pitchFamily="18" charset="0"/>
                                        <a:cs typeface="Times New Roman" panose="02020603050405020304" pitchFamily="18" charset="0"/>
                                      </a:rPr>
                                      <m:t>3</m:t>
                                    </m:r>
                                  </m:den>
                                </m:f>
                              </m:e>
                            </m:d>
                          </m:e>
                        </m:d>
                      </m:e>
                      <m:sub>
                        <m:r>
                          <a:rPr lang="en-US" sz="2000" b="0" i="1" dirty="0" smtClean="0">
                            <a:solidFill>
                              <a:schemeClr val="tx1"/>
                            </a:solidFill>
                            <a:latin typeface="Cambria Math" panose="02040503050406030204" pitchFamily="18" charset="0"/>
                            <a:cs typeface="Times New Roman" panose="02020603050405020304" pitchFamily="18" charset="0"/>
                          </a:rPr>
                          <m:t>0</m:t>
                        </m:r>
                      </m:sub>
                      <m:sup>
                        <m:r>
                          <a:rPr lang="en-US" sz="2000" b="0" i="1" dirty="0" smtClean="0">
                            <a:solidFill>
                              <a:schemeClr val="tx1"/>
                            </a:solidFill>
                            <a:latin typeface="Cambria Math" panose="02040503050406030204" pitchFamily="18" charset="0"/>
                            <a:cs typeface="Times New Roman" panose="02020603050405020304" pitchFamily="18" charset="0"/>
                          </a:rPr>
                          <m:t>1</m:t>
                        </m:r>
                      </m:sup>
                    </m:sSubSup>
                  </m:oMath>
                </a14:m>
                <a:endParaRPr lang="en-IN" sz="2000" dirty="0" smtClean="0">
                  <a:solidFill>
                    <a:schemeClr val="tx1"/>
                  </a:solidFill>
                  <a:latin typeface="Times New Roman" panose="02020603050405020304" pitchFamily="18" charset="0"/>
                  <a:cs typeface="Times New Roman" panose="02020603050405020304" pitchFamily="18" charset="0"/>
                </a:endParaRPr>
              </a:p>
              <a:p>
                <a:pPr marL="0" indent="0">
                  <a:lnSpc>
                    <a:spcPct val="120000"/>
                  </a:lnSpc>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IN"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a:solidFill>
                              <a:prstClr val="black"/>
                            </a:solidFill>
                            <a:latin typeface="Cambria Math" panose="02040503050406030204" pitchFamily="18" charset="0"/>
                            <a:cs typeface="Times New Roman" panose="02020603050405020304" pitchFamily="18" charset="0"/>
                          </a:rPr>
                        </m:ctrlPr>
                      </m:fPr>
                      <m:num>
                        <m:r>
                          <a:rPr lang="en-US" sz="2000" i="1" dirty="0">
                            <a:solidFill>
                              <a:prstClr val="black"/>
                            </a:solidFill>
                            <a:latin typeface="Cambria Math" panose="02040503050406030204" pitchFamily="18" charset="0"/>
                            <a:cs typeface="Times New Roman" panose="02020603050405020304" pitchFamily="18" charset="0"/>
                          </a:rPr>
                          <m:t>8</m:t>
                        </m:r>
                      </m:num>
                      <m:den>
                        <m:r>
                          <a:rPr lang="en-US" sz="2000" i="1" dirty="0">
                            <a:solidFill>
                              <a:prstClr val="black"/>
                            </a:solidFill>
                            <a:latin typeface="Cambria Math" panose="02040503050406030204" pitchFamily="18" charset="0"/>
                            <a:cs typeface="Times New Roman" panose="02020603050405020304" pitchFamily="18" charset="0"/>
                          </a:rPr>
                          <m:t>3</m:t>
                        </m:r>
                      </m:den>
                    </m:f>
                    <m:d>
                      <m:dPr>
                        <m:ctrlPr>
                          <a:rPr lang="en-US" sz="2000" i="1" dirty="0">
                            <a:solidFill>
                              <a:prstClr val="black"/>
                            </a:solidFill>
                            <a:latin typeface="Cambria Math" panose="02040503050406030204" pitchFamily="18" charset="0"/>
                            <a:cs typeface="Times New Roman" panose="02020603050405020304" pitchFamily="18" charset="0"/>
                          </a:rPr>
                        </m:ctrlPr>
                      </m:dPr>
                      <m:e>
                        <m:r>
                          <a:rPr lang="en-US" sz="2000" b="0" i="1" dirty="0" smtClean="0">
                            <a:solidFill>
                              <a:prstClr val="black"/>
                            </a:solidFill>
                            <a:latin typeface="Cambria Math" panose="02040503050406030204" pitchFamily="18" charset="0"/>
                            <a:cs typeface="Times New Roman" panose="02020603050405020304" pitchFamily="18" charset="0"/>
                          </a:rPr>
                          <m:t>1</m:t>
                        </m:r>
                      </m:e>
                    </m:d>
                    <m:r>
                      <a:rPr lang="en-US" sz="2000" i="1" dirty="0">
                        <a:solidFill>
                          <a:prstClr val="black"/>
                        </a:solidFill>
                        <a:latin typeface="Cambria Math" panose="02040503050406030204" pitchFamily="18" charset="0"/>
                        <a:cs typeface="Times New Roman" panose="02020603050405020304" pitchFamily="18" charset="0"/>
                      </a:rPr>
                      <m:t>+</m:t>
                    </m:r>
                    <m:r>
                      <a:rPr lang="en-US" sz="2000" i="1" dirty="0">
                        <a:solidFill>
                          <a:prstClr val="black"/>
                        </a:solidFill>
                        <a:latin typeface="Cambria Math" panose="02040503050406030204" pitchFamily="18" charset="0"/>
                        <a:cs typeface="Times New Roman" panose="02020603050405020304" pitchFamily="18" charset="0"/>
                      </a:rPr>
                      <m:t>2</m:t>
                    </m:r>
                    <m:d>
                      <m:dPr>
                        <m:ctrlPr>
                          <a:rPr lang="en-US" sz="2000" i="1" dirty="0">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3</m:t>
                            </m:r>
                          </m:den>
                        </m:f>
                      </m:e>
                    </m:d>
                  </m:oMath>
                </a14:m>
                <a:r>
                  <a:rPr lang="en-IN"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000" b="0" i="0" dirty="0" smtClean="0">
                        <a:solidFill>
                          <a:prstClr val="black"/>
                        </a:solidFill>
                        <a:latin typeface="Cambria Math" panose="02040503050406030204" pitchFamily="18" charset="0"/>
                        <a:cs typeface="Times New Roman" panose="02020603050405020304" pitchFamily="18" charset="0"/>
                      </a:rPr>
                      <m:t> </m:t>
                    </m:r>
                    <m:f>
                      <m:fPr>
                        <m:ctrlPr>
                          <a:rPr lang="en-IN" sz="2000" i="1" dirty="0">
                            <a:solidFill>
                              <a:prstClr val="black"/>
                            </a:solidFill>
                            <a:latin typeface="Cambria Math" panose="02040503050406030204" pitchFamily="18" charset="0"/>
                            <a:cs typeface="Times New Roman" panose="02020603050405020304" pitchFamily="18" charset="0"/>
                          </a:rPr>
                        </m:ctrlPr>
                      </m:fPr>
                      <m:num>
                        <m:r>
                          <a:rPr lang="en-US" sz="2000" b="0" i="1" dirty="0" smtClean="0">
                            <a:solidFill>
                              <a:prstClr val="black"/>
                            </a:solidFill>
                            <a:latin typeface="Cambria Math" panose="02040503050406030204" pitchFamily="18" charset="0"/>
                            <a:cs typeface="Times New Roman" panose="02020603050405020304" pitchFamily="18" charset="0"/>
                          </a:rPr>
                          <m:t>10</m:t>
                        </m:r>
                      </m:num>
                      <m:den>
                        <m:r>
                          <a:rPr lang="en-US" sz="2000" i="1" dirty="0">
                            <a:solidFill>
                              <a:prstClr val="black"/>
                            </a:solidFill>
                            <a:latin typeface="Cambria Math" panose="02040503050406030204" pitchFamily="18" charset="0"/>
                            <a:cs typeface="Times New Roman" panose="02020603050405020304" pitchFamily="18" charset="0"/>
                          </a:rPr>
                          <m:t>3</m:t>
                        </m:r>
                      </m:den>
                    </m:f>
                  </m:oMath>
                </a14:m>
                <a:endParaRPr lang="en-IN" sz="20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655782"/>
                <a:ext cx="10515600" cy="5902036"/>
              </a:xfrm>
              <a:blipFill>
                <a:blip r:embed="rId2"/>
                <a:stretch>
                  <a:fillRect l="-638" t="-1136"/>
                </a:stretch>
              </a:blipFill>
            </p:spPr>
            <p:txBody>
              <a:bodyPr/>
              <a:lstStyle/>
              <a:p>
                <a:r>
                  <a:rPr lang="en-IN">
                    <a:noFill/>
                  </a:rPr>
                  <a:t> </a:t>
                </a:r>
              </a:p>
            </p:txBody>
          </p:sp>
        </mc:Fallback>
      </mc:AlternateContent>
    </p:spTree>
    <p:extLst>
      <p:ext uri="{BB962C8B-B14F-4D97-AF65-F5344CB8AC3E}">
        <p14:creationId xmlns:p14="http://schemas.microsoft.com/office/powerpoint/2010/main" val="32990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44945"/>
                <a:ext cx="10515600" cy="5735782"/>
              </a:xfrm>
            </p:spPr>
            <p:txBody>
              <a:bodyPr>
                <a:normAutofit/>
              </a:bodyPr>
              <a:lstStyle/>
              <a:p>
                <a:pPr marL="0" indent="0">
                  <a:buNone/>
                </a:pPr>
                <a:r>
                  <a:rPr lang="en-US" sz="2000" dirty="0" smtClean="0">
                    <a:solidFill>
                      <a:srgbClr val="00B0F0"/>
                    </a:solidFill>
                  </a:rPr>
                  <a:t>2.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b="0" i="1" smtClean="0">
                                <a:solidFill>
                                  <a:srgbClr val="00B0F0"/>
                                </a:solidFill>
                                <a:latin typeface="Cambria Math" panose="02040503050406030204" pitchFamily="18" charset="0"/>
                                <a:cs typeface="Times New Roman" panose="02020603050405020304" pitchFamily="18" charset="0"/>
                              </a:rPr>
                              <m:t>1</m:t>
                            </m:r>
                          </m:sup>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𝑒</m:t>
                                </m:r>
                              </m:e>
                              <m:sup>
                                <m:r>
                                  <a:rPr lang="en-US" sz="2000" i="1">
                                    <a:solidFill>
                                      <a:srgbClr val="00B0F0"/>
                                    </a:solidFill>
                                    <a:latin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𝑥</m:t>
                                </m:r>
                                <m:r>
                                  <a:rPr lang="en-US" sz="2000" i="1">
                                    <a:solidFill>
                                      <a:srgbClr val="00B0F0"/>
                                    </a:solidFill>
                                    <a:latin typeface="Cambria Math" panose="02040503050406030204" pitchFamily="18" charset="0"/>
                                    <a:cs typeface="Times New Roman" panose="02020603050405020304" pitchFamily="18" charset="0"/>
                                  </a:rPr>
                                  <m:t>+</m:t>
                                </m:r>
                                <m:r>
                                  <a:rPr lang="en-US" sz="2000" i="1">
                                    <a:solidFill>
                                      <a:srgbClr val="00B0F0"/>
                                    </a:solidFill>
                                    <a:latin typeface="Cambria Math" panose="02040503050406030204" pitchFamily="18" charset="0"/>
                                    <a:cs typeface="Times New Roman" panose="02020603050405020304" pitchFamily="18" charset="0"/>
                                  </a:rPr>
                                  <m:t>𝑦</m:t>
                                </m:r>
                                <m:r>
                                  <a:rPr lang="en-US" sz="2000" i="1">
                                    <a:solidFill>
                                      <a:srgbClr val="00B0F0"/>
                                    </a:solidFill>
                                    <a:latin typeface="Cambria Math" panose="02040503050406030204" pitchFamily="18" charset="0"/>
                                    <a:cs typeface="Times New Roman" panose="02020603050405020304" pitchFamily="18" charset="0"/>
                                  </a:rPr>
                                  <m:t>)</m:t>
                                </m:r>
                              </m:sup>
                            </m:sSup>
                            <m:r>
                              <a:rPr lang="en-US" sz="2000" i="1">
                                <a:solidFill>
                                  <a:srgbClr val="00B0F0"/>
                                </a:solidFill>
                                <a:latin typeface="Cambria Math" panose="02040503050406030204" pitchFamily="18" charset="0"/>
                                <a:cs typeface="Times New Roman" panose="02020603050405020304" pitchFamily="18" charset="0"/>
                              </a:rPr>
                              <m:t>𝑑𝑥𝑑𝑦</m:t>
                            </m:r>
                            <m:r>
                              <a:rPr lang="en-US" sz="2000" i="1">
                                <a:solidFill>
                                  <a:srgbClr val="00B0F0"/>
                                </a:solidFill>
                                <a:latin typeface="Cambria Math" panose="02040503050406030204" pitchFamily="18" charset="0"/>
                                <a:cs typeface="Times New Roman" panose="02020603050405020304" pitchFamily="18" charset="0"/>
                              </a:rPr>
                              <m:t>.</m:t>
                            </m:r>
                          </m:e>
                        </m:nary>
                      </m:e>
                    </m:nary>
                  </m:oMath>
                </a14:m>
                <a:endParaRPr lang="en-IN" sz="2000" dirty="0" smtClean="0"/>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smtClean="0">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𝑒</m:t>
                                </m:r>
                              </m:e>
                              <m:sup>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𝑥</m:t>
                                </m:r>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𝑦</m:t>
                                </m:r>
                                <m:r>
                                  <a:rPr lang="en-US" sz="2000" i="1">
                                    <a:solidFill>
                                      <a:schemeClr val="tx1"/>
                                    </a:solidFill>
                                    <a:latin typeface="Cambria Math" panose="02040503050406030204" pitchFamily="18" charset="0"/>
                                    <a:cs typeface="Times New Roman" panose="02020603050405020304" pitchFamily="18" charset="0"/>
                                  </a:rPr>
                                  <m:t>)</m:t>
                                </m:r>
                              </m:sup>
                            </m:sSup>
                            <m:r>
                              <a:rPr lang="en-US" sz="2000" i="1">
                                <a:solidFill>
                                  <a:schemeClr val="tx1"/>
                                </a:solidFill>
                                <a:latin typeface="Cambria Math" panose="02040503050406030204" pitchFamily="18" charset="0"/>
                                <a:cs typeface="Times New Roman" panose="02020603050405020304" pitchFamily="18" charset="0"/>
                              </a:rPr>
                              <m:t>𝑑𝑥𝑑𝑦</m:t>
                            </m:r>
                          </m:e>
                        </m:nary>
                      </m:e>
                    </m:nary>
                  </m:oMath>
                </a14:m>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solidFill>
                      <a:prstClr val="black"/>
                    </a:solidFill>
                    <a:latin typeface="Times New Roman" panose="02020603050405020304" pitchFamily="18" charset="0"/>
                    <a:cs typeface="Times New Roman" panose="02020603050405020304" pitchFamily="18" charset="0"/>
                  </a:rPr>
                  <a:t>         Where </a:t>
                </a:r>
                <a:r>
                  <a:rPr lang="en-US" sz="2000" dirty="0">
                    <a:solidFill>
                      <a:prstClr val="black"/>
                    </a:solidFill>
                    <a:latin typeface="Times New Roman" panose="02020603050405020304" pitchFamily="18" charset="0"/>
                    <a:cs typeface="Times New Roman" panose="02020603050405020304" pitchFamily="18" charset="0"/>
                  </a:rPr>
                  <a:t>the limits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𝑥</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smtClean="0">
                    <a:solidFill>
                      <a:prstClr val="black"/>
                    </a:solidFill>
                    <a:latin typeface="Times New Roman" panose="02020603050405020304" pitchFamily="18" charset="0"/>
                    <a:cs typeface="Times New Roman" panose="02020603050405020304" pitchFamily="18" charset="0"/>
                  </a:rPr>
                  <a:t>=1 </a:t>
                </a:r>
                <a:r>
                  <a:rPr lang="en-IN" sz="2000" dirty="0">
                    <a:solidFill>
                      <a:prstClr val="black"/>
                    </a:solidFill>
                    <a:latin typeface="Times New Roman" panose="02020603050405020304" pitchFamily="18" charset="0"/>
                    <a:cs typeface="Times New Roman" panose="02020603050405020304" pitchFamily="18" charset="0"/>
                  </a:rPr>
                  <a:t>and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𝑦</m:t>
                        </m:r>
                      </m:e>
                      <m:sub>
                        <m:r>
                          <a:rPr lang="en-US" sz="2000" i="1">
                            <a:solidFill>
                              <a:prstClr val="black"/>
                            </a:solidFill>
                            <a:latin typeface="Cambria Math" panose="02040503050406030204" pitchFamily="18" charset="0"/>
                            <a:cs typeface="Times New Roman" panose="02020603050405020304" pitchFamily="18" charset="0"/>
                          </a:rPr>
                          <m:t>1</m:t>
                        </m:r>
                      </m:sub>
                    </m:sSub>
                  </m:oMath>
                </a14:m>
                <a:r>
                  <a:rPr lang="en-IN" sz="2000" dirty="0">
                    <a:solidFill>
                      <a:prstClr val="black"/>
                    </a:solidFill>
                    <a:latin typeface="Times New Roman" panose="02020603050405020304" pitchFamily="18" charset="0"/>
                    <a:cs typeface="Times New Roman" panose="02020603050405020304" pitchFamily="18" charset="0"/>
                  </a:rPr>
                  <a:t>=0,</a:t>
                </a:r>
                <a:r>
                  <a:rPr lang="en-US" sz="2000" dirty="0">
                    <a:solidFill>
                      <a:prstClr val="black"/>
                    </a:solidFill>
                    <a:cs typeface="Times New Roman" panose="02020603050405020304" pitchFamily="18" charset="0"/>
                  </a:rPr>
                  <a:t> </a:t>
                </a:r>
                <a14:m>
                  <m:oMath xmlns:m="http://schemas.openxmlformats.org/officeDocument/2006/math">
                    <m:sSub>
                      <m:sSubPr>
                        <m:ctrlPr>
                          <a:rPr lang="en-US" sz="2000" i="1">
                            <a:solidFill>
                              <a:prstClr val="black"/>
                            </a:solidFill>
                            <a:latin typeface="Cambria Math" panose="02040503050406030204" pitchFamily="18" charset="0"/>
                            <a:cs typeface="Times New Roman" panose="02020603050405020304" pitchFamily="18" charset="0"/>
                          </a:rPr>
                        </m:ctrlPr>
                      </m:sSubPr>
                      <m:e>
                        <m:r>
                          <a:rPr lang="en-US" sz="2000" i="1">
                            <a:solidFill>
                              <a:prstClr val="black"/>
                            </a:solidFill>
                            <a:latin typeface="Cambria Math" panose="02040503050406030204" pitchFamily="18" charset="0"/>
                            <a:cs typeface="Times New Roman" panose="02020603050405020304" pitchFamily="18" charset="0"/>
                          </a:rPr>
                          <m:t>𝑦</m:t>
                        </m:r>
                      </m:e>
                      <m:sub>
                        <m:r>
                          <a:rPr lang="en-US" sz="2000" i="1">
                            <a:solidFill>
                              <a:prstClr val="black"/>
                            </a:solidFill>
                            <a:latin typeface="Cambria Math" panose="02040503050406030204" pitchFamily="18" charset="0"/>
                            <a:cs typeface="Times New Roman" panose="02020603050405020304" pitchFamily="18" charset="0"/>
                          </a:rPr>
                          <m:t>2</m:t>
                        </m:r>
                      </m:sub>
                    </m:sSub>
                  </m:oMath>
                </a14:m>
                <a:r>
                  <a:rPr lang="en-IN" sz="2000" dirty="0">
                    <a:solidFill>
                      <a:prstClr val="black"/>
                    </a:solidFill>
                    <a:latin typeface="Times New Roman" panose="02020603050405020304" pitchFamily="18" charset="0"/>
                    <a:cs typeface="Times New Roman" panose="02020603050405020304" pitchFamily="18" charset="0"/>
                  </a:rPr>
                  <a:t>=</a:t>
                </a:r>
                <a:r>
                  <a:rPr lang="en-IN" sz="2000" dirty="0" smtClean="0">
                    <a:solidFill>
                      <a:prstClr val="black"/>
                    </a:solidFill>
                    <a:latin typeface="Times New Roman" panose="02020603050405020304" pitchFamily="18" charset="0"/>
                    <a:cs typeface="Times New Roman" panose="02020603050405020304" pitchFamily="18" charset="0"/>
                  </a:rPr>
                  <a:t>1</a:t>
                </a:r>
              </a:p>
              <a:p>
                <a:pPr marL="0" indent="0">
                  <a:buNone/>
                </a:pPr>
                <a:r>
                  <a:rPr lang="en-US" sz="2000" dirty="0" smtClean="0">
                    <a:solidFill>
                      <a:schemeClr val="tx1"/>
                    </a:solidFill>
                    <a:cs typeface="Times New Roman" panose="02020603050405020304" pitchFamily="18" charset="0"/>
                  </a:rPr>
                  <a:t>         </a:t>
                </a:r>
                <a14:m>
                  <m:oMath xmlns:m="http://schemas.openxmlformats.org/officeDocument/2006/math">
                    <m:nary>
                      <m:naryPr>
                        <m:limLoc m:val="undOvr"/>
                        <m:ctrlPr>
                          <a:rPr lang="en-US" sz="20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2000" i="1">
                                <a:solidFill>
                                  <a:schemeClr val="tx1"/>
                                </a:solidFill>
                                <a:latin typeface="Cambria Math" panose="02040503050406030204" pitchFamily="18" charset="0"/>
                                <a:cs typeface="Times New Roman" panose="02020603050405020304" pitchFamily="18" charset="0"/>
                              </a:rPr>
                            </m:ctrlPr>
                          </m:naryPr>
                          <m:sub>
                            <m:r>
                              <m:rPr>
                                <m:brk m:alnAt="24"/>
                              </m:rPr>
                              <a:rPr lang="en-US" sz="2000" i="1">
                                <a:solidFill>
                                  <a:schemeClr val="tx1"/>
                                </a:solidFill>
                                <a:latin typeface="Cambria Math" panose="02040503050406030204" pitchFamily="18" charset="0"/>
                                <a:cs typeface="Times New Roman" panose="02020603050405020304" pitchFamily="18" charset="0"/>
                              </a:rPr>
                              <m:t>0</m:t>
                            </m:r>
                          </m:sub>
                          <m:sup>
                            <m:r>
                              <a:rPr lang="en-US" sz="2000" i="1">
                                <a:solidFill>
                                  <a:schemeClr val="tx1"/>
                                </a:solidFill>
                                <a:latin typeface="Cambria Math" panose="02040503050406030204" pitchFamily="18" charset="0"/>
                                <a:cs typeface="Times New Roman" panose="02020603050405020304" pitchFamily="18" charset="0"/>
                              </a:rPr>
                              <m:t>1</m:t>
                            </m:r>
                          </m:sup>
                          <m:e>
                            <m:sSup>
                              <m:sSupPr>
                                <m:ctrlPr>
                                  <a:rPr lang="en-US" sz="2000" i="1">
                                    <a:solidFill>
                                      <a:schemeClr val="tx1"/>
                                    </a:solidFill>
                                    <a:latin typeface="Cambria Math" panose="02040503050406030204" pitchFamily="18" charset="0"/>
                                    <a:cs typeface="Times New Roman" panose="02020603050405020304" pitchFamily="18" charset="0"/>
                                  </a:rPr>
                                </m:ctrlPr>
                              </m:sSupPr>
                              <m:e>
                                <m:r>
                                  <a:rPr lang="en-US" sz="2000" i="1">
                                    <a:solidFill>
                                      <a:schemeClr val="tx1"/>
                                    </a:solidFill>
                                    <a:latin typeface="Cambria Math" panose="02040503050406030204" pitchFamily="18" charset="0"/>
                                    <a:cs typeface="Times New Roman" panose="02020603050405020304" pitchFamily="18" charset="0"/>
                                  </a:rPr>
                                  <m:t>𝑒</m:t>
                                </m:r>
                              </m:e>
                              <m:sup>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𝑥</m:t>
                                </m:r>
                                <m:r>
                                  <a:rPr lang="en-US" sz="2000" i="1">
                                    <a:solidFill>
                                      <a:schemeClr val="tx1"/>
                                    </a:solidFill>
                                    <a:latin typeface="Cambria Math" panose="02040503050406030204" pitchFamily="18" charset="0"/>
                                    <a:cs typeface="Times New Roman" panose="02020603050405020304" pitchFamily="18" charset="0"/>
                                  </a:rPr>
                                  <m:t>+</m:t>
                                </m:r>
                                <m:r>
                                  <a:rPr lang="en-US" sz="2000" i="1">
                                    <a:solidFill>
                                      <a:schemeClr val="tx1"/>
                                    </a:solidFill>
                                    <a:latin typeface="Cambria Math" panose="02040503050406030204" pitchFamily="18" charset="0"/>
                                    <a:cs typeface="Times New Roman" panose="02020603050405020304" pitchFamily="18" charset="0"/>
                                  </a:rPr>
                                  <m:t>𝑦</m:t>
                                </m:r>
                                <m:r>
                                  <a:rPr lang="en-US" sz="2000" i="1">
                                    <a:solidFill>
                                      <a:schemeClr val="tx1"/>
                                    </a:solidFill>
                                    <a:latin typeface="Cambria Math" panose="02040503050406030204" pitchFamily="18" charset="0"/>
                                    <a:cs typeface="Times New Roman" panose="02020603050405020304" pitchFamily="18" charset="0"/>
                                  </a:rPr>
                                  <m:t>)</m:t>
                                </m:r>
                              </m:sup>
                            </m:sSup>
                            <m:r>
                              <a:rPr lang="en-US" sz="2000" i="1">
                                <a:solidFill>
                                  <a:schemeClr val="tx1"/>
                                </a:solidFill>
                                <a:latin typeface="Cambria Math" panose="02040503050406030204" pitchFamily="18" charset="0"/>
                                <a:cs typeface="Times New Roman" panose="02020603050405020304" pitchFamily="18" charset="0"/>
                              </a:rPr>
                              <m:t>𝑑𝑥𝑑𝑦</m:t>
                            </m:r>
                          </m:e>
                        </m:nary>
                      </m:e>
                    </m:nary>
                  </m:oMath>
                </a14:m>
                <a:r>
                  <a:rPr lang="en-IN" sz="2000" dirty="0" smtClean="0"/>
                  <a:t> = </a:t>
                </a:r>
                <a14:m>
                  <m:oMath xmlns:m="http://schemas.openxmlformats.org/officeDocument/2006/math">
                    <m:nary>
                      <m:naryPr>
                        <m:ctrlPr>
                          <a:rPr lang="en-IN" sz="2000" i="1" smtClean="0">
                            <a:latin typeface="Cambria Math" panose="02040503050406030204" pitchFamily="18" charset="0"/>
                          </a:rPr>
                        </m:ctrlPr>
                      </m:naryPr>
                      <m:sub>
                        <m:r>
                          <m:rPr>
                            <m:brk m:alnAt="23"/>
                          </m:rPr>
                          <a:rPr lang="en-US" sz="2000" b="0" i="1" smtClean="0">
                            <a:latin typeface="Cambria Math" panose="02040503050406030204" pitchFamily="18" charset="0"/>
                          </a:rPr>
                          <m:t>0</m:t>
                        </m:r>
                      </m:sub>
                      <m:sup>
                        <m:r>
                          <a:rPr lang="en-US" sz="2000" b="0" i="1" smtClean="0">
                            <a:latin typeface="Cambria Math" panose="02040503050406030204" pitchFamily="18" charset="0"/>
                          </a:rPr>
                          <m:t>1</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𝑒</m:t>
                            </m:r>
                          </m:e>
                          <m:sup>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𝑦</m:t>
                            </m:r>
                          </m:sup>
                        </m:sSup>
                      </m:e>
                    </m:nary>
                    <m:sSubSup>
                      <m:sSubSupPr>
                        <m:ctrlPr>
                          <a:rPr lang="en-IN" sz="2000" i="1" smtClean="0">
                            <a:latin typeface="Cambria Math" panose="02040503050406030204" pitchFamily="18" charset="0"/>
                          </a:rPr>
                        </m:ctrlPr>
                      </m:sSubSupPr>
                      <m:e>
                        <m:d>
                          <m:dPr>
                            <m:ctrlPr>
                              <a:rPr lang="en-IN" sz="2000" i="1" smtClean="0">
                                <a:latin typeface="Cambria Math" panose="02040503050406030204" pitchFamily="18" charset="0"/>
                              </a:rPr>
                            </m:ctrlPr>
                          </m:dPr>
                          <m:e>
                            <m:f>
                              <m:fPr>
                                <m:ctrlPr>
                                  <a:rPr lang="en-IN" sz="2000" i="1" smtClean="0">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𝑒</m:t>
                                    </m:r>
                                  </m:e>
                                  <m:sup>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𝑥</m:t>
                                    </m:r>
                                  </m:sup>
                                </m:sSup>
                              </m:num>
                              <m:den>
                                <m:r>
                                  <a:rPr lang="en-US" sz="2000" b="0" i="1" smtClean="0">
                                    <a:latin typeface="Cambria Math" panose="02040503050406030204" pitchFamily="18" charset="0"/>
                                  </a:rPr>
                                  <m:t>−</m:t>
                                </m:r>
                                <m:r>
                                  <a:rPr lang="en-US" sz="2000" b="0" i="1" smtClean="0">
                                    <a:latin typeface="Cambria Math" panose="02040503050406030204" pitchFamily="18" charset="0"/>
                                  </a:rPr>
                                  <m:t>1</m:t>
                                </m:r>
                              </m:den>
                            </m:f>
                          </m:e>
                        </m:d>
                      </m:e>
                      <m:sub>
                        <m:r>
                          <a:rPr lang="en-US" sz="2000" b="0" i="1" smtClean="0">
                            <a:latin typeface="Cambria Math" panose="02040503050406030204" pitchFamily="18" charset="0"/>
                          </a:rPr>
                          <m:t>0</m:t>
                        </m:r>
                      </m:sub>
                      <m:sup>
                        <m:r>
                          <a:rPr lang="en-US" sz="2000" b="0" i="1" smtClean="0">
                            <a:latin typeface="Cambria Math" panose="02040503050406030204" pitchFamily="18" charset="0"/>
                          </a:rPr>
                          <m:t>1</m:t>
                        </m:r>
                      </m:sup>
                    </m:sSubSup>
                    <m:r>
                      <a:rPr lang="en-US" sz="2000" b="0" i="1" smtClean="0">
                        <a:latin typeface="Cambria Math" panose="02040503050406030204" pitchFamily="18" charset="0"/>
                      </a:rPr>
                      <m:t>𝑑𝑦</m:t>
                    </m:r>
                  </m:oMath>
                </a14:m>
                <a:endParaRPr lang="en-IN" sz="2000" dirty="0" smtClean="0"/>
              </a:p>
              <a:p>
                <a:pPr marL="0" indent="0">
                  <a:buNone/>
                </a:pPr>
                <a:r>
                  <a:rPr lang="en-US" sz="2000" dirty="0" smtClean="0"/>
                  <a:t>                                            = </a:t>
                </a:r>
                <a14:m>
                  <m:oMath xmlns:m="http://schemas.openxmlformats.org/officeDocument/2006/math">
                    <m:r>
                      <a:rPr lang="en-US" sz="2000" b="0" i="0" smtClean="0">
                        <a:solidFill>
                          <a:prstClr val="black"/>
                        </a:solidFill>
                        <a:latin typeface="Cambria Math" panose="02040503050406030204" pitchFamily="18" charset="0"/>
                      </a:rPr>
                      <m:t>−</m:t>
                    </m:r>
                    <m:nary>
                      <m:naryPr>
                        <m:ctrlPr>
                          <a:rPr lang="en-IN" sz="2000" i="1">
                            <a:solidFill>
                              <a:prstClr val="black"/>
                            </a:solidFill>
                            <a:latin typeface="Cambria Math" panose="02040503050406030204" pitchFamily="18" charset="0"/>
                          </a:rPr>
                        </m:ctrlPr>
                      </m:naryPr>
                      <m:sub>
                        <m:r>
                          <m:rPr>
                            <m:brk m:alnAt="23"/>
                          </m:rPr>
                          <a:rPr lang="en-US" sz="2000" i="1">
                            <a:solidFill>
                              <a:prstClr val="black"/>
                            </a:solidFill>
                            <a:latin typeface="Cambria Math" panose="02040503050406030204" pitchFamily="18" charset="0"/>
                          </a:rPr>
                          <m:t>0</m:t>
                        </m:r>
                      </m:sub>
                      <m:sup>
                        <m:r>
                          <a:rPr lang="en-US" sz="2000" i="1">
                            <a:solidFill>
                              <a:prstClr val="black"/>
                            </a:solidFill>
                            <a:latin typeface="Cambria Math" panose="02040503050406030204" pitchFamily="18" charset="0"/>
                          </a:rPr>
                          <m:t>1</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𝑒</m:t>
                            </m:r>
                          </m:e>
                          <m:sup>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𝑦</m:t>
                            </m:r>
                          </m:sup>
                        </m:sSup>
                      </m:e>
                    </m:nary>
                    <m:d>
                      <m:dPr>
                        <m:ctrlPr>
                          <a:rPr lang="en-US" sz="2000" i="1" smtClean="0">
                            <a:solidFill>
                              <a:prstClr val="black"/>
                            </a:solidFill>
                            <a:latin typeface="Cambria Math" panose="02040503050406030204" pitchFamily="18" charset="0"/>
                            <a:cs typeface="Times New Roman" panose="02020603050405020304" pitchFamily="18" charset="0"/>
                          </a:rPr>
                        </m:ctrlPr>
                      </m:dPr>
                      <m:e>
                        <m:f>
                          <m:fPr>
                            <m:ctrlPr>
                              <a:rPr lang="en-US" sz="2000" i="1" smtClean="0">
                                <a:solidFill>
                                  <a:prstClr val="black"/>
                                </a:solidFill>
                                <a:latin typeface="Cambria Math" panose="02040503050406030204" pitchFamily="18" charset="0"/>
                                <a:cs typeface="Times New Roman" panose="02020603050405020304" pitchFamily="18" charset="0"/>
                              </a:rPr>
                            </m:ctrlPr>
                          </m:fPr>
                          <m:num>
                            <m:r>
                              <a:rPr lang="en-US" sz="2000" b="0" i="1" smtClean="0">
                                <a:solidFill>
                                  <a:prstClr val="black"/>
                                </a:solidFill>
                                <a:latin typeface="Cambria Math" panose="02040503050406030204" pitchFamily="18" charset="0"/>
                                <a:cs typeface="Times New Roman" panose="02020603050405020304" pitchFamily="18" charset="0"/>
                              </a:rPr>
                              <m:t>1</m:t>
                            </m:r>
                          </m:num>
                          <m:den>
                            <m:r>
                              <a:rPr lang="en-US" sz="2000" b="0" i="1" smtClean="0">
                                <a:solidFill>
                                  <a:prstClr val="black"/>
                                </a:solidFill>
                                <a:latin typeface="Cambria Math" panose="02040503050406030204" pitchFamily="18" charset="0"/>
                                <a:cs typeface="Times New Roman" panose="02020603050405020304" pitchFamily="18" charset="0"/>
                              </a:rPr>
                              <m:t>𝑒</m:t>
                            </m:r>
                          </m:den>
                        </m:f>
                        <m:r>
                          <a:rPr lang="en-US" sz="2000" b="0" i="1" smtClean="0">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1</m:t>
                        </m:r>
                      </m:e>
                    </m:d>
                    <m:r>
                      <a:rPr lang="en-US" sz="2000" b="0" i="1" smtClean="0">
                        <a:solidFill>
                          <a:prstClr val="black"/>
                        </a:solidFill>
                        <a:latin typeface="Cambria Math" panose="02040503050406030204" pitchFamily="18" charset="0"/>
                        <a:cs typeface="Times New Roman" panose="02020603050405020304" pitchFamily="18" charset="0"/>
                      </a:rPr>
                      <m:t>𝑑𝑦</m:t>
                    </m:r>
                  </m:oMath>
                </a14:m>
                <a:r>
                  <a:rPr lang="en-US" sz="2000" b="0" dirty="0" smtClean="0">
                    <a:solidFill>
                      <a:prstClr val="black"/>
                    </a:solidFill>
                    <a:cs typeface="Times New Roman" panose="02020603050405020304" pitchFamily="18" charset="0"/>
                  </a:rPr>
                  <a:t> </a:t>
                </a:r>
              </a:p>
              <a:p>
                <a:pPr marL="0" indent="0">
                  <a:buNone/>
                </a:pPr>
                <a:r>
                  <a:rPr lang="en-US" sz="2000" b="0" dirty="0" smtClean="0">
                    <a:solidFill>
                      <a:prstClr val="black"/>
                    </a:solidFill>
                    <a:cs typeface="Times New Roman" panose="02020603050405020304" pitchFamily="18" charset="0"/>
                  </a:rPr>
                  <a:t>                                            = </a:t>
                </a:r>
                <a14:m>
                  <m:oMath xmlns:m="http://schemas.openxmlformats.org/officeDocument/2006/math">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1</m:t>
                        </m:r>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𝑒</m:t>
                            </m:r>
                          </m:den>
                        </m:f>
                      </m:e>
                    </m:d>
                    <m:nary>
                      <m:naryPr>
                        <m:ctrlPr>
                          <a:rPr lang="en-IN" sz="2000" i="1">
                            <a:solidFill>
                              <a:prstClr val="black"/>
                            </a:solidFill>
                            <a:latin typeface="Cambria Math" panose="02040503050406030204" pitchFamily="18" charset="0"/>
                          </a:rPr>
                        </m:ctrlPr>
                      </m:naryPr>
                      <m:sub>
                        <m:r>
                          <m:rPr>
                            <m:brk m:alnAt="23"/>
                          </m:rPr>
                          <a:rPr lang="en-US" sz="2000" i="1">
                            <a:solidFill>
                              <a:prstClr val="black"/>
                            </a:solidFill>
                            <a:latin typeface="Cambria Math" panose="02040503050406030204" pitchFamily="18" charset="0"/>
                          </a:rPr>
                          <m:t>0</m:t>
                        </m:r>
                      </m:sub>
                      <m:sup>
                        <m:r>
                          <a:rPr lang="en-US" sz="2000" i="1">
                            <a:solidFill>
                              <a:prstClr val="black"/>
                            </a:solidFill>
                            <a:latin typeface="Cambria Math" panose="02040503050406030204" pitchFamily="18" charset="0"/>
                          </a:rPr>
                          <m:t>1</m:t>
                        </m:r>
                      </m:sup>
                      <m:e>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𝑒</m:t>
                            </m:r>
                          </m:e>
                          <m:sup>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𝑦</m:t>
                            </m:r>
                          </m:sup>
                        </m:sSup>
                        <m:r>
                          <a:rPr lang="en-US" sz="2000" b="0" i="1" smtClean="0">
                            <a:solidFill>
                              <a:prstClr val="black"/>
                            </a:solidFill>
                            <a:latin typeface="Cambria Math" panose="02040503050406030204" pitchFamily="18" charset="0"/>
                            <a:cs typeface="Times New Roman" panose="02020603050405020304" pitchFamily="18" charset="0"/>
                          </a:rPr>
                          <m:t>𝑑𝑦</m:t>
                        </m:r>
                      </m:e>
                    </m:nary>
                  </m:oMath>
                </a14:m>
                <a:endParaRPr lang="en-US" sz="2000" b="0" dirty="0" smtClean="0">
                  <a:solidFill>
                    <a:prstClr val="black"/>
                  </a:solidFill>
                  <a:cs typeface="Times New Roman" panose="02020603050405020304" pitchFamily="18" charset="0"/>
                </a:endParaRPr>
              </a:p>
              <a:p>
                <a:pPr marL="0" indent="0">
                  <a:buNone/>
                </a:pPr>
                <a:r>
                  <a:rPr lang="en-US" sz="2000" dirty="0" smtClean="0"/>
                  <a:t>                                            = </a:t>
                </a:r>
                <a14:m>
                  <m:oMath xmlns:m="http://schemas.openxmlformats.org/officeDocument/2006/math">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1</m:t>
                        </m:r>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𝑒</m:t>
                            </m:r>
                          </m:den>
                        </m:f>
                      </m:e>
                    </m:d>
                    <m:sSubSup>
                      <m:sSubSupPr>
                        <m:ctrlPr>
                          <a:rPr lang="en-IN" sz="2000" i="1">
                            <a:solidFill>
                              <a:prstClr val="black"/>
                            </a:solidFill>
                            <a:latin typeface="Cambria Math" panose="02040503050406030204" pitchFamily="18" charset="0"/>
                          </a:rPr>
                        </m:ctrlPr>
                      </m:sSubSupPr>
                      <m:e>
                        <m:d>
                          <m:dPr>
                            <m:ctrlPr>
                              <a:rPr lang="en-IN" sz="2000" i="1">
                                <a:solidFill>
                                  <a:prstClr val="black"/>
                                </a:solidFill>
                                <a:latin typeface="Cambria Math" panose="02040503050406030204" pitchFamily="18" charset="0"/>
                              </a:rPr>
                            </m:ctrlPr>
                          </m:dPr>
                          <m:e>
                            <m:f>
                              <m:fPr>
                                <m:ctrlPr>
                                  <a:rPr lang="en-IN" sz="2000" i="1">
                                    <a:solidFill>
                                      <a:prstClr val="black"/>
                                    </a:solidFill>
                                    <a:latin typeface="Cambria Math" panose="02040503050406030204" pitchFamily="18" charset="0"/>
                                  </a:rPr>
                                </m:ctrlPr>
                              </m:fPr>
                              <m:num>
                                <m:sSup>
                                  <m:sSupPr>
                                    <m:ctrlPr>
                                      <a:rPr lang="en-US" sz="2000" i="1">
                                        <a:solidFill>
                                          <a:prstClr val="black"/>
                                        </a:solidFill>
                                        <a:latin typeface="Cambria Math" panose="02040503050406030204" pitchFamily="18" charset="0"/>
                                        <a:cs typeface="Times New Roman" panose="02020603050405020304" pitchFamily="18" charset="0"/>
                                      </a:rPr>
                                    </m:ctrlPr>
                                  </m:sSupPr>
                                  <m:e>
                                    <m:r>
                                      <a:rPr lang="en-US" sz="2000" i="1">
                                        <a:solidFill>
                                          <a:prstClr val="black"/>
                                        </a:solidFill>
                                        <a:latin typeface="Cambria Math" panose="02040503050406030204" pitchFamily="18" charset="0"/>
                                        <a:cs typeface="Times New Roman" panose="02020603050405020304" pitchFamily="18" charset="0"/>
                                      </a:rPr>
                                      <m:t>𝑒</m:t>
                                    </m:r>
                                  </m:e>
                                  <m:sup>
                                    <m:r>
                                      <a:rPr lang="en-US" sz="2000" i="1">
                                        <a:solidFill>
                                          <a:prstClr val="black"/>
                                        </a:solidFill>
                                        <a:latin typeface="Cambria Math" panose="02040503050406030204" pitchFamily="18" charset="0"/>
                                        <a:cs typeface="Times New Roman" panose="02020603050405020304" pitchFamily="18" charset="0"/>
                                      </a:rPr>
                                      <m:t>−</m:t>
                                    </m:r>
                                    <m:r>
                                      <a:rPr lang="en-US" sz="2000" b="0" i="1" smtClean="0">
                                        <a:solidFill>
                                          <a:prstClr val="black"/>
                                        </a:solidFill>
                                        <a:latin typeface="Cambria Math" panose="02040503050406030204" pitchFamily="18" charset="0"/>
                                        <a:cs typeface="Times New Roman" panose="02020603050405020304" pitchFamily="18" charset="0"/>
                                      </a:rPr>
                                      <m:t>𝑦</m:t>
                                    </m:r>
                                  </m:sup>
                                </m:sSup>
                              </m:num>
                              <m:den>
                                <m:r>
                                  <a:rPr lang="en-US" sz="2000" i="1">
                                    <a:solidFill>
                                      <a:prstClr val="black"/>
                                    </a:solidFill>
                                    <a:latin typeface="Cambria Math" panose="02040503050406030204" pitchFamily="18" charset="0"/>
                                  </a:rPr>
                                  <m:t>−</m:t>
                                </m:r>
                                <m:r>
                                  <a:rPr lang="en-US" sz="2000" i="1">
                                    <a:solidFill>
                                      <a:prstClr val="black"/>
                                    </a:solidFill>
                                    <a:latin typeface="Cambria Math" panose="02040503050406030204" pitchFamily="18" charset="0"/>
                                  </a:rPr>
                                  <m:t>1</m:t>
                                </m:r>
                              </m:den>
                            </m:f>
                          </m:e>
                        </m:d>
                      </m:e>
                      <m:sub>
                        <m:r>
                          <a:rPr lang="en-US" sz="2000" i="1">
                            <a:solidFill>
                              <a:prstClr val="black"/>
                            </a:solidFill>
                            <a:latin typeface="Cambria Math" panose="02040503050406030204" pitchFamily="18" charset="0"/>
                          </a:rPr>
                          <m:t>0</m:t>
                        </m:r>
                      </m:sub>
                      <m:sup>
                        <m:r>
                          <a:rPr lang="en-US" sz="2000" i="1">
                            <a:solidFill>
                              <a:prstClr val="black"/>
                            </a:solidFill>
                            <a:latin typeface="Cambria Math" panose="02040503050406030204" pitchFamily="18" charset="0"/>
                          </a:rPr>
                          <m:t>1</m:t>
                        </m:r>
                      </m:sup>
                    </m:sSubSup>
                  </m:oMath>
                </a14:m>
                <a:endParaRPr lang="en-IN" sz="2000" dirty="0" smtClean="0"/>
              </a:p>
              <a:p>
                <a:pPr marL="0" indent="0">
                  <a:buNone/>
                </a:pPr>
                <a:r>
                  <a:rPr lang="en-US" sz="2000" dirty="0" smtClean="0"/>
                  <a:t>                                            = </a:t>
                </a:r>
                <a14:m>
                  <m:oMath xmlns:m="http://schemas.openxmlformats.org/officeDocument/2006/math">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1</m:t>
                        </m:r>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𝑒</m:t>
                            </m:r>
                          </m:den>
                        </m:f>
                      </m:e>
                    </m:d>
                    <m:d>
                      <m:dPr>
                        <m:ctrlPr>
                          <a:rPr lang="en-US" sz="2000" i="1" smtClean="0">
                            <a:solidFill>
                              <a:prstClr val="black"/>
                            </a:solidFill>
                            <a:latin typeface="Cambria Math" panose="02040503050406030204" pitchFamily="18" charset="0"/>
                            <a:cs typeface="Times New Roman" panose="02020603050405020304" pitchFamily="18" charset="0"/>
                          </a:rPr>
                        </m:ctrlPr>
                      </m:dPr>
                      <m:e>
                        <m:r>
                          <a:rPr lang="en-US" sz="2000" b="0" i="1" smtClean="0">
                            <a:solidFill>
                              <a:prstClr val="black"/>
                            </a:solidFill>
                            <a:latin typeface="Cambria Math" panose="02040503050406030204" pitchFamily="18" charset="0"/>
                            <a:cs typeface="Times New Roman" panose="02020603050405020304" pitchFamily="18" charset="0"/>
                          </a:rPr>
                          <m:t>−</m:t>
                        </m:r>
                        <m:d>
                          <m:dPr>
                            <m:ctrlPr>
                              <a:rPr lang="en-US" sz="2000" i="1">
                                <a:solidFill>
                                  <a:prstClr val="black"/>
                                </a:solidFill>
                                <a:latin typeface="Cambria Math" panose="02040503050406030204" pitchFamily="18" charset="0"/>
                                <a:cs typeface="Times New Roman" panose="02020603050405020304" pitchFamily="18" charset="0"/>
                              </a:rPr>
                            </m:ctrlPr>
                          </m:dPr>
                          <m:e>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𝑒</m:t>
                                </m:r>
                              </m:den>
                            </m:f>
                            <m:r>
                              <a:rPr lang="en-US" sz="2000" i="1">
                                <a:solidFill>
                                  <a:prstClr val="black"/>
                                </a:solidFill>
                                <a:latin typeface="Cambria Math" panose="02040503050406030204" pitchFamily="18" charset="0"/>
                                <a:cs typeface="Times New Roman" panose="02020603050405020304" pitchFamily="18" charset="0"/>
                              </a:rPr>
                              <m:t>−</m:t>
                            </m:r>
                            <m:r>
                              <a:rPr lang="en-US" sz="2000" i="1">
                                <a:solidFill>
                                  <a:prstClr val="black"/>
                                </a:solidFill>
                                <a:latin typeface="Cambria Math" panose="02040503050406030204" pitchFamily="18" charset="0"/>
                                <a:cs typeface="Times New Roman" panose="02020603050405020304" pitchFamily="18" charset="0"/>
                              </a:rPr>
                              <m:t>1</m:t>
                            </m:r>
                          </m:e>
                        </m:d>
                      </m:e>
                    </m:d>
                  </m:oMath>
                </a14:m>
                <a:endParaRPr lang="en-IN" sz="2000" dirty="0" smtClean="0"/>
              </a:p>
              <a:p>
                <a:pPr marL="0" indent="0">
                  <a:buNone/>
                </a:pPr>
                <a:r>
                  <a:rPr lang="en-US" sz="2000" dirty="0" smtClean="0"/>
                  <a:t>                                            = </a:t>
                </a:r>
                <a14:m>
                  <m:oMath xmlns:m="http://schemas.openxmlformats.org/officeDocument/2006/math">
                    <m:sSup>
                      <m:sSupPr>
                        <m:ctrlPr>
                          <a:rPr lang="en-US" sz="2000" i="1" smtClean="0">
                            <a:latin typeface="Cambria Math" panose="02040503050406030204" pitchFamily="18" charset="0"/>
                          </a:rPr>
                        </m:ctrlPr>
                      </m:sSupPr>
                      <m:e>
                        <m:d>
                          <m:dPr>
                            <m:ctrlPr>
                              <a:rPr lang="en-US" sz="2000" i="1">
                                <a:solidFill>
                                  <a:prstClr val="black"/>
                                </a:solidFill>
                                <a:latin typeface="Cambria Math" panose="02040503050406030204" pitchFamily="18" charset="0"/>
                                <a:cs typeface="Times New Roman" panose="02020603050405020304" pitchFamily="18" charset="0"/>
                              </a:rPr>
                            </m:ctrlPr>
                          </m:dPr>
                          <m:e>
                            <m:r>
                              <a:rPr lang="en-US" sz="2000" i="1">
                                <a:solidFill>
                                  <a:prstClr val="black"/>
                                </a:solidFill>
                                <a:latin typeface="Cambria Math" panose="02040503050406030204" pitchFamily="18" charset="0"/>
                                <a:cs typeface="Times New Roman" panose="02020603050405020304" pitchFamily="18" charset="0"/>
                              </a:rPr>
                              <m:t>1</m:t>
                            </m:r>
                            <m:r>
                              <a:rPr lang="en-US" sz="2000" i="1">
                                <a:solidFill>
                                  <a:prstClr val="black"/>
                                </a:solidFill>
                                <a:latin typeface="Cambria Math" panose="02040503050406030204" pitchFamily="18" charset="0"/>
                                <a:cs typeface="Times New Roman" panose="02020603050405020304" pitchFamily="18" charset="0"/>
                              </a:rPr>
                              <m:t>−</m:t>
                            </m:r>
                            <m:f>
                              <m:fPr>
                                <m:ctrlPr>
                                  <a:rPr lang="en-US" sz="2000" i="1">
                                    <a:solidFill>
                                      <a:prstClr val="black"/>
                                    </a:solidFill>
                                    <a:latin typeface="Cambria Math" panose="02040503050406030204" pitchFamily="18" charset="0"/>
                                    <a:cs typeface="Times New Roman" panose="02020603050405020304" pitchFamily="18" charset="0"/>
                                  </a:rPr>
                                </m:ctrlPr>
                              </m:fPr>
                              <m:num>
                                <m:r>
                                  <a:rPr lang="en-US" sz="2000" i="1">
                                    <a:solidFill>
                                      <a:prstClr val="black"/>
                                    </a:solidFill>
                                    <a:latin typeface="Cambria Math" panose="02040503050406030204" pitchFamily="18" charset="0"/>
                                    <a:cs typeface="Times New Roman" panose="02020603050405020304" pitchFamily="18" charset="0"/>
                                  </a:rPr>
                                  <m:t>1</m:t>
                                </m:r>
                              </m:num>
                              <m:den>
                                <m:r>
                                  <a:rPr lang="en-US" sz="2000" i="1">
                                    <a:solidFill>
                                      <a:prstClr val="black"/>
                                    </a:solidFill>
                                    <a:latin typeface="Cambria Math" panose="02040503050406030204" pitchFamily="18" charset="0"/>
                                    <a:cs typeface="Times New Roman" panose="02020603050405020304" pitchFamily="18" charset="0"/>
                                  </a:rPr>
                                  <m:t>𝑒</m:t>
                                </m:r>
                              </m:den>
                            </m:f>
                          </m:e>
                        </m:d>
                      </m:e>
                      <m:sup>
                        <m:r>
                          <a:rPr lang="en-US" sz="2000" b="0" i="1" smtClean="0">
                            <a:latin typeface="Cambria Math" panose="02040503050406030204" pitchFamily="18" charset="0"/>
                          </a:rPr>
                          <m:t>2</m:t>
                        </m:r>
                      </m:sup>
                    </m:sSup>
                  </m:oMath>
                </a14:m>
                <a:r>
                  <a:rPr lang="en-IN" sz="2000" dirty="0" smtClean="0"/>
                  <a:t>.</a:t>
                </a:r>
                <a:endParaRPr lang="en-IN"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44945"/>
                <a:ext cx="10515600" cy="5735782"/>
              </a:xfrm>
              <a:blipFill>
                <a:blip r:embed="rId2"/>
                <a:stretch>
                  <a:fillRect l="-638"/>
                </a:stretch>
              </a:blipFill>
            </p:spPr>
            <p:txBody>
              <a:bodyPr/>
              <a:lstStyle/>
              <a:p>
                <a:r>
                  <a:rPr lang="en-IN">
                    <a:noFill/>
                  </a:rPr>
                  <a:t> </a:t>
                </a:r>
              </a:p>
            </p:txBody>
          </p:sp>
        </mc:Fallback>
      </mc:AlternateContent>
    </p:spTree>
    <p:extLst>
      <p:ext uri="{BB962C8B-B14F-4D97-AF65-F5344CB8AC3E}">
        <p14:creationId xmlns:p14="http://schemas.microsoft.com/office/powerpoint/2010/main" val="235902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517236"/>
                <a:ext cx="10515600" cy="5659727"/>
              </a:xfrm>
            </p:spPr>
            <p:txBody>
              <a:bodyPr>
                <a:normAutofit lnSpcReduction="10000"/>
              </a:bodyPr>
              <a:lstStyle/>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3.</a:t>
                </a:r>
                <a:r>
                  <a:rPr lang="en-US" sz="2000" dirty="0">
                    <a:solidFill>
                      <a:srgbClr val="00B0F0"/>
                    </a:solidFill>
                    <a:cs typeface="Times New Roman" panose="02020603050405020304" pitchFamily="18" charset="0"/>
                  </a:rPr>
                  <a:t> </a:t>
                </a:r>
                <a14:m>
                  <m:oMath xmlns:m="http://schemas.openxmlformats.org/officeDocument/2006/math">
                    <m:nary>
                      <m:naryPr>
                        <m:limLoc m:val="undOvr"/>
                        <m:ctrlPr>
                          <a:rPr lang="en-US" sz="2000" i="1">
                            <a:solidFill>
                              <a:srgbClr val="00B0F0"/>
                            </a:solidFill>
                            <a:latin typeface="Cambria Math" panose="02040503050406030204" pitchFamily="18" charset="0"/>
                            <a:cs typeface="Times New Roman" panose="02020603050405020304" pitchFamily="18" charset="0"/>
                          </a:rPr>
                        </m:ctrlPr>
                      </m:naryPr>
                      <m:sub>
                        <m:r>
                          <m:rPr>
                            <m:brk m:alnAt="24"/>
                          </m:rPr>
                          <a:rPr lang="en-US" sz="2000" i="1">
                            <a:solidFill>
                              <a:srgbClr val="00B0F0"/>
                            </a:solidFill>
                            <a:latin typeface="Cambria Math" panose="02040503050406030204" pitchFamily="18" charset="0"/>
                            <a:cs typeface="Times New Roman" panose="02020603050405020304" pitchFamily="18" charset="0"/>
                          </a:rPr>
                          <m:t>0</m:t>
                        </m:r>
                      </m:sub>
                      <m:sup>
                        <m:r>
                          <a:rPr lang="en-US" sz="2000" i="1">
                            <a:solidFill>
                              <a:srgbClr val="00B0F0"/>
                            </a:solidFill>
                            <a:latin typeface="Cambria Math" panose="02040503050406030204" pitchFamily="18" charset="0"/>
                            <a:cs typeface="Times New Roman" panose="02020603050405020304" pitchFamily="18" charset="0"/>
                          </a:rPr>
                          <m:t>1</m:t>
                        </m:r>
                      </m:sup>
                      <m:e>
                        <m:nary>
                          <m:naryPr>
                            <m:limLoc m:val="undOvr"/>
                            <m:ctrlPr>
                              <a:rPr lang="en-US" sz="2000" i="1" smtClean="0">
                                <a:solidFill>
                                  <a:srgbClr val="00B0F0"/>
                                </a:solidFill>
                                <a:latin typeface="Cambria Math" panose="02040503050406030204" pitchFamily="18" charset="0"/>
                                <a:cs typeface="Times New Roman" panose="02020603050405020304" pitchFamily="18" charset="0"/>
                              </a:rPr>
                            </m:ctrlPr>
                          </m:naryPr>
                          <m:sub>
                            <m:r>
                              <m:rPr>
                                <m:brk/>
                              </m:rPr>
                              <a:rPr lang="en-US" sz="2000" b="0" i="1" smtClean="0">
                                <a:solidFill>
                                  <a:srgbClr val="00B0F0"/>
                                </a:solidFill>
                                <a:latin typeface="Cambria Math" panose="02040503050406030204" pitchFamily="18" charset="0"/>
                                <a:cs typeface="Times New Roman" panose="02020603050405020304" pitchFamily="18" charset="0"/>
                              </a:rPr>
                              <m:t>𝑥</m:t>
                            </m:r>
                          </m:sub>
                          <m:sup>
                            <m:rad>
                              <m:radPr>
                                <m:degHide m:val="on"/>
                                <m:ctrlPr>
                                  <a:rPr lang="en-US" sz="2000" i="1" smtClean="0">
                                    <a:solidFill>
                                      <a:srgbClr val="00B0F0"/>
                                    </a:solidFill>
                                    <a:latin typeface="Cambria Math" panose="02040503050406030204" pitchFamily="18" charset="0"/>
                                    <a:cs typeface="Times New Roman" panose="02020603050405020304" pitchFamily="18" charset="0"/>
                                  </a:rPr>
                                </m:ctrlPr>
                              </m:radPr>
                              <m:deg/>
                              <m:e>
                                <m:r>
                                  <a:rPr lang="en-US" sz="2000" b="0" i="1" smtClean="0">
                                    <a:solidFill>
                                      <a:srgbClr val="00B0F0"/>
                                    </a:solidFill>
                                    <a:latin typeface="Cambria Math" panose="02040503050406030204" pitchFamily="18" charset="0"/>
                                    <a:cs typeface="Times New Roman" panose="02020603050405020304" pitchFamily="18" charset="0"/>
                                  </a:rPr>
                                  <m:t>𝑥</m:t>
                                </m:r>
                              </m:e>
                            </m:rad>
                          </m:sup>
                          <m:e>
                            <m:d>
                              <m:dPr>
                                <m:ctrlPr>
                                  <a:rPr lang="en-US" sz="2000" i="1">
                                    <a:solidFill>
                                      <a:srgbClr val="00B0F0"/>
                                    </a:solidFill>
                                    <a:latin typeface="Cambria Math" panose="02040503050406030204" pitchFamily="18" charset="0"/>
                                    <a:cs typeface="Times New Roman" panose="02020603050405020304" pitchFamily="18" charset="0"/>
                                  </a:rPr>
                                </m:ctrlPr>
                              </m:dPr>
                              <m:e>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𝑥</m:t>
                                    </m:r>
                                  </m:e>
                                  <m:sup>
                                    <m:r>
                                      <a:rPr lang="en-US" sz="2000" i="1">
                                        <a:solidFill>
                                          <a:srgbClr val="00B0F0"/>
                                        </a:solidFill>
                                        <a:latin typeface="Cambria Math" panose="02040503050406030204" pitchFamily="18" charset="0"/>
                                        <a:cs typeface="Times New Roman" panose="02020603050405020304" pitchFamily="18" charset="0"/>
                                      </a:rPr>
                                      <m:t>2</m:t>
                                    </m:r>
                                  </m:sup>
                                </m:sSup>
                                <m:r>
                                  <a:rPr lang="en-US" sz="2000" i="1">
                                    <a:solidFill>
                                      <a:srgbClr val="00B0F0"/>
                                    </a:solidFill>
                                    <a:latin typeface="Cambria Math" panose="02040503050406030204" pitchFamily="18" charset="0"/>
                                    <a:cs typeface="Times New Roman" panose="02020603050405020304" pitchFamily="18" charset="0"/>
                                  </a:rPr>
                                  <m:t>+</m:t>
                                </m:r>
                                <m:r>
                                  <a:rPr lang="en-US" sz="2000" b="0" i="1" smtClean="0">
                                    <a:solidFill>
                                      <a:srgbClr val="00B0F0"/>
                                    </a:solidFill>
                                    <a:latin typeface="Cambria Math" panose="02040503050406030204" pitchFamily="18" charset="0"/>
                                    <a:cs typeface="Times New Roman" panose="02020603050405020304" pitchFamily="18" charset="0"/>
                                  </a:rPr>
                                  <m:t>2</m:t>
                                </m:r>
                                <m:sSup>
                                  <m:sSupPr>
                                    <m:ctrlPr>
                                      <a:rPr lang="en-US" sz="2000" i="1">
                                        <a:solidFill>
                                          <a:srgbClr val="00B0F0"/>
                                        </a:solidFill>
                                        <a:latin typeface="Cambria Math" panose="02040503050406030204" pitchFamily="18" charset="0"/>
                                        <a:cs typeface="Times New Roman" panose="02020603050405020304" pitchFamily="18" charset="0"/>
                                      </a:rPr>
                                    </m:ctrlPr>
                                  </m:sSupPr>
                                  <m:e>
                                    <m:r>
                                      <a:rPr lang="en-US" sz="2000" i="1">
                                        <a:solidFill>
                                          <a:srgbClr val="00B0F0"/>
                                        </a:solidFill>
                                        <a:latin typeface="Cambria Math" panose="02040503050406030204" pitchFamily="18" charset="0"/>
                                        <a:cs typeface="Times New Roman" panose="02020603050405020304" pitchFamily="18" charset="0"/>
                                      </a:rPr>
                                      <m:t>𝑦</m:t>
                                    </m:r>
                                  </m:e>
                                  <m:sup>
                                    <m:r>
                                      <a:rPr lang="en-US" sz="2000" i="1">
                                        <a:solidFill>
                                          <a:srgbClr val="00B0F0"/>
                                        </a:solidFill>
                                        <a:latin typeface="Cambria Math" panose="02040503050406030204" pitchFamily="18" charset="0"/>
                                        <a:cs typeface="Times New Roman" panose="02020603050405020304" pitchFamily="18" charset="0"/>
                                      </a:rPr>
                                      <m:t>2</m:t>
                                    </m:r>
                                  </m:sup>
                                </m:sSup>
                              </m:e>
                            </m:d>
                            <m:r>
                              <a:rPr lang="en-US" sz="2000" i="1">
                                <a:solidFill>
                                  <a:srgbClr val="00B0F0"/>
                                </a:solidFill>
                                <a:latin typeface="Cambria Math" panose="02040503050406030204" pitchFamily="18" charset="0"/>
                                <a:cs typeface="Times New Roman" panose="02020603050405020304" pitchFamily="18" charset="0"/>
                              </a:rPr>
                              <m:t>𝑑𝑥𝑑𝑦</m:t>
                            </m:r>
                            <m:r>
                              <a:rPr lang="en-US" sz="2000" i="1">
                                <a:solidFill>
                                  <a:srgbClr val="00B0F0"/>
                                </a:solidFill>
                                <a:latin typeface="Cambria Math" panose="02040503050406030204" pitchFamily="18" charset="0"/>
                                <a:cs typeface="Times New Roman" panose="02020603050405020304" pitchFamily="18" charset="0"/>
                              </a:rPr>
                              <m:t>.</m:t>
                            </m:r>
                          </m:e>
                        </m:nary>
                      </m:e>
                    </m:nary>
                  </m:oMath>
                </a14:m>
                <a:endParaRPr lang="en-IN" sz="2000" dirty="0" smtClean="0">
                  <a:latin typeface="Times New Roman" panose="02020603050405020304" pitchFamily="18" charset="0"/>
                  <a:cs typeface="Times New Roman" panose="02020603050405020304" pitchFamily="18" charset="0"/>
                </a:endParaRPr>
              </a:p>
              <a:p>
                <a:pPr marL="0" indent="0">
                  <a:buNone/>
                </a:pPr>
                <a:r>
                  <a:rPr lang="en-US" sz="2000" dirty="0" smtClean="0">
                    <a:solidFill>
                      <a:srgbClr val="00B0F0"/>
                    </a:solidFill>
                    <a:latin typeface="Times New Roman" panose="02020603050405020304" pitchFamily="18" charset="0"/>
                    <a:cs typeface="Times New Roman" panose="02020603050405020304" pitchFamily="18" charset="0"/>
                  </a:rPr>
                  <a:t>Sol. </a:t>
                </a:r>
                <a:r>
                  <a:rPr lang="en-US" sz="2000" dirty="0">
                    <a:solidFill>
                      <a:prstClr val="black"/>
                    </a:solidFill>
                    <a:latin typeface="Times New Roman" panose="02020603050405020304" pitchFamily="18" charset="0"/>
                    <a:cs typeface="Times New Roman" panose="02020603050405020304" pitchFamily="18" charset="0"/>
                  </a:rPr>
                  <a:t>Given Integral </a:t>
                </a:r>
                <a14:m>
                  <m:oMath xmlns:m="http://schemas.openxmlformats.org/officeDocument/2006/math">
                    <m:nary>
                      <m:naryPr>
                        <m:limLoc m:val="undOvr"/>
                        <m:ctrlPr>
                          <a:rPr lang="en-US" sz="1700" i="1" smtClean="0">
                            <a:solidFill>
                              <a:schemeClr val="tx1"/>
                            </a:solidFill>
                            <a:latin typeface="Cambria Math" panose="02040503050406030204" pitchFamily="18" charset="0"/>
                            <a:cs typeface="Times New Roman" panose="02020603050405020304" pitchFamily="18" charset="0"/>
                          </a:rPr>
                        </m:ctrlPr>
                      </m:naryPr>
                      <m:sub>
                        <m:r>
                          <m:rPr>
                            <m:brk m:alnAt="24"/>
                          </m:rPr>
                          <a:rPr lang="en-US" sz="1700" i="1">
                            <a:solidFill>
                              <a:schemeClr val="tx1"/>
                            </a:solidFill>
                            <a:latin typeface="Cambria Math" panose="02040503050406030204" pitchFamily="18" charset="0"/>
                            <a:cs typeface="Times New Roman" panose="02020603050405020304" pitchFamily="18" charset="0"/>
                          </a:rPr>
                          <m:t>0</m:t>
                        </m:r>
                      </m:sub>
                      <m:sup>
                        <m:r>
                          <a:rPr lang="en-US" sz="1700" i="1">
                            <a:solidFill>
                              <a:schemeClr val="tx1"/>
                            </a:solidFill>
                            <a:latin typeface="Cambria Math" panose="02040503050406030204" pitchFamily="18" charset="0"/>
                            <a:cs typeface="Times New Roman" panose="02020603050405020304" pitchFamily="18" charset="0"/>
                          </a:rPr>
                          <m:t>1</m:t>
                        </m:r>
                      </m:sup>
                      <m:e>
                        <m:nary>
                          <m:naryPr>
                            <m:limLoc m:val="undOvr"/>
                            <m:ctrlPr>
                              <a:rPr lang="en-US" sz="1700" i="1">
                                <a:solidFill>
                                  <a:schemeClr val="tx1"/>
                                </a:solidFill>
                                <a:latin typeface="Cambria Math" panose="02040503050406030204" pitchFamily="18" charset="0"/>
                                <a:cs typeface="Times New Roman" panose="02020603050405020304" pitchFamily="18" charset="0"/>
                              </a:rPr>
                            </m:ctrlPr>
                          </m:naryPr>
                          <m:sub>
                            <m:r>
                              <m:rPr>
                                <m:brk/>
                              </m:rPr>
                              <a:rPr lang="en-US" sz="1700" i="1">
                                <a:solidFill>
                                  <a:schemeClr val="tx1"/>
                                </a:solidFill>
                                <a:latin typeface="Cambria Math" panose="02040503050406030204" pitchFamily="18" charset="0"/>
                                <a:cs typeface="Times New Roman" panose="02020603050405020304" pitchFamily="18" charset="0"/>
                              </a:rPr>
                              <m:t>𝑥</m:t>
                            </m:r>
                          </m:sub>
                          <m:sup>
                            <m:rad>
                              <m:radPr>
                                <m:degHide m:val="on"/>
                                <m:ctrlPr>
                                  <a:rPr lang="en-US" sz="1700" i="1">
                                    <a:solidFill>
                                      <a:schemeClr val="tx1"/>
                                    </a:solidFill>
                                    <a:latin typeface="Cambria Math" panose="02040503050406030204" pitchFamily="18" charset="0"/>
                                    <a:cs typeface="Times New Roman" panose="02020603050405020304" pitchFamily="18" charset="0"/>
                                  </a:rPr>
                                </m:ctrlPr>
                              </m:radPr>
                              <m:deg/>
                              <m:e>
                                <m:r>
                                  <a:rPr lang="en-US" sz="1700" i="1">
                                    <a:solidFill>
                                      <a:schemeClr val="tx1"/>
                                    </a:solidFill>
                                    <a:latin typeface="Cambria Math" panose="02040503050406030204" pitchFamily="18" charset="0"/>
                                    <a:cs typeface="Times New Roman" panose="02020603050405020304" pitchFamily="18" charset="0"/>
                                  </a:rPr>
                                  <m:t>𝑥</m:t>
                                </m:r>
                              </m:e>
                            </m:rad>
                          </m:sup>
                          <m:e>
                            <m:d>
                              <m:dPr>
                                <m:ctrlPr>
                                  <a:rPr lang="en-US" sz="1700" i="1">
                                    <a:solidFill>
                                      <a:schemeClr val="tx1"/>
                                    </a:solidFill>
                                    <a:latin typeface="Cambria Math" panose="02040503050406030204" pitchFamily="18" charset="0"/>
                                    <a:cs typeface="Times New Roman" panose="02020603050405020304" pitchFamily="18" charset="0"/>
                                  </a:rPr>
                                </m:ctrlPr>
                              </m:dPr>
                              <m:e>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2</m:t>
                                    </m:r>
                                  </m:sup>
                                </m:sSup>
                                <m:r>
                                  <a:rPr lang="en-US" sz="1700" i="1">
                                    <a:solidFill>
                                      <a:schemeClr val="tx1"/>
                                    </a:solidFill>
                                    <a:latin typeface="Cambria Math" panose="02040503050406030204" pitchFamily="18" charset="0"/>
                                    <a:cs typeface="Times New Roman" panose="02020603050405020304" pitchFamily="18" charset="0"/>
                                  </a:rPr>
                                  <m:t>+</m:t>
                                </m:r>
                                <m:r>
                                  <a:rPr lang="en-US" sz="1700" i="1">
                                    <a:solidFill>
                                      <a:schemeClr val="tx1"/>
                                    </a:solidFill>
                                    <a:latin typeface="Cambria Math" panose="02040503050406030204" pitchFamily="18" charset="0"/>
                                    <a:cs typeface="Times New Roman" panose="02020603050405020304" pitchFamily="18" charset="0"/>
                                  </a:rPr>
                                  <m:t>2</m:t>
                                </m:r>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𝑦</m:t>
                                    </m:r>
                                  </m:e>
                                  <m:sup>
                                    <m:r>
                                      <a:rPr lang="en-US" sz="1700" i="1">
                                        <a:solidFill>
                                          <a:schemeClr val="tx1"/>
                                        </a:solidFill>
                                        <a:latin typeface="Cambria Math" panose="02040503050406030204" pitchFamily="18" charset="0"/>
                                        <a:cs typeface="Times New Roman" panose="02020603050405020304" pitchFamily="18" charset="0"/>
                                      </a:rPr>
                                      <m:t>2</m:t>
                                    </m:r>
                                  </m:sup>
                                </m:sSup>
                              </m:e>
                            </m:d>
                            <m:r>
                              <a:rPr lang="en-US" sz="1700" i="1">
                                <a:solidFill>
                                  <a:schemeClr val="tx1"/>
                                </a:solidFill>
                                <a:latin typeface="Cambria Math" panose="02040503050406030204" pitchFamily="18" charset="0"/>
                                <a:cs typeface="Times New Roman" panose="02020603050405020304" pitchFamily="18" charset="0"/>
                              </a:rPr>
                              <m:t>𝑑𝑥𝑑𝑦</m:t>
                            </m:r>
                          </m:e>
                        </m:nary>
                      </m:e>
                    </m:nary>
                  </m:oMath>
                </a14:m>
                <a:endParaRPr lang="en-US" sz="2000" dirty="0" smtClean="0">
                  <a:solidFill>
                    <a:prstClr val="black"/>
                  </a:solidFill>
                  <a:latin typeface="Times New Roman" panose="02020603050405020304" pitchFamily="18" charset="0"/>
                  <a:cs typeface="Times New Roman" panose="02020603050405020304" pitchFamily="18" charset="0"/>
                </a:endParaRPr>
              </a:p>
              <a:p>
                <a:pPr marL="0" lvl="0" indent="0">
                  <a:buNone/>
                </a:pPr>
                <a:r>
                  <a:rPr lang="en-US" sz="1700" dirty="0">
                    <a:solidFill>
                      <a:prstClr val="black"/>
                    </a:solidFill>
                    <a:latin typeface="Times New Roman" panose="02020603050405020304" pitchFamily="18" charset="0"/>
                    <a:cs typeface="Times New Roman" panose="02020603050405020304" pitchFamily="18" charset="0"/>
                  </a:rPr>
                  <a:t>Where the limits </a:t>
                </a:r>
                <a14:m>
                  <m:oMath xmlns:m="http://schemas.openxmlformats.org/officeDocument/2006/math">
                    <m:sSub>
                      <m:sSubPr>
                        <m:ctrlPr>
                          <a:rPr lang="en-US" sz="1700" i="1">
                            <a:solidFill>
                              <a:prstClr val="black"/>
                            </a:solidFill>
                            <a:latin typeface="Cambria Math" panose="02040503050406030204" pitchFamily="18" charset="0"/>
                            <a:cs typeface="Times New Roman" panose="02020603050405020304" pitchFamily="18" charset="0"/>
                          </a:rPr>
                        </m:ctrlPr>
                      </m:sSubPr>
                      <m:e>
                        <m:r>
                          <a:rPr lang="en-US" sz="1700" i="1">
                            <a:solidFill>
                              <a:prstClr val="black"/>
                            </a:solidFill>
                            <a:latin typeface="Cambria Math" panose="02040503050406030204" pitchFamily="18" charset="0"/>
                            <a:cs typeface="Times New Roman" panose="02020603050405020304" pitchFamily="18" charset="0"/>
                          </a:rPr>
                          <m:t>𝑥</m:t>
                        </m:r>
                      </m:e>
                      <m:sub>
                        <m:r>
                          <a:rPr lang="en-US" sz="1700" i="1">
                            <a:solidFill>
                              <a:prstClr val="black"/>
                            </a:solidFill>
                            <a:latin typeface="Cambria Math" panose="02040503050406030204" pitchFamily="18" charset="0"/>
                            <a:cs typeface="Times New Roman" panose="02020603050405020304" pitchFamily="18" charset="0"/>
                          </a:rPr>
                          <m:t>1</m:t>
                        </m:r>
                      </m:sub>
                    </m:sSub>
                  </m:oMath>
                </a14:m>
                <a:r>
                  <a:rPr lang="en-IN" sz="1700" dirty="0">
                    <a:solidFill>
                      <a:prstClr val="black"/>
                    </a:solidFill>
                    <a:latin typeface="Times New Roman" panose="02020603050405020304" pitchFamily="18" charset="0"/>
                    <a:cs typeface="Times New Roman" panose="02020603050405020304" pitchFamily="18" charset="0"/>
                  </a:rPr>
                  <a:t>=0, </a:t>
                </a:r>
                <a14:m>
                  <m:oMath xmlns:m="http://schemas.openxmlformats.org/officeDocument/2006/math">
                    <m:sSub>
                      <m:sSubPr>
                        <m:ctrlPr>
                          <a:rPr lang="en-US" sz="1700" i="1">
                            <a:solidFill>
                              <a:prstClr val="black"/>
                            </a:solidFill>
                            <a:latin typeface="Cambria Math" panose="02040503050406030204" pitchFamily="18" charset="0"/>
                            <a:cs typeface="Times New Roman" panose="02020603050405020304" pitchFamily="18" charset="0"/>
                          </a:rPr>
                        </m:ctrlPr>
                      </m:sSubPr>
                      <m:e>
                        <m:r>
                          <a:rPr lang="en-US" sz="1700" i="1">
                            <a:solidFill>
                              <a:prstClr val="black"/>
                            </a:solidFill>
                            <a:latin typeface="Cambria Math" panose="02040503050406030204" pitchFamily="18" charset="0"/>
                            <a:cs typeface="Times New Roman" panose="02020603050405020304" pitchFamily="18" charset="0"/>
                          </a:rPr>
                          <m:t>𝑥</m:t>
                        </m:r>
                      </m:e>
                      <m:sub>
                        <m:r>
                          <a:rPr lang="en-US" sz="1700" i="1">
                            <a:solidFill>
                              <a:prstClr val="black"/>
                            </a:solidFill>
                            <a:latin typeface="Cambria Math" panose="02040503050406030204" pitchFamily="18" charset="0"/>
                            <a:cs typeface="Times New Roman" panose="02020603050405020304" pitchFamily="18" charset="0"/>
                          </a:rPr>
                          <m:t>2</m:t>
                        </m:r>
                      </m:sub>
                    </m:sSub>
                  </m:oMath>
                </a14:m>
                <a:r>
                  <a:rPr lang="en-IN" sz="1700" dirty="0">
                    <a:solidFill>
                      <a:prstClr val="black"/>
                    </a:solidFill>
                    <a:latin typeface="Times New Roman" panose="02020603050405020304" pitchFamily="18" charset="0"/>
                    <a:cs typeface="Times New Roman" panose="02020603050405020304" pitchFamily="18" charset="0"/>
                  </a:rPr>
                  <a:t>=1 and </a:t>
                </a:r>
                <a14:m>
                  <m:oMath xmlns:m="http://schemas.openxmlformats.org/officeDocument/2006/math">
                    <m:sSub>
                      <m:sSubPr>
                        <m:ctrlPr>
                          <a:rPr lang="en-US" sz="1700" i="1">
                            <a:solidFill>
                              <a:prstClr val="black"/>
                            </a:solidFill>
                            <a:latin typeface="Cambria Math" panose="02040503050406030204" pitchFamily="18" charset="0"/>
                            <a:cs typeface="Times New Roman" panose="02020603050405020304" pitchFamily="18" charset="0"/>
                          </a:rPr>
                        </m:ctrlPr>
                      </m:sSubPr>
                      <m:e>
                        <m:r>
                          <a:rPr lang="en-US" sz="1700" i="1">
                            <a:solidFill>
                              <a:prstClr val="black"/>
                            </a:solidFill>
                            <a:latin typeface="Cambria Math" panose="02040503050406030204" pitchFamily="18" charset="0"/>
                            <a:cs typeface="Times New Roman" panose="02020603050405020304" pitchFamily="18" charset="0"/>
                          </a:rPr>
                          <m:t>𝑦</m:t>
                        </m:r>
                      </m:e>
                      <m:sub>
                        <m:r>
                          <a:rPr lang="en-US" sz="1700" i="1">
                            <a:solidFill>
                              <a:prstClr val="black"/>
                            </a:solidFill>
                            <a:latin typeface="Cambria Math" panose="02040503050406030204" pitchFamily="18" charset="0"/>
                            <a:cs typeface="Times New Roman" panose="02020603050405020304" pitchFamily="18" charset="0"/>
                          </a:rPr>
                          <m:t>1</m:t>
                        </m:r>
                      </m:sub>
                    </m:sSub>
                  </m:oMath>
                </a14:m>
                <a:r>
                  <a:rPr lang="en-IN" sz="1700" dirty="0" smtClean="0">
                    <a:solidFill>
                      <a:prstClr val="black"/>
                    </a:solidFill>
                    <a:latin typeface="Times New Roman" panose="02020603050405020304" pitchFamily="18" charset="0"/>
                    <a:cs typeface="Times New Roman" panose="02020603050405020304" pitchFamily="18" charset="0"/>
                  </a:rPr>
                  <a:t>=</a:t>
                </a:r>
                <a:r>
                  <a:rPr lang="en-US" sz="1700" dirty="0">
                    <a:solidFill>
                      <a:srgbClr val="00B0F0"/>
                    </a:solidFill>
                    <a:cs typeface="Times New Roman" panose="02020603050405020304" pitchFamily="18" charset="0"/>
                  </a:rPr>
                  <a:t> </a:t>
                </a:r>
                <a14:m>
                  <m:oMath xmlns:m="http://schemas.openxmlformats.org/officeDocument/2006/math">
                    <m:r>
                      <m:rPr>
                        <m:brk/>
                      </m:rPr>
                      <a:rPr lang="en-US" sz="1700" i="1" smtClean="0">
                        <a:solidFill>
                          <a:schemeClr val="tx1"/>
                        </a:solidFill>
                        <a:latin typeface="Cambria Math" panose="02040503050406030204" pitchFamily="18" charset="0"/>
                        <a:cs typeface="Times New Roman" panose="02020603050405020304" pitchFamily="18" charset="0"/>
                      </a:rPr>
                      <m:t>𝑥</m:t>
                    </m:r>
                  </m:oMath>
                </a14:m>
                <a:r>
                  <a:rPr lang="en-IN" sz="1700" dirty="0" smtClean="0">
                    <a:solidFill>
                      <a:schemeClr val="tx1"/>
                    </a:solidFill>
                    <a:latin typeface="Times New Roman" panose="02020603050405020304" pitchFamily="18" charset="0"/>
                    <a:cs typeface="Times New Roman" panose="02020603050405020304" pitchFamily="18" charset="0"/>
                  </a:rPr>
                  <a:t>,</a:t>
                </a:r>
                <a:r>
                  <a:rPr lang="en-US" sz="1700" dirty="0" smtClean="0">
                    <a:solidFill>
                      <a:schemeClr val="tx1"/>
                    </a:solidFill>
                    <a:cs typeface="Times New Roman" panose="02020603050405020304" pitchFamily="18" charset="0"/>
                  </a:rPr>
                  <a:t> </a:t>
                </a:r>
                <a14:m>
                  <m:oMath xmlns:m="http://schemas.openxmlformats.org/officeDocument/2006/math">
                    <m:sSub>
                      <m:sSubPr>
                        <m:ctrlPr>
                          <a:rPr lang="en-US" sz="1700" i="1">
                            <a:solidFill>
                              <a:schemeClr val="tx1"/>
                            </a:solidFill>
                            <a:latin typeface="Cambria Math" panose="02040503050406030204" pitchFamily="18" charset="0"/>
                            <a:cs typeface="Times New Roman" panose="02020603050405020304" pitchFamily="18" charset="0"/>
                          </a:rPr>
                        </m:ctrlPr>
                      </m:sSubPr>
                      <m:e>
                        <m:r>
                          <a:rPr lang="en-US" sz="1700" i="1">
                            <a:solidFill>
                              <a:schemeClr val="tx1"/>
                            </a:solidFill>
                            <a:latin typeface="Cambria Math" panose="02040503050406030204" pitchFamily="18" charset="0"/>
                            <a:cs typeface="Times New Roman" panose="02020603050405020304" pitchFamily="18" charset="0"/>
                          </a:rPr>
                          <m:t>𝑦</m:t>
                        </m:r>
                      </m:e>
                      <m:sub>
                        <m:r>
                          <a:rPr lang="en-US" sz="1700" i="1">
                            <a:solidFill>
                              <a:schemeClr val="tx1"/>
                            </a:solidFill>
                            <a:latin typeface="Cambria Math" panose="02040503050406030204" pitchFamily="18" charset="0"/>
                            <a:cs typeface="Times New Roman" panose="02020603050405020304" pitchFamily="18" charset="0"/>
                          </a:rPr>
                          <m:t>2</m:t>
                        </m:r>
                      </m:sub>
                    </m:sSub>
                  </m:oMath>
                </a14:m>
                <a:r>
                  <a:rPr lang="en-IN" sz="1700"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en-US" sz="1700" i="1">
                            <a:solidFill>
                              <a:schemeClr val="tx1"/>
                            </a:solidFill>
                            <a:latin typeface="Cambria Math" panose="02040503050406030204" pitchFamily="18" charset="0"/>
                            <a:cs typeface="Times New Roman" panose="02020603050405020304" pitchFamily="18" charset="0"/>
                          </a:rPr>
                        </m:ctrlPr>
                      </m:radPr>
                      <m:deg/>
                      <m:e>
                        <m:r>
                          <a:rPr lang="en-US" sz="1700" i="1">
                            <a:solidFill>
                              <a:schemeClr val="tx1"/>
                            </a:solidFill>
                            <a:latin typeface="Cambria Math" panose="02040503050406030204" pitchFamily="18" charset="0"/>
                            <a:cs typeface="Times New Roman" panose="02020603050405020304" pitchFamily="18" charset="0"/>
                          </a:rPr>
                          <m:t>𝑥</m:t>
                        </m:r>
                      </m:e>
                    </m:rad>
                  </m:oMath>
                </a14:m>
                <a:endParaRPr lang="en-IN" sz="1700" dirty="0">
                  <a:solidFill>
                    <a:prstClr val="black"/>
                  </a:solidFill>
                  <a:latin typeface="Times New Roman" panose="02020603050405020304" pitchFamily="18" charset="0"/>
                  <a:cs typeface="Times New Roman" panose="02020603050405020304" pitchFamily="18" charset="0"/>
                </a:endParaRPr>
              </a:p>
              <a:p>
                <a:pPr marL="0" lvl="0" indent="0">
                  <a:lnSpc>
                    <a:spcPct val="120000"/>
                  </a:lnSpc>
                  <a:buNone/>
                </a:pPr>
                <a14:m>
                  <m:oMath xmlns:m="http://schemas.openxmlformats.org/officeDocument/2006/math">
                    <m:nary>
                      <m:naryPr>
                        <m:limLoc m:val="undOvr"/>
                        <m:ctrlPr>
                          <a:rPr lang="en-US" sz="1700" i="1">
                            <a:solidFill>
                              <a:prstClr val="black"/>
                            </a:solidFill>
                            <a:latin typeface="Cambria Math" panose="02040503050406030204" pitchFamily="18" charset="0"/>
                            <a:cs typeface="Times New Roman" panose="02020603050405020304" pitchFamily="18" charset="0"/>
                          </a:rPr>
                        </m:ctrlPr>
                      </m:naryPr>
                      <m:sub>
                        <m:r>
                          <m:rPr>
                            <m:brk m:alnAt="24"/>
                          </m:rPr>
                          <a:rPr lang="en-US" sz="1700" i="1">
                            <a:solidFill>
                              <a:prstClr val="black"/>
                            </a:solidFill>
                            <a:latin typeface="Cambria Math" panose="02040503050406030204" pitchFamily="18" charset="0"/>
                            <a:cs typeface="Times New Roman" panose="02020603050405020304" pitchFamily="18" charset="0"/>
                          </a:rPr>
                          <m:t>0</m:t>
                        </m:r>
                      </m:sub>
                      <m:sup>
                        <m:r>
                          <a:rPr lang="en-US" sz="1700" i="1">
                            <a:solidFill>
                              <a:prstClr val="black"/>
                            </a:solidFill>
                            <a:latin typeface="Cambria Math" panose="02040503050406030204" pitchFamily="18" charset="0"/>
                            <a:cs typeface="Times New Roman" panose="02020603050405020304" pitchFamily="18" charset="0"/>
                          </a:rPr>
                          <m:t>1</m:t>
                        </m:r>
                      </m:sup>
                      <m:e>
                        <m:nary>
                          <m:naryPr>
                            <m:limLoc m:val="undOvr"/>
                            <m:ctrlPr>
                              <a:rPr lang="en-US" sz="1700" i="1">
                                <a:solidFill>
                                  <a:prstClr val="black"/>
                                </a:solidFill>
                                <a:latin typeface="Cambria Math" panose="02040503050406030204" pitchFamily="18" charset="0"/>
                                <a:cs typeface="Times New Roman" panose="02020603050405020304" pitchFamily="18" charset="0"/>
                              </a:rPr>
                            </m:ctrlPr>
                          </m:naryPr>
                          <m:sub>
                            <m:r>
                              <m:rPr>
                                <m:brk/>
                              </m:rPr>
                              <a:rPr lang="en-US" sz="1700" i="1">
                                <a:solidFill>
                                  <a:prstClr val="black"/>
                                </a:solidFill>
                                <a:latin typeface="Cambria Math" panose="02040503050406030204" pitchFamily="18" charset="0"/>
                                <a:cs typeface="Times New Roman" panose="02020603050405020304" pitchFamily="18" charset="0"/>
                              </a:rPr>
                              <m:t>𝑥</m:t>
                            </m:r>
                          </m:sub>
                          <m:sup>
                            <m:rad>
                              <m:radPr>
                                <m:degHide m:val="on"/>
                                <m:ctrlPr>
                                  <a:rPr lang="en-US" sz="1700" i="1">
                                    <a:solidFill>
                                      <a:prstClr val="black"/>
                                    </a:solidFill>
                                    <a:latin typeface="Cambria Math" panose="02040503050406030204" pitchFamily="18" charset="0"/>
                                    <a:cs typeface="Times New Roman" panose="02020603050405020304" pitchFamily="18" charset="0"/>
                                  </a:rPr>
                                </m:ctrlPr>
                              </m:radPr>
                              <m:deg/>
                              <m:e>
                                <m:r>
                                  <a:rPr lang="en-US" sz="1700" i="1">
                                    <a:solidFill>
                                      <a:prstClr val="black"/>
                                    </a:solidFill>
                                    <a:latin typeface="Cambria Math" panose="02040503050406030204" pitchFamily="18" charset="0"/>
                                    <a:cs typeface="Times New Roman" panose="02020603050405020304" pitchFamily="18" charset="0"/>
                                  </a:rPr>
                                  <m:t>𝑥</m:t>
                                </m:r>
                              </m:e>
                            </m:rad>
                          </m:sup>
                          <m:e>
                            <m:d>
                              <m:dPr>
                                <m:ctrlPr>
                                  <a:rPr lang="en-US" sz="1700" i="1">
                                    <a:solidFill>
                                      <a:prstClr val="black"/>
                                    </a:solidFill>
                                    <a:latin typeface="Cambria Math" panose="02040503050406030204" pitchFamily="18" charset="0"/>
                                    <a:cs typeface="Times New Roman" panose="02020603050405020304" pitchFamily="18" charset="0"/>
                                  </a:rPr>
                                </m:ctrlPr>
                              </m:dPr>
                              <m:e>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i="1">
                                        <a:solidFill>
                                          <a:prstClr val="black"/>
                                        </a:solidFill>
                                        <a:latin typeface="Cambria Math" panose="02040503050406030204" pitchFamily="18" charset="0"/>
                                        <a:cs typeface="Times New Roman" panose="02020603050405020304" pitchFamily="18" charset="0"/>
                                      </a:rPr>
                                      <m:t>𝑥</m:t>
                                    </m:r>
                                  </m:e>
                                  <m:sup>
                                    <m:r>
                                      <a:rPr lang="en-US" sz="1700" i="1">
                                        <a:solidFill>
                                          <a:prstClr val="black"/>
                                        </a:solidFill>
                                        <a:latin typeface="Cambria Math" panose="02040503050406030204" pitchFamily="18" charset="0"/>
                                        <a:cs typeface="Times New Roman" panose="02020603050405020304" pitchFamily="18" charset="0"/>
                                      </a:rPr>
                                      <m:t>2</m:t>
                                    </m:r>
                                  </m:sup>
                                </m:sSup>
                                <m:r>
                                  <a:rPr lang="en-US" sz="1700" i="1">
                                    <a:solidFill>
                                      <a:prstClr val="black"/>
                                    </a:solidFill>
                                    <a:latin typeface="Cambria Math" panose="02040503050406030204" pitchFamily="18" charset="0"/>
                                    <a:cs typeface="Times New Roman" panose="02020603050405020304" pitchFamily="18" charset="0"/>
                                  </a:rPr>
                                  <m:t>+</m:t>
                                </m:r>
                                <m:r>
                                  <a:rPr lang="en-US" sz="1700" i="1">
                                    <a:solidFill>
                                      <a:prstClr val="black"/>
                                    </a:solidFill>
                                    <a:latin typeface="Cambria Math" panose="02040503050406030204" pitchFamily="18" charset="0"/>
                                    <a:cs typeface="Times New Roman" panose="02020603050405020304" pitchFamily="18" charset="0"/>
                                  </a:rPr>
                                  <m:t>2</m:t>
                                </m:r>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i="1">
                                        <a:solidFill>
                                          <a:prstClr val="black"/>
                                        </a:solidFill>
                                        <a:latin typeface="Cambria Math" panose="02040503050406030204" pitchFamily="18" charset="0"/>
                                        <a:cs typeface="Times New Roman" panose="02020603050405020304" pitchFamily="18" charset="0"/>
                                      </a:rPr>
                                      <m:t>𝑦</m:t>
                                    </m:r>
                                  </m:e>
                                  <m:sup>
                                    <m:r>
                                      <a:rPr lang="en-US" sz="1700" i="1">
                                        <a:solidFill>
                                          <a:prstClr val="black"/>
                                        </a:solidFill>
                                        <a:latin typeface="Cambria Math" panose="02040503050406030204" pitchFamily="18" charset="0"/>
                                        <a:cs typeface="Times New Roman" panose="02020603050405020304" pitchFamily="18" charset="0"/>
                                      </a:rPr>
                                      <m:t>2</m:t>
                                    </m:r>
                                  </m:sup>
                                </m:sSup>
                              </m:e>
                            </m:d>
                            <m:r>
                              <a:rPr lang="en-US" sz="1700" i="1">
                                <a:solidFill>
                                  <a:prstClr val="black"/>
                                </a:solidFill>
                                <a:latin typeface="Cambria Math" panose="02040503050406030204" pitchFamily="18" charset="0"/>
                                <a:cs typeface="Times New Roman" panose="02020603050405020304" pitchFamily="18" charset="0"/>
                              </a:rPr>
                              <m:t>𝑑</m:t>
                            </m:r>
                            <m:r>
                              <a:rPr lang="en-US" sz="1700" b="0" i="1" smtClean="0">
                                <a:solidFill>
                                  <a:prstClr val="black"/>
                                </a:solidFill>
                                <a:latin typeface="Cambria Math" panose="02040503050406030204" pitchFamily="18" charset="0"/>
                                <a:cs typeface="Times New Roman" panose="02020603050405020304" pitchFamily="18" charset="0"/>
                              </a:rPr>
                              <m:t>𝑥</m:t>
                            </m:r>
                            <m:r>
                              <a:rPr lang="en-US" sz="1700" i="1">
                                <a:solidFill>
                                  <a:prstClr val="black"/>
                                </a:solidFill>
                                <a:latin typeface="Cambria Math" panose="02040503050406030204" pitchFamily="18" charset="0"/>
                                <a:cs typeface="Times New Roman" panose="02020603050405020304" pitchFamily="18" charset="0"/>
                              </a:rPr>
                              <m:t>𝑑</m:t>
                            </m:r>
                            <m:r>
                              <a:rPr lang="en-US" sz="1700" b="0" i="1" smtClean="0">
                                <a:solidFill>
                                  <a:prstClr val="black"/>
                                </a:solidFill>
                                <a:latin typeface="Cambria Math" panose="02040503050406030204" pitchFamily="18" charset="0"/>
                                <a:cs typeface="Times New Roman" panose="02020603050405020304" pitchFamily="18" charset="0"/>
                              </a:rPr>
                              <m:t>𝑦</m:t>
                            </m:r>
                          </m:e>
                        </m:nary>
                      </m:e>
                    </m:nary>
                    <m:r>
                      <a:rPr lang="en-US" sz="1700" b="0" i="0" smtClean="0">
                        <a:solidFill>
                          <a:prstClr val="black"/>
                        </a:solidFill>
                        <a:latin typeface="Cambria Math" panose="02040503050406030204" pitchFamily="18" charset="0"/>
                        <a:cs typeface="Times New Roman" panose="02020603050405020304" pitchFamily="18" charset="0"/>
                      </a:rPr>
                      <m:t>=</m:t>
                    </m:r>
                  </m:oMath>
                </a14:m>
                <a:r>
                  <a:rPr lang="en-IN" sz="2000" dirty="0" smtClean="0">
                    <a:solidFill>
                      <a:srgbClr val="00B0F0"/>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1700" i="1">
                            <a:solidFill>
                              <a:prstClr val="black"/>
                            </a:solidFill>
                            <a:latin typeface="Cambria Math" panose="02040503050406030204" pitchFamily="18" charset="0"/>
                            <a:cs typeface="Times New Roman" panose="02020603050405020304" pitchFamily="18" charset="0"/>
                          </a:rPr>
                        </m:ctrlPr>
                      </m:naryPr>
                      <m:sub>
                        <m:r>
                          <m:rPr>
                            <m:brk m:alnAt="24"/>
                          </m:rPr>
                          <a:rPr lang="en-US" sz="1700" i="1">
                            <a:solidFill>
                              <a:prstClr val="black"/>
                            </a:solidFill>
                            <a:latin typeface="Cambria Math" panose="02040503050406030204" pitchFamily="18" charset="0"/>
                            <a:cs typeface="Times New Roman" panose="02020603050405020304" pitchFamily="18" charset="0"/>
                          </a:rPr>
                          <m:t>0</m:t>
                        </m:r>
                      </m:sub>
                      <m:sup>
                        <m:r>
                          <a:rPr lang="en-US" sz="1700" i="1">
                            <a:solidFill>
                              <a:prstClr val="black"/>
                            </a:solidFill>
                            <a:latin typeface="Cambria Math" panose="02040503050406030204" pitchFamily="18" charset="0"/>
                            <a:cs typeface="Times New Roman" panose="02020603050405020304" pitchFamily="18" charset="0"/>
                          </a:rPr>
                          <m:t>1</m:t>
                        </m:r>
                      </m:sup>
                      <m:e>
                        <m:d>
                          <m:dPr>
                            <m:ctrlPr>
                              <a:rPr lang="en-US" sz="1700" i="1">
                                <a:solidFill>
                                  <a:prstClr val="black"/>
                                </a:solidFill>
                                <a:latin typeface="Cambria Math" panose="02040503050406030204" pitchFamily="18" charset="0"/>
                                <a:cs typeface="Times New Roman" panose="02020603050405020304" pitchFamily="18" charset="0"/>
                              </a:rPr>
                            </m:ctrlPr>
                          </m:dPr>
                          <m:e>
                            <m:nary>
                              <m:naryPr>
                                <m:limLoc m:val="undOvr"/>
                                <m:ctrlPr>
                                  <a:rPr lang="en-US" sz="1700" i="1">
                                    <a:solidFill>
                                      <a:prstClr val="black"/>
                                    </a:solidFill>
                                    <a:latin typeface="Cambria Math" panose="02040503050406030204" pitchFamily="18" charset="0"/>
                                    <a:cs typeface="Times New Roman" panose="02020603050405020304" pitchFamily="18" charset="0"/>
                                  </a:rPr>
                                </m:ctrlPr>
                              </m:naryPr>
                              <m:sub>
                                <m:r>
                                  <m:rPr>
                                    <m:brk/>
                                  </m:rPr>
                                  <a:rPr lang="en-US" sz="1700" b="0" i="1" smtClean="0">
                                    <a:solidFill>
                                      <a:prstClr val="black"/>
                                    </a:solidFill>
                                    <a:latin typeface="Cambria Math" panose="02040503050406030204" pitchFamily="18" charset="0"/>
                                    <a:cs typeface="Times New Roman" panose="02020603050405020304" pitchFamily="18" charset="0"/>
                                  </a:rPr>
                                  <m:t>𝑥</m:t>
                                </m:r>
                              </m:sub>
                              <m:sup>
                                <m:rad>
                                  <m:radPr>
                                    <m:degHide m:val="on"/>
                                    <m:ctrlPr>
                                      <a:rPr lang="en-US" sz="1700" i="1">
                                        <a:solidFill>
                                          <a:prstClr val="black"/>
                                        </a:solidFill>
                                        <a:latin typeface="Cambria Math" panose="02040503050406030204" pitchFamily="18" charset="0"/>
                                        <a:cs typeface="Times New Roman" panose="02020603050405020304" pitchFamily="18" charset="0"/>
                                      </a:rPr>
                                    </m:ctrlPr>
                                  </m:radPr>
                                  <m:deg/>
                                  <m:e>
                                    <m:r>
                                      <a:rPr lang="en-US" sz="1700" i="1">
                                        <a:solidFill>
                                          <a:prstClr val="black"/>
                                        </a:solidFill>
                                        <a:latin typeface="Cambria Math" panose="02040503050406030204" pitchFamily="18" charset="0"/>
                                        <a:cs typeface="Times New Roman" panose="02020603050405020304" pitchFamily="18" charset="0"/>
                                      </a:rPr>
                                      <m:t>𝑥</m:t>
                                    </m:r>
                                  </m:e>
                                </m:rad>
                              </m:sup>
                              <m:e>
                                <m:d>
                                  <m:dPr>
                                    <m:ctrlPr>
                                      <a:rPr lang="en-US" sz="1700" i="1">
                                        <a:solidFill>
                                          <a:prstClr val="black"/>
                                        </a:solidFill>
                                        <a:latin typeface="Cambria Math" panose="02040503050406030204" pitchFamily="18" charset="0"/>
                                        <a:cs typeface="Times New Roman" panose="02020603050405020304" pitchFamily="18" charset="0"/>
                                      </a:rPr>
                                    </m:ctrlPr>
                                  </m:dPr>
                                  <m:e>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i="1">
                                            <a:solidFill>
                                              <a:prstClr val="black"/>
                                            </a:solidFill>
                                            <a:latin typeface="Cambria Math" panose="02040503050406030204" pitchFamily="18" charset="0"/>
                                            <a:cs typeface="Times New Roman" panose="02020603050405020304" pitchFamily="18" charset="0"/>
                                          </a:rPr>
                                          <m:t>𝑥</m:t>
                                        </m:r>
                                      </m:e>
                                      <m:sup>
                                        <m:r>
                                          <a:rPr lang="en-US" sz="1700" i="1">
                                            <a:solidFill>
                                              <a:prstClr val="black"/>
                                            </a:solidFill>
                                            <a:latin typeface="Cambria Math" panose="02040503050406030204" pitchFamily="18" charset="0"/>
                                            <a:cs typeface="Times New Roman" panose="02020603050405020304" pitchFamily="18" charset="0"/>
                                          </a:rPr>
                                          <m:t>2</m:t>
                                        </m:r>
                                      </m:sup>
                                    </m:sSup>
                                    <m:r>
                                      <a:rPr lang="en-US" sz="1700" i="1">
                                        <a:solidFill>
                                          <a:prstClr val="black"/>
                                        </a:solidFill>
                                        <a:latin typeface="Cambria Math" panose="02040503050406030204" pitchFamily="18" charset="0"/>
                                        <a:cs typeface="Times New Roman" panose="02020603050405020304" pitchFamily="18" charset="0"/>
                                      </a:rPr>
                                      <m:t>+</m:t>
                                    </m:r>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i="1">
                                            <a:solidFill>
                                              <a:prstClr val="black"/>
                                            </a:solidFill>
                                            <a:latin typeface="Cambria Math" panose="02040503050406030204" pitchFamily="18" charset="0"/>
                                            <a:cs typeface="Times New Roman" panose="02020603050405020304" pitchFamily="18" charset="0"/>
                                          </a:rPr>
                                          <m:t>𝑦</m:t>
                                        </m:r>
                                      </m:e>
                                      <m:sup>
                                        <m:r>
                                          <a:rPr lang="en-US" sz="1700" i="1">
                                            <a:solidFill>
                                              <a:prstClr val="black"/>
                                            </a:solidFill>
                                            <a:latin typeface="Cambria Math" panose="02040503050406030204" pitchFamily="18" charset="0"/>
                                            <a:cs typeface="Times New Roman" panose="02020603050405020304" pitchFamily="18" charset="0"/>
                                          </a:rPr>
                                          <m:t>2</m:t>
                                        </m:r>
                                      </m:sup>
                                    </m:sSup>
                                  </m:e>
                                </m:d>
                                <m:r>
                                  <a:rPr lang="en-US" sz="1700" i="1">
                                    <a:solidFill>
                                      <a:prstClr val="black"/>
                                    </a:solidFill>
                                    <a:latin typeface="Cambria Math" panose="02040503050406030204" pitchFamily="18" charset="0"/>
                                    <a:cs typeface="Times New Roman" panose="02020603050405020304" pitchFamily="18" charset="0"/>
                                  </a:rPr>
                                  <m:t>𝑑</m:t>
                                </m:r>
                                <m:r>
                                  <a:rPr lang="en-US" sz="1700" b="0" i="1" smtClean="0">
                                    <a:solidFill>
                                      <a:prstClr val="black"/>
                                    </a:solidFill>
                                    <a:latin typeface="Cambria Math" panose="02040503050406030204" pitchFamily="18" charset="0"/>
                                    <a:cs typeface="Times New Roman" panose="02020603050405020304" pitchFamily="18" charset="0"/>
                                  </a:rPr>
                                  <m:t>𝑦</m:t>
                                </m:r>
                              </m:e>
                            </m:nary>
                          </m:e>
                        </m:d>
                        <m:r>
                          <a:rPr lang="en-US" sz="1700" i="1">
                            <a:solidFill>
                              <a:prstClr val="black"/>
                            </a:solidFill>
                            <a:latin typeface="Cambria Math" panose="02040503050406030204" pitchFamily="18" charset="0"/>
                            <a:cs typeface="Times New Roman" panose="02020603050405020304" pitchFamily="18" charset="0"/>
                          </a:rPr>
                          <m:t>𝑑</m:t>
                        </m:r>
                        <m:r>
                          <a:rPr lang="en-US" sz="1700" b="0" i="1" smtClean="0">
                            <a:solidFill>
                              <a:prstClr val="black"/>
                            </a:solidFill>
                            <a:latin typeface="Cambria Math" panose="02040503050406030204" pitchFamily="18" charset="0"/>
                            <a:cs typeface="Times New Roman" panose="02020603050405020304" pitchFamily="18" charset="0"/>
                          </a:rPr>
                          <m:t>𝑥</m:t>
                        </m:r>
                      </m:e>
                    </m:nary>
                  </m:oMath>
                </a14:m>
                <a:endParaRPr lang="en-IN" sz="1700" dirty="0">
                  <a:solidFill>
                    <a:prstClr val="black"/>
                  </a:solidFill>
                  <a:latin typeface="Times New Roman" panose="02020603050405020304" pitchFamily="18" charset="0"/>
                  <a:cs typeface="Times New Roman" panose="02020603050405020304" pitchFamily="18" charset="0"/>
                </a:endParaRPr>
              </a:p>
              <a:p>
                <a:pPr marL="0" lvl="0" indent="0">
                  <a:lnSpc>
                    <a:spcPct val="120000"/>
                  </a:lnSpc>
                  <a:buNone/>
                </a:pPr>
                <a:r>
                  <a:rPr lang="en-US" sz="1700" dirty="0">
                    <a:solidFill>
                      <a:prstClr val="black"/>
                    </a:solidFill>
                    <a:latin typeface="Times New Roman" panose="02020603050405020304" pitchFamily="18" charset="0"/>
                    <a:cs typeface="Times New Roman" panose="02020603050405020304" pitchFamily="18" charset="0"/>
                  </a:rPr>
                  <a:t>                                        </a:t>
                </a:r>
                <a:r>
                  <a:rPr lang="en-US" sz="1700" dirty="0" smtClean="0">
                    <a:solidFill>
                      <a:prstClr val="black"/>
                    </a:solidFill>
                    <a:latin typeface="Times New Roman" panose="02020603050405020304" pitchFamily="18" charset="0"/>
                    <a:cs typeface="Times New Roman" panose="02020603050405020304" pitchFamily="18" charset="0"/>
                  </a:rPr>
                  <a:t>=</a:t>
                </a:r>
                <a14:m>
                  <m:oMath xmlns:m="http://schemas.openxmlformats.org/officeDocument/2006/math">
                    <m:nary>
                      <m:naryPr>
                        <m:limLoc m:val="undOvr"/>
                        <m:ctrlPr>
                          <a:rPr lang="en-US" sz="1700" i="1">
                            <a:solidFill>
                              <a:prstClr val="black"/>
                            </a:solidFill>
                            <a:latin typeface="Cambria Math" panose="02040503050406030204" pitchFamily="18" charset="0"/>
                            <a:cs typeface="Times New Roman" panose="02020603050405020304" pitchFamily="18" charset="0"/>
                          </a:rPr>
                        </m:ctrlPr>
                      </m:naryPr>
                      <m:sub>
                        <m:r>
                          <m:rPr>
                            <m:brk m:alnAt="24"/>
                          </m:rPr>
                          <a:rPr lang="en-US" sz="1700" i="1">
                            <a:solidFill>
                              <a:prstClr val="black"/>
                            </a:solidFill>
                            <a:latin typeface="Cambria Math" panose="02040503050406030204" pitchFamily="18" charset="0"/>
                            <a:cs typeface="Times New Roman" panose="02020603050405020304" pitchFamily="18" charset="0"/>
                          </a:rPr>
                          <m:t>0</m:t>
                        </m:r>
                      </m:sub>
                      <m:sup>
                        <m:r>
                          <a:rPr lang="en-US" sz="1700" i="1">
                            <a:solidFill>
                              <a:prstClr val="black"/>
                            </a:solidFill>
                            <a:latin typeface="Cambria Math" panose="02040503050406030204" pitchFamily="18" charset="0"/>
                            <a:cs typeface="Times New Roman" panose="02020603050405020304" pitchFamily="18" charset="0"/>
                          </a:rPr>
                          <m:t>1</m:t>
                        </m:r>
                      </m:sup>
                      <m:e>
                        <m:sSubSup>
                          <m:sSubSupPr>
                            <m:ctrlPr>
                              <a:rPr lang="en-US" sz="1700" i="1">
                                <a:solidFill>
                                  <a:prstClr val="black"/>
                                </a:solidFill>
                                <a:latin typeface="Cambria Math" panose="02040503050406030204" pitchFamily="18" charset="0"/>
                                <a:cs typeface="Times New Roman" panose="02020603050405020304" pitchFamily="18" charset="0"/>
                              </a:rPr>
                            </m:ctrlPr>
                          </m:sSubSupPr>
                          <m:e>
                            <m:d>
                              <m:dPr>
                                <m:ctrlPr>
                                  <a:rPr lang="en-US" sz="1700" i="1">
                                    <a:solidFill>
                                      <a:prstClr val="black"/>
                                    </a:solidFill>
                                    <a:latin typeface="Cambria Math" panose="02040503050406030204" pitchFamily="18" charset="0"/>
                                    <a:cs typeface="Times New Roman" panose="02020603050405020304" pitchFamily="18" charset="0"/>
                                  </a:rPr>
                                </m:ctrlPr>
                              </m:dPr>
                              <m:e>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b="0" i="1" smtClean="0">
                                        <a:solidFill>
                                          <a:prstClr val="black"/>
                                        </a:solidFill>
                                        <a:latin typeface="Cambria Math" panose="02040503050406030204" pitchFamily="18" charset="0"/>
                                        <a:cs typeface="Times New Roman" panose="02020603050405020304" pitchFamily="18" charset="0"/>
                                      </a:rPr>
                                      <m:t>𝑥</m:t>
                                    </m:r>
                                  </m:e>
                                  <m:sup>
                                    <m:r>
                                      <a:rPr lang="en-US" sz="1700" i="1">
                                        <a:solidFill>
                                          <a:prstClr val="black"/>
                                        </a:solidFill>
                                        <a:latin typeface="Cambria Math" panose="02040503050406030204" pitchFamily="18" charset="0"/>
                                        <a:cs typeface="Times New Roman" panose="02020603050405020304" pitchFamily="18" charset="0"/>
                                      </a:rPr>
                                      <m:t>2</m:t>
                                    </m:r>
                                  </m:sup>
                                </m:sSup>
                                <m:d>
                                  <m:dPr>
                                    <m:ctrlPr>
                                      <a:rPr lang="en-US" sz="1700" i="1">
                                        <a:solidFill>
                                          <a:prstClr val="black"/>
                                        </a:solidFill>
                                        <a:latin typeface="Cambria Math" panose="02040503050406030204" pitchFamily="18" charset="0"/>
                                        <a:cs typeface="Times New Roman" panose="02020603050405020304" pitchFamily="18" charset="0"/>
                                      </a:rPr>
                                    </m:ctrlPr>
                                  </m:dPr>
                                  <m:e>
                                    <m:r>
                                      <a:rPr lang="en-US" sz="1700" b="0" i="1" smtClean="0">
                                        <a:solidFill>
                                          <a:prstClr val="black"/>
                                        </a:solidFill>
                                        <a:latin typeface="Cambria Math" panose="02040503050406030204" pitchFamily="18" charset="0"/>
                                        <a:cs typeface="Times New Roman" panose="02020603050405020304" pitchFamily="18" charset="0"/>
                                      </a:rPr>
                                      <m:t>𝑦</m:t>
                                    </m:r>
                                  </m:e>
                                </m:d>
                                <m:r>
                                  <a:rPr lang="en-US" sz="1700" b="0" i="1" smtClean="0">
                                    <a:solidFill>
                                      <a:prstClr val="black"/>
                                    </a:solidFill>
                                    <a:latin typeface="Cambria Math" panose="02040503050406030204" pitchFamily="18" charset="0"/>
                                    <a:cs typeface="Times New Roman" panose="02020603050405020304" pitchFamily="18" charset="0"/>
                                  </a:rPr>
                                  <m:t>+</m:t>
                                </m:r>
                                <m:f>
                                  <m:fPr>
                                    <m:ctrlPr>
                                      <a:rPr lang="en-US" sz="1700" i="1">
                                        <a:solidFill>
                                          <a:prstClr val="black"/>
                                        </a:solidFill>
                                        <a:latin typeface="Cambria Math" panose="02040503050406030204" pitchFamily="18" charset="0"/>
                                        <a:cs typeface="Times New Roman" panose="02020603050405020304" pitchFamily="18" charset="0"/>
                                      </a:rPr>
                                    </m:ctrlPr>
                                  </m:fPr>
                                  <m:num>
                                    <m:sSup>
                                      <m:sSupPr>
                                        <m:ctrlPr>
                                          <a:rPr lang="en-US" sz="1700" i="1">
                                            <a:solidFill>
                                              <a:prstClr val="black"/>
                                            </a:solidFill>
                                            <a:latin typeface="Cambria Math" panose="02040503050406030204" pitchFamily="18" charset="0"/>
                                            <a:cs typeface="Times New Roman" panose="02020603050405020304" pitchFamily="18" charset="0"/>
                                          </a:rPr>
                                        </m:ctrlPr>
                                      </m:sSupPr>
                                      <m:e>
                                        <m:r>
                                          <a:rPr lang="en-US" sz="1700" b="0" i="1" smtClean="0">
                                            <a:solidFill>
                                              <a:prstClr val="black"/>
                                            </a:solidFill>
                                            <a:latin typeface="Cambria Math" panose="02040503050406030204" pitchFamily="18" charset="0"/>
                                            <a:cs typeface="Times New Roman" panose="02020603050405020304" pitchFamily="18" charset="0"/>
                                          </a:rPr>
                                          <m:t>2</m:t>
                                        </m:r>
                                        <m:r>
                                          <a:rPr lang="en-US" sz="1700" b="0" i="1" smtClean="0">
                                            <a:solidFill>
                                              <a:prstClr val="black"/>
                                            </a:solidFill>
                                            <a:latin typeface="Cambria Math" panose="02040503050406030204" pitchFamily="18" charset="0"/>
                                            <a:cs typeface="Times New Roman" panose="02020603050405020304" pitchFamily="18" charset="0"/>
                                          </a:rPr>
                                          <m:t>𝑦</m:t>
                                        </m:r>
                                      </m:e>
                                      <m:sup>
                                        <m:r>
                                          <a:rPr lang="en-US" sz="1700" i="1">
                                            <a:solidFill>
                                              <a:prstClr val="black"/>
                                            </a:solidFill>
                                            <a:latin typeface="Cambria Math" panose="02040503050406030204" pitchFamily="18" charset="0"/>
                                            <a:cs typeface="Times New Roman" panose="02020603050405020304" pitchFamily="18" charset="0"/>
                                          </a:rPr>
                                          <m:t>3</m:t>
                                        </m:r>
                                      </m:sup>
                                    </m:sSup>
                                  </m:num>
                                  <m:den>
                                    <m:r>
                                      <a:rPr lang="en-US" sz="1700" i="1">
                                        <a:solidFill>
                                          <a:prstClr val="black"/>
                                        </a:solidFill>
                                        <a:latin typeface="Cambria Math" panose="02040503050406030204" pitchFamily="18" charset="0"/>
                                        <a:cs typeface="Times New Roman" panose="02020603050405020304" pitchFamily="18" charset="0"/>
                                      </a:rPr>
                                      <m:t>3</m:t>
                                    </m:r>
                                  </m:den>
                                </m:f>
                              </m:e>
                            </m:d>
                          </m:e>
                          <m:sub>
                            <m:r>
                              <a:rPr lang="en-US" sz="1700" b="0" i="1" smtClean="0">
                                <a:solidFill>
                                  <a:prstClr val="black"/>
                                </a:solidFill>
                                <a:latin typeface="Cambria Math" panose="02040503050406030204" pitchFamily="18" charset="0"/>
                                <a:cs typeface="Times New Roman" panose="02020603050405020304" pitchFamily="18" charset="0"/>
                              </a:rPr>
                              <m:t>𝑥</m:t>
                            </m:r>
                          </m:sub>
                          <m:sup>
                            <m:rad>
                              <m:radPr>
                                <m:degHide m:val="on"/>
                                <m:ctrlPr>
                                  <a:rPr lang="en-US" sz="1700" i="1">
                                    <a:solidFill>
                                      <a:prstClr val="black"/>
                                    </a:solidFill>
                                    <a:latin typeface="Cambria Math" panose="02040503050406030204" pitchFamily="18" charset="0"/>
                                    <a:cs typeface="Times New Roman" panose="02020603050405020304" pitchFamily="18" charset="0"/>
                                  </a:rPr>
                                </m:ctrlPr>
                              </m:radPr>
                              <m:deg/>
                              <m:e>
                                <m:r>
                                  <a:rPr lang="en-US" sz="1700" i="1">
                                    <a:solidFill>
                                      <a:prstClr val="black"/>
                                    </a:solidFill>
                                    <a:latin typeface="Cambria Math" panose="02040503050406030204" pitchFamily="18" charset="0"/>
                                    <a:cs typeface="Times New Roman" panose="02020603050405020304" pitchFamily="18" charset="0"/>
                                  </a:rPr>
                                  <m:t>𝑥</m:t>
                                </m:r>
                              </m:e>
                            </m:rad>
                          </m:sup>
                        </m:sSubSup>
                        <m:r>
                          <a:rPr lang="en-US" sz="1700" i="1">
                            <a:solidFill>
                              <a:prstClr val="black"/>
                            </a:solidFill>
                            <a:latin typeface="Cambria Math" panose="02040503050406030204" pitchFamily="18" charset="0"/>
                            <a:cs typeface="Times New Roman" panose="02020603050405020304" pitchFamily="18" charset="0"/>
                          </a:rPr>
                          <m:t>𝑑</m:t>
                        </m:r>
                        <m:r>
                          <a:rPr lang="en-US" sz="1700" b="0" i="1" smtClean="0">
                            <a:solidFill>
                              <a:prstClr val="black"/>
                            </a:solidFill>
                            <a:latin typeface="Cambria Math" panose="02040503050406030204" pitchFamily="18" charset="0"/>
                            <a:cs typeface="Times New Roman" panose="02020603050405020304" pitchFamily="18" charset="0"/>
                          </a:rPr>
                          <m:t>𝑥</m:t>
                        </m:r>
                        <m:r>
                          <a:rPr lang="en-US" sz="1700" i="1">
                            <a:solidFill>
                              <a:prstClr val="black"/>
                            </a:solidFill>
                            <a:latin typeface="Cambria Math" panose="02040503050406030204" pitchFamily="18" charset="0"/>
                            <a:cs typeface="Times New Roman" panose="02020603050405020304" pitchFamily="18" charset="0"/>
                          </a:rPr>
                          <m:t> </m:t>
                        </m:r>
                      </m:e>
                    </m:nary>
                  </m:oMath>
                </a14:m>
                <a:endParaRPr lang="en-IN" sz="2000" dirty="0" smtClean="0">
                  <a:solidFill>
                    <a:srgbClr val="00B0F0"/>
                  </a:solidFill>
                  <a:latin typeface="Times New Roman" panose="02020603050405020304" pitchFamily="18" charset="0"/>
                  <a:cs typeface="Times New Roman" panose="02020603050405020304" pitchFamily="18" charset="0"/>
                </a:endParaRPr>
              </a:p>
              <a:p>
                <a:pPr marL="0" lvl="0" indent="0">
                  <a:lnSpc>
                    <a:spcPct val="120000"/>
                  </a:lnSpc>
                  <a:buNone/>
                </a:pPr>
                <a:r>
                  <a:rPr lang="en-US"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1700" i="1">
                            <a:solidFill>
                              <a:schemeClr val="tx1"/>
                            </a:solidFill>
                            <a:latin typeface="Cambria Math" panose="02040503050406030204" pitchFamily="18" charset="0"/>
                            <a:cs typeface="Times New Roman" panose="02020603050405020304" pitchFamily="18" charset="0"/>
                          </a:rPr>
                        </m:ctrlPr>
                      </m:naryPr>
                      <m:sub>
                        <m:r>
                          <m:rPr>
                            <m:brk m:alnAt="24"/>
                          </m:rPr>
                          <a:rPr lang="en-US" sz="1700" i="1">
                            <a:solidFill>
                              <a:schemeClr val="tx1"/>
                            </a:solidFill>
                            <a:latin typeface="Cambria Math" panose="02040503050406030204" pitchFamily="18" charset="0"/>
                            <a:cs typeface="Times New Roman" panose="02020603050405020304" pitchFamily="18" charset="0"/>
                          </a:rPr>
                          <m:t>0</m:t>
                        </m:r>
                      </m:sub>
                      <m:sup>
                        <m:r>
                          <a:rPr lang="en-US" sz="1700" i="1">
                            <a:solidFill>
                              <a:schemeClr val="tx1"/>
                            </a:solidFill>
                            <a:latin typeface="Cambria Math" panose="02040503050406030204" pitchFamily="18" charset="0"/>
                            <a:cs typeface="Times New Roman" panose="02020603050405020304" pitchFamily="18" charset="0"/>
                          </a:rPr>
                          <m:t>1</m:t>
                        </m:r>
                      </m:sup>
                      <m:e>
                        <m:d>
                          <m:dPr>
                            <m:ctrlPr>
                              <a:rPr lang="en-US" sz="1700" i="1">
                                <a:solidFill>
                                  <a:schemeClr val="tx1"/>
                                </a:solidFill>
                                <a:latin typeface="Cambria Math" panose="02040503050406030204" pitchFamily="18" charset="0"/>
                                <a:cs typeface="Times New Roman" panose="02020603050405020304" pitchFamily="18" charset="0"/>
                              </a:rPr>
                            </m:ctrlPr>
                          </m:dPr>
                          <m:e>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2</m:t>
                                </m:r>
                              </m:sup>
                            </m:sSup>
                            <m:d>
                              <m:dPr>
                                <m:ctrlPr>
                                  <a:rPr lang="en-US" sz="1700" i="1">
                                    <a:solidFill>
                                      <a:schemeClr val="tx1"/>
                                    </a:solidFill>
                                    <a:latin typeface="Cambria Math" panose="02040503050406030204" pitchFamily="18" charset="0"/>
                                    <a:cs typeface="Times New Roman" panose="02020603050405020304" pitchFamily="18" charset="0"/>
                                  </a:rPr>
                                </m:ctrlPr>
                              </m:dPr>
                              <m:e>
                                <m:rad>
                                  <m:radPr>
                                    <m:degHide m:val="on"/>
                                    <m:ctrlPr>
                                      <a:rPr lang="en-US" sz="1700" i="1">
                                        <a:solidFill>
                                          <a:schemeClr val="tx1"/>
                                        </a:solidFill>
                                        <a:latin typeface="Cambria Math" panose="02040503050406030204" pitchFamily="18" charset="0"/>
                                        <a:cs typeface="Times New Roman" panose="02020603050405020304" pitchFamily="18" charset="0"/>
                                      </a:rPr>
                                    </m:ctrlPr>
                                  </m:radPr>
                                  <m:deg/>
                                  <m:e>
                                    <m:r>
                                      <a:rPr lang="en-US" sz="1700" i="1">
                                        <a:solidFill>
                                          <a:schemeClr val="tx1"/>
                                        </a:solidFill>
                                        <a:latin typeface="Cambria Math" panose="02040503050406030204" pitchFamily="18" charset="0"/>
                                        <a:cs typeface="Times New Roman" panose="02020603050405020304" pitchFamily="18" charset="0"/>
                                      </a:rPr>
                                      <m:t>𝑥</m:t>
                                    </m:r>
                                  </m:e>
                                </m:rad>
                                <m:r>
                                  <a:rPr lang="en-US" sz="1700" i="1">
                                    <a:solidFill>
                                      <a:schemeClr val="tx1"/>
                                    </a:solidFill>
                                    <a:latin typeface="Cambria Math" panose="02040503050406030204" pitchFamily="18" charset="0"/>
                                    <a:cs typeface="Times New Roman" panose="02020603050405020304" pitchFamily="18" charset="0"/>
                                  </a:rPr>
                                  <m:t>−</m:t>
                                </m:r>
                                <m:r>
                                  <a:rPr lang="en-US" sz="1700" i="1">
                                    <a:solidFill>
                                      <a:schemeClr val="tx1"/>
                                    </a:solidFill>
                                    <a:latin typeface="Cambria Math" panose="02040503050406030204" pitchFamily="18" charset="0"/>
                                    <a:cs typeface="Times New Roman" panose="02020603050405020304" pitchFamily="18" charset="0"/>
                                  </a:rPr>
                                  <m:t>𝑥</m:t>
                                </m:r>
                              </m:e>
                            </m:d>
                            <m:r>
                              <a:rPr lang="en-US" sz="1700" i="1">
                                <a:solidFill>
                                  <a:schemeClr val="tx1"/>
                                </a:solidFill>
                                <a:latin typeface="Cambria Math" panose="02040503050406030204" pitchFamily="18" charset="0"/>
                                <a:cs typeface="Times New Roman" panose="02020603050405020304" pitchFamily="18" charset="0"/>
                              </a:rPr>
                              <m:t>+</m:t>
                            </m:r>
                            <m:f>
                              <m:fPr>
                                <m:ctrlPr>
                                  <a:rPr lang="en-US" sz="1700" i="1">
                                    <a:solidFill>
                                      <a:schemeClr val="tx1"/>
                                    </a:solidFill>
                                    <a:latin typeface="Cambria Math" panose="02040503050406030204" pitchFamily="18" charset="0"/>
                                    <a:cs typeface="Times New Roman" panose="02020603050405020304" pitchFamily="18" charset="0"/>
                                  </a:rPr>
                                </m:ctrlPr>
                              </m:fPr>
                              <m:num>
                                <m:r>
                                  <a:rPr lang="en-US" sz="1700" i="1">
                                    <a:solidFill>
                                      <a:schemeClr val="tx1"/>
                                    </a:solidFill>
                                    <a:latin typeface="Cambria Math" panose="02040503050406030204" pitchFamily="18" charset="0"/>
                                    <a:cs typeface="Times New Roman" panose="02020603050405020304" pitchFamily="18" charset="0"/>
                                  </a:rPr>
                                  <m:t>2</m:t>
                                </m:r>
                              </m:num>
                              <m:den>
                                <m:r>
                                  <a:rPr lang="en-US" sz="1700" i="1">
                                    <a:solidFill>
                                      <a:schemeClr val="tx1"/>
                                    </a:solidFill>
                                    <a:latin typeface="Cambria Math" panose="02040503050406030204" pitchFamily="18" charset="0"/>
                                    <a:cs typeface="Times New Roman" panose="02020603050405020304" pitchFamily="18" charset="0"/>
                                  </a:rPr>
                                  <m:t>3</m:t>
                                </m:r>
                              </m:den>
                            </m:f>
                            <m:r>
                              <a:rPr lang="en-US" sz="1700" b="0" i="1" smtClean="0">
                                <a:solidFill>
                                  <a:schemeClr val="tx1"/>
                                </a:solidFill>
                                <a:latin typeface="Cambria Math" panose="02040503050406030204" pitchFamily="18" charset="0"/>
                                <a:cs typeface="Times New Roman" panose="02020603050405020304" pitchFamily="18" charset="0"/>
                              </a:rPr>
                              <m:t>(</m:t>
                            </m:r>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b="0" i="1" smtClean="0">
                                    <a:solidFill>
                                      <a:schemeClr val="tx1"/>
                                    </a:solidFill>
                                    <a:latin typeface="Cambria Math" panose="02040503050406030204" pitchFamily="18" charset="0"/>
                                    <a:cs typeface="Times New Roman" panose="02020603050405020304" pitchFamily="18" charset="0"/>
                                  </a:rPr>
                                  <m:t>(</m:t>
                                </m:r>
                                <m:rad>
                                  <m:radPr>
                                    <m:degHide m:val="on"/>
                                    <m:ctrlPr>
                                      <a:rPr lang="en-US" sz="1700" i="1">
                                        <a:solidFill>
                                          <a:schemeClr val="tx1"/>
                                        </a:solidFill>
                                        <a:latin typeface="Cambria Math" panose="02040503050406030204" pitchFamily="18" charset="0"/>
                                        <a:cs typeface="Times New Roman" panose="02020603050405020304" pitchFamily="18" charset="0"/>
                                      </a:rPr>
                                    </m:ctrlPr>
                                  </m:radPr>
                                  <m:deg/>
                                  <m:e>
                                    <m:r>
                                      <a:rPr lang="en-US" sz="1700" i="1">
                                        <a:solidFill>
                                          <a:schemeClr val="tx1"/>
                                        </a:solidFill>
                                        <a:latin typeface="Cambria Math" panose="02040503050406030204" pitchFamily="18" charset="0"/>
                                        <a:cs typeface="Times New Roman" panose="02020603050405020304" pitchFamily="18" charset="0"/>
                                      </a:rPr>
                                      <m:t>𝑥</m:t>
                                    </m:r>
                                  </m:e>
                                </m:rad>
                                <m:r>
                                  <a:rPr lang="en-US" sz="1700" b="0" i="1" smtClean="0">
                                    <a:solidFill>
                                      <a:schemeClr val="tx1"/>
                                    </a:solidFill>
                                    <a:latin typeface="Cambria Math" panose="02040503050406030204" pitchFamily="18" charset="0"/>
                                    <a:cs typeface="Times New Roman" panose="02020603050405020304" pitchFamily="18" charset="0"/>
                                  </a:rPr>
                                  <m:t>)</m:t>
                                </m:r>
                              </m:e>
                              <m:sup>
                                <m:r>
                                  <a:rPr lang="en-US" sz="1700" i="1">
                                    <a:solidFill>
                                      <a:schemeClr val="tx1"/>
                                    </a:solidFill>
                                    <a:latin typeface="Cambria Math" panose="02040503050406030204" pitchFamily="18" charset="0"/>
                                    <a:cs typeface="Times New Roman" panose="02020603050405020304" pitchFamily="18" charset="0"/>
                                  </a:rPr>
                                  <m:t>3</m:t>
                                </m:r>
                              </m:sup>
                            </m:sSup>
                            <m:r>
                              <a:rPr lang="en-US" sz="1700" b="0" i="1" smtClean="0">
                                <a:solidFill>
                                  <a:schemeClr val="tx1"/>
                                </a:solidFill>
                                <a:latin typeface="Cambria Math" panose="02040503050406030204" pitchFamily="18" charset="0"/>
                                <a:cs typeface="Times New Roman" panose="02020603050405020304" pitchFamily="18" charset="0"/>
                              </a:rPr>
                              <m:t>−</m:t>
                            </m:r>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b="0" i="1" smtClean="0">
                                    <a:solidFill>
                                      <a:schemeClr val="tx1"/>
                                    </a:solidFill>
                                    <a:latin typeface="Cambria Math" panose="02040503050406030204" pitchFamily="18" charset="0"/>
                                    <a:cs typeface="Times New Roman" panose="02020603050405020304" pitchFamily="18" charset="0"/>
                                  </a:rPr>
                                  <m:t>3</m:t>
                                </m:r>
                              </m:sup>
                            </m:sSup>
                            <m:r>
                              <a:rPr lang="en-US" sz="1700" b="0" i="1" smtClean="0">
                                <a:solidFill>
                                  <a:schemeClr val="tx1"/>
                                </a:solidFill>
                                <a:latin typeface="Cambria Math" panose="02040503050406030204" pitchFamily="18" charset="0"/>
                                <a:cs typeface="Times New Roman" panose="02020603050405020304" pitchFamily="18" charset="0"/>
                              </a:rPr>
                              <m:t>)</m:t>
                            </m:r>
                          </m:e>
                        </m:d>
                        <m:r>
                          <a:rPr lang="en-US" sz="1700" i="1">
                            <a:solidFill>
                              <a:schemeClr val="tx1"/>
                            </a:solidFill>
                            <a:latin typeface="Cambria Math" panose="02040503050406030204" pitchFamily="18" charset="0"/>
                            <a:cs typeface="Times New Roman" panose="02020603050405020304" pitchFamily="18" charset="0"/>
                          </a:rPr>
                          <m:t>𝑑𝑥</m:t>
                        </m:r>
                        <m:r>
                          <a:rPr lang="en-US" sz="1700" i="1">
                            <a:solidFill>
                              <a:schemeClr val="tx1"/>
                            </a:solidFill>
                            <a:latin typeface="Cambria Math" panose="02040503050406030204" pitchFamily="18" charset="0"/>
                            <a:cs typeface="Times New Roman" panose="02020603050405020304" pitchFamily="18" charset="0"/>
                          </a:rPr>
                          <m:t> </m:t>
                        </m:r>
                      </m:e>
                    </m:nary>
                  </m:oMath>
                </a14:m>
                <a:r>
                  <a:rPr lang="en-IN" sz="2000"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nary>
                      <m:naryPr>
                        <m:limLoc m:val="undOvr"/>
                        <m:ctrlPr>
                          <a:rPr lang="en-US" sz="1700" i="1">
                            <a:solidFill>
                              <a:schemeClr val="tx1"/>
                            </a:solidFill>
                            <a:latin typeface="Cambria Math" panose="02040503050406030204" pitchFamily="18" charset="0"/>
                            <a:cs typeface="Times New Roman" panose="02020603050405020304" pitchFamily="18" charset="0"/>
                          </a:rPr>
                        </m:ctrlPr>
                      </m:naryPr>
                      <m:sub>
                        <m:r>
                          <m:rPr>
                            <m:brk m:alnAt="24"/>
                          </m:rPr>
                          <a:rPr lang="en-US" sz="1700" i="1">
                            <a:solidFill>
                              <a:schemeClr val="tx1"/>
                            </a:solidFill>
                            <a:latin typeface="Cambria Math" panose="02040503050406030204" pitchFamily="18" charset="0"/>
                            <a:cs typeface="Times New Roman" panose="02020603050405020304" pitchFamily="18" charset="0"/>
                          </a:rPr>
                          <m:t>0</m:t>
                        </m:r>
                      </m:sub>
                      <m:sup>
                        <m:r>
                          <a:rPr lang="en-US" sz="1700" i="1">
                            <a:solidFill>
                              <a:schemeClr val="tx1"/>
                            </a:solidFill>
                            <a:latin typeface="Cambria Math" panose="02040503050406030204" pitchFamily="18" charset="0"/>
                            <a:cs typeface="Times New Roman" panose="02020603050405020304" pitchFamily="18" charset="0"/>
                          </a:rPr>
                          <m:t>1</m:t>
                        </m:r>
                      </m:sup>
                      <m:e>
                        <m:d>
                          <m:dPr>
                            <m:ctrlPr>
                              <a:rPr lang="en-US" sz="1700" i="1">
                                <a:solidFill>
                                  <a:schemeClr val="tx1"/>
                                </a:solidFill>
                                <a:latin typeface="Cambria Math" panose="02040503050406030204" pitchFamily="18" charset="0"/>
                                <a:cs typeface="Times New Roman" panose="02020603050405020304" pitchFamily="18" charset="0"/>
                              </a:rPr>
                            </m:ctrlPr>
                          </m:dPr>
                          <m:e>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b="0" i="1" smtClean="0">
                                    <a:solidFill>
                                      <a:schemeClr val="tx1"/>
                                    </a:solidFill>
                                    <a:latin typeface="Cambria Math" panose="02040503050406030204" pitchFamily="18" charset="0"/>
                                    <a:cs typeface="Times New Roman" panose="02020603050405020304" pitchFamily="18" charset="0"/>
                                  </a:rPr>
                                  <m:t>5</m:t>
                                </m:r>
                                <m:r>
                                  <a:rPr lang="en-US" sz="1700" b="0" i="1" smtClean="0">
                                    <a:solidFill>
                                      <a:schemeClr val="tx1"/>
                                    </a:solidFill>
                                    <a:latin typeface="Cambria Math" panose="02040503050406030204" pitchFamily="18" charset="0"/>
                                    <a:cs typeface="Times New Roman" panose="02020603050405020304" pitchFamily="18" charset="0"/>
                                  </a:rPr>
                                  <m:t>/</m:t>
                                </m:r>
                                <m:r>
                                  <a:rPr lang="en-US" sz="1700" i="1">
                                    <a:solidFill>
                                      <a:schemeClr val="tx1"/>
                                    </a:solidFill>
                                    <a:latin typeface="Cambria Math" panose="02040503050406030204" pitchFamily="18" charset="0"/>
                                    <a:cs typeface="Times New Roman" panose="02020603050405020304" pitchFamily="18" charset="0"/>
                                  </a:rPr>
                                  <m:t>2</m:t>
                                </m:r>
                              </m:sup>
                            </m:sSup>
                            <m:r>
                              <a:rPr lang="en-US" sz="1700" b="0" i="1" smtClean="0">
                                <a:solidFill>
                                  <a:schemeClr val="tx1"/>
                                </a:solidFill>
                                <a:latin typeface="Cambria Math" panose="02040503050406030204" pitchFamily="18" charset="0"/>
                                <a:cs typeface="Times New Roman" panose="02020603050405020304" pitchFamily="18" charset="0"/>
                              </a:rPr>
                              <m:t>−</m:t>
                            </m:r>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3</m:t>
                                </m:r>
                              </m:sup>
                            </m:sSup>
                            <m:r>
                              <a:rPr lang="en-US" sz="1700" i="1">
                                <a:solidFill>
                                  <a:schemeClr val="tx1"/>
                                </a:solidFill>
                                <a:latin typeface="Cambria Math" panose="02040503050406030204" pitchFamily="18" charset="0"/>
                                <a:cs typeface="Times New Roman" panose="02020603050405020304" pitchFamily="18" charset="0"/>
                              </a:rPr>
                              <m:t>+</m:t>
                            </m:r>
                            <m:f>
                              <m:fPr>
                                <m:ctrlPr>
                                  <a:rPr lang="en-US" sz="1700" i="1">
                                    <a:solidFill>
                                      <a:schemeClr val="tx1"/>
                                    </a:solidFill>
                                    <a:latin typeface="Cambria Math" panose="02040503050406030204" pitchFamily="18" charset="0"/>
                                    <a:cs typeface="Times New Roman" panose="02020603050405020304" pitchFamily="18" charset="0"/>
                                  </a:rPr>
                                </m:ctrlPr>
                              </m:fPr>
                              <m:num>
                                <m:r>
                                  <a:rPr lang="en-US" sz="1700" i="1">
                                    <a:solidFill>
                                      <a:schemeClr val="tx1"/>
                                    </a:solidFill>
                                    <a:latin typeface="Cambria Math" panose="02040503050406030204" pitchFamily="18" charset="0"/>
                                    <a:cs typeface="Times New Roman" panose="02020603050405020304" pitchFamily="18" charset="0"/>
                                  </a:rPr>
                                  <m:t>2</m:t>
                                </m:r>
                              </m:num>
                              <m:den>
                                <m:r>
                                  <a:rPr lang="en-US" sz="1700" i="1">
                                    <a:solidFill>
                                      <a:schemeClr val="tx1"/>
                                    </a:solidFill>
                                    <a:latin typeface="Cambria Math" panose="02040503050406030204" pitchFamily="18" charset="0"/>
                                    <a:cs typeface="Times New Roman" panose="02020603050405020304" pitchFamily="18" charset="0"/>
                                  </a:rPr>
                                  <m:t>3</m:t>
                                </m:r>
                              </m:den>
                            </m:f>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b="0" i="1" smtClean="0">
                                    <a:solidFill>
                                      <a:schemeClr val="tx1"/>
                                    </a:solidFill>
                                    <a:latin typeface="Cambria Math" panose="02040503050406030204" pitchFamily="18" charset="0"/>
                                    <a:cs typeface="Times New Roman" panose="02020603050405020304" pitchFamily="18" charset="0"/>
                                  </a:rPr>
                                  <m:t>3</m:t>
                                </m:r>
                                <m:r>
                                  <a:rPr lang="en-US" sz="1700" b="0" i="1" smtClean="0">
                                    <a:solidFill>
                                      <a:schemeClr val="tx1"/>
                                    </a:solidFill>
                                    <a:latin typeface="Cambria Math" panose="02040503050406030204" pitchFamily="18" charset="0"/>
                                    <a:cs typeface="Times New Roman" panose="02020603050405020304" pitchFamily="18" charset="0"/>
                                  </a:rPr>
                                  <m:t>/</m:t>
                                </m:r>
                                <m:r>
                                  <a:rPr lang="en-US" sz="1700" b="0" i="1" smtClean="0">
                                    <a:solidFill>
                                      <a:schemeClr val="tx1"/>
                                    </a:solidFill>
                                    <a:latin typeface="Cambria Math" panose="02040503050406030204" pitchFamily="18" charset="0"/>
                                    <a:cs typeface="Times New Roman" panose="02020603050405020304" pitchFamily="18" charset="0"/>
                                  </a:rPr>
                                  <m:t>2</m:t>
                                </m:r>
                              </m:sup>
                            </m:sSup>
                            <m:r>
                              <a:rPr lang="en-US" sz="1700" b="0" i="1" smtClean="0">
                                <a:solidFill>
                                  <a:schemeClr val="tx1"/>
                                </a:solidFill>
                                <a:latin typeface="Cambria Math" panose="02040503050406030204" pitchFamily="18" charset="0"/>
                                <a:cs typeface="Times New Roman" panose="02020603050405020304" pitchFamily="18" charset="0"/>
                              </a:rPr>
                              <m:t>−</m:t>
                            </m:r>
                            <m:f>
                              <m:fPr>
                                <m:ctrlPr>
                                  <a:rPr lang="en-US" sz="1700" i="1">
                                    <a:solidFill>
                                      <a:schemeClr val="tx1"/>
                                    </a:solidFill>
                                    <a:latin typeface="Cambria Math" panose="02040503050406030204" pitchFamily="18" charset="0"/>
                                    <a:cs typeface="Times New Roman" panose="02020603050405020304" pitchFamily="18" charset="0"/>
                                  </a:rPr>
                                </m:ctrlPr>
                              </m:fPr>
                              <m:num>
                                <m:r>
                                  <a:rPr lang="en-US" sz="1700" i="1">
                                    <a:solidFill>
                                      <a:schemeClr val="tx1"/>
                                    </a:solidFill>
                                    <a:latin typeface="Cambria Math" panose="02040503050406030204" pitchFamily="18" charset="0"/>
                                    <a:cs typeface="Times New Roman" panose="02020603050405020304" pitchFamily="18" charset="0"/>
                                  </a:rPr>
                                  <m:t>2</m:t>
                                </m:r>
                              </m:num>
                              <m:den>
                                <m:r>
                                  <a:rPr lang="en-US" sz="1700" i="1">
                                    <a:solidFill>
                                      <a:schemeClr val="tx1"/>
                                    </a:solidFill>
                                    <a:latin typeface="Cambria Math" panose="02040503050406030204" pitchFamily="18" charset="0"/>
                                    <a:cs typeface="Times New Roman" panose="02020603050405020304" pitchFamily="18" charset="0"/>
                                  </a:rPr>
                                  <m:t>3</m:t>
                                </m:r>
                              </m:den>
                            </m:f>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3</m:t>
                                </m:r>
                              </m:sup>
                            </m:sSup>
                          </m:e>
                        </m:d>
                        <m:r>
                          <a:rPr lang="en-US" sz="1700" i="1">
                            <a:solidFill>
                              <a:schemeClr val="tx1"/>
                            </a:solidFill>
                            <a:latin typeface="Cambria Math" panose="02040503050406030204" pitchFamily="18" charset="0"/>
                            <a:cs typeface="Times New Roman" panose="02020603050405020304" pitchFamily="18" charset="0"/>
                          </a:rPr>
                          <m:t>𝑑𝑥</m:t>
                        </m:r>
                        <m:r>
                          <a:rPr lang="en-US" sz="1700" i="1">
                            <a:solidFill>
                              <a:schemeClr val="tx1"/>
                            </a:solidFill>
                            <a:latin typeface="Cambria Math" panose="02040503050406030204" pitchFamily="18" charset="0"/>
                            <a:cs typeface="Times New Roman" panose="02020603050405020304" pitchFamily="18" charset="0"/>
                          </a:rPr>
                          <m:t> </m:t>
                        </m:r>
                      </m:e>
                    </m:nary>
                  </m:oMath>
                </a14:m>
                <a:endParaRPr lang="en-IN" sz="2000" dirty="0" smtClean="0">
                  <a:solidFill>
                    <a:schemeClr val="tx1"/>
                  </a:solidFill>
                  <a:latin typeface="Times New Roman" panose="02020603050405020304" pitchFamily="18" charset="0"/>
                  <a:cs typeface="Times New Roman" panose="02020603050405020304" pitchFamily="18" charset="0"/>
                </a:endParaRPr>
              </a:p>
              <a:p>
                <a:pPr marL="0" lvl="0" indent="0">
                  <a:lnSpc>
                    <a:spcPct val="120000"/>
                  </a:lnSpc>
                  <a:buNone/>
                </a:pPr>
                <a:r>
                  <a:rPr lang="en-US"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nary>
                      <m:naryPr>
                        <m:limLoc m:val="undOvr"/>
                        <m:ctrlPr>
                          <a:rPr lang="en-US" sz="1700" i="1">
                            <a:solidFill>
                              <a:schemeClr val="tx1"/>
                            </a:solidFill>
                            <a:latin typeface="Cambria Math" panose="02040503050406030204" pitchFamily="18" charset="0"/>
                            <a:cs typeface="Times New Roman" panose="02020603050405020304" pitchFamily="18" charset="0"/>
                          </a:rPr>
                        </m:ctrlPr>
                      </m:naryPr>
                      <m:sub>
                        <m:r>
                          <m:rPr>
                            <m:brk m:alnAt="24"/>
                          </m:rPr>
                          <a:rPr lang="en-US" sz="1700" i="1">
                            <a:solidFill>
                              <a:schemeClr val="tx1"/>
                            </a:solidFill>
                            <a:latin typeface="Cambria Math" panose="02040503050406030204" pitchFamily="18" charset="0"/>
                            <a:cs typeface="Times New Roman" panose="02020603050405020304" pitchFamily="18" charset="0"/>
                          </a:rPr>
                          <m:t>0</m:t>
                        </m:r>
                      </m:sub>
                      <m:sup>
                        <m:r>
                          <a:rPr lang="en-US" sz="1700" i="1">
                            <a:solidFill>
                              <a:schemeClr val="tx1"/>
                            </a:solidFill>
                            <a:latin typeface="Cambria Math" panose="02040503050406030204" pitchFamily="18" charset="0"/>
                            <a:cs typeface="Times New Roman" panose="02020603050405020304" pitchFamily="18" charset="0"/>
                          </a:rPr>
                          <m:t>1</m:t>
                        </m:r>
                      </m:sup>
                      <m:e>
                        <m:d>
                          <m:dPr>
                            <m:ctrlPr>
                              <a:rPr lang="en-US" sz="1700" i="1">
                                <a:solidFill>
                                  <a:schemeClr val="tx1"/>
                                </a:solidFill>
                                <a:latin typeface="Cambria Math" panose="02040503050406030204" pitchFamily="18" charset="0"/>
                                <a:cs typeface="Times New Roman" panose="02020603050405020304" pitchFamily="18" charset="0"/>
                              </a:rPr>
                            </m:ctrlPr>
                          </m:dPr>
                          <m:e>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5</m:t>
                                </m:r>
                                <m:r>
                                  <a:rPr lang="en-US" sz="1700" i="1">
                                    <a:solidFill>
                                      <a:schemeClr val="tx1"/>
                                    </a:solidFill>
                                    <a:latin typeface="Cambria Math" panose="02040503050406030204" pitchFamily="18" charset="0"/>
                                    <a:cs typeface="Times New Roman" panose="02020603050405020304" pitchFamily="18" charset="0"/>
                                  </a:rPr>
                                  <m:t>/</m:t>
                                </m:r>
                                <m:r>
                                  <a:rPr lang="en-US" sz="1700" i="1">
                                    <a:solidFill>
                                      <a:schemeClr val="tx1"/>
                                    </a:solidFill>
                                    <a:latin typeface="Cambria Math" panose="02040503050406030204" pitchFamily="18" charset="0"/>
                                    <a:cs typeface="Times New Roman" panose="02020603050405020304" pitchFamily="18" charset="0"/>
                                  </a:rPr>
                                  <m:t>2</m:t>
                                </m:r>
                              </m:sup>
                            </m:sSup>
                            <m:r>
                              <a:rPr lang="en-US" sz="1700" i="1">
                                <a:solidFill>
                                  <a:schemeClr val="tx1"/>
                                </a:solidFill>
                                <a:latin typeface="Cambria Math" panose="02040503050406030204" pitchFamily="18" charset="0"/>
                                <a:cs typeface="Times New Roman" panose="02020603050405020304" pitchFamily="18" charset="0"/>
                              </a:rPr>
                              <m:t>+</m:t>
                            </m:r>
                            <m:f>
                              <m:fPr>
                                <m:ctrlPr>
                                  <a:rPr lang="en-US" sz="1700" i="1">
                                    <a:solidFill>
                                      <a:schemeClr val="tx1"/>
                                    </a:solidFill>
                                    <a:latin typeface="Cambria Math" panose="02040503050406030204" pitchFamily="18" charset="0"/>
                                    <a:cs typeface="Times New Roman" panose="02020603050405020304" pitchFamily="18" charset="0"/>
                                  </a:rPr>
                                </m:ctrlPr>
                              </m:fPr>
                              <m:num>
                                <m:r>
                                  <a:rPr lang="en-US" sz="1700" i="1">
                                    <a:solidFill>
                                      <a:schemeClr val="tx1"/>
                                    </a:solidFill>
                                    <a:latin typeface="Cambria Math" panose="02040503050406030204" pitchFamily="18" charset="0"/>
                                    <a:cs typeface="Times New Roman" panose="02020603050405020304" pitchFamily="18" charset="0"/>
                                  </a:rPr>
                                  <m:t>2</m:t>
                                </m:r>
                              </m:num>
                              <m:den>
                                <m:r>
                                  <a:rPr lang="en-US" sz="1700" i="1">
                                    <a:solidFill>
                                      <a:schemeClr val="tx1"/>
                                    </a:solidFill>
                                    <a:latin typeface="Cambria Math" panose="02040503050406030204" pitchFamily="18" charset="0"/>
                                    <a:cs typeface="Times New Roman" panose="02020603050405020304" pitchFamily="18" charset="0"/>
                                  </a:rPr>
                                  <m:t>3</m:t>
                                </m:r>
                              </m:den>
                            </m:f>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3</m:t>
                                </m:r>
                                <m:r>
                                  <a:rPr lang="en-US" sz="1700" i="1">
                                    <a:solidFill>
                                      <a:schemeClr val="tx1"/>
                                    </a:solidFill>
                                    <a:latin typeface="Cambria Math" panose="02040503050406030204" pitchFamily="18" charset="0"/>
                                    <a:cs typeface="Times New Roman" panose="02020603050405020304" pitchFamily="18" charset="0"/>
                                  </a:rPr>
                                  <m:t>/</m:t>
                                </m:r>
                                <m:r>
                                  <a:rPr lang="en-US" sz="1700" i="1">
                                    <a:solidFill>
                                      <a:schemeClr val="tx1"/>
                                    </a:solidFill>
                                    <a:latin typeface="Cambria Math" panose="02040503050406030204" pitchFamily="18" charset="0"/>
                                    <a:cs typeface="Times New Roman" panose="02020603050405020304" pitchFamily="18" charset="0"/>
                                  </a:rPr>
                                  <m:t>2</m:t>
                                </m:r>
                              </m:sup>
                            </m:sSup>
                            <m:r>
                              <a:rPr lang="en-US" sz="1700" i="1">
                                <a:solidFill>
                                  <a:schemeClr val="tx1"/>
                                </a:solidFill>
                                <a:latin typeface="Cambria Math" panose="02040503050406030204" pitchFamily="18" charset="0"/>
                                <a:cs typeface="Times New Roman" panose="02020603050405020304" pitchFamily="18" charset="0"/>
                              </a:rPr>
                              <m:t>−</m:t>
                            </m:r>
                            <m:f>
                              <m:fPr>
                                <m:ctrlPr>
                                  <a:rPr lang="en-US" sz="1700" i="1">
                                    <a:solidFill>
                                      <a:schemeClr val="tx1"/>
                                    </a:solidFill>
                                    <a:latin typeface="Cambria Math" panose="02040503050406030204" pitchFamily="18" charset="0"/>
                                    <a:cs typeface="Times New Roman" panose="02020603050405020304" pitchFamily="18" charset="0"/>
                                  </a:rPr>
                                </m:ctrlPr>
                              </m:fPr>
                              <m:num>
                                <m:r>
                                  <a:rPr lang="en-US" sz="1700" b="0" i="1" smtClean="0">
                                    <a:solidFill>
                                      <a:schemeClr val="tx1"/>
                                    </a:solidFill>
                                    <a:latin typeface="Cambria Math" panose="02040503050406030204" pitchFamily="18" charset="0"/>
                                    <a:cs typeface="Times New Roman" panose="02020603050405020304" pitchFamily="18" charset="0"/>
                                  </a:rPr>
                                  <m:t>2</m:t>
                                </m:r>
                              </m:num>
                              <m:den>
                                <m:r>
                                  <a:rPr lang="en-US" sz="1700" i="1">
                                    <a:solidFill>
                                      <a:schemeClr val="tx1"/>
                                    </a:solidFill>
                                    <a:latin typeface="Cambria Math" panose="02040503050406030204" pitchFamily="18" charset="0"/>
                                    <a:cs typeface="Times New Roman" panose="02020603050405020304" pitchFamily="18" charset="0"/>
                                  </a:rPr>
                                  <m:t>3</m:t>
                                </m:r>
                              </m:den>
                            </m:f>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3</m:t>
                                </m:r>
                              </m:sup>
                            </m:sSup>
                          </m:e>
                        </m:d>
                        <m:r>
                          <a:rPr lang="en-US" sz="1700" i="1">
                            <a:solidFill>
                              <a:schemeClr val="tx1"/>
                            </a:solidFill>
                            <a:latin typeface="Cambria Math" panose="02040503050406030204" pitchFamily="18" charset="0"/>
                            <a:cs typeface="Times New Roman" panose="02020603050405020304" pitchFamily="18" charset="0"/>
                          </a:rPr>
                          <m:t>𝑑𝑥</m:t>
                        </m:r>
                        <m:r>
                          <a:rPr lang="en-US" sz="1700" i="1">
                            <a:solidFill>
                              <a:schemeClr val="tx1"/>
                            </a:solidFill>
                            <a:latin typeface="Cambria Math" panose="02040503050406030204" pitchFamily="18" charset="0"/>
                            <a:cs typeface="Times New Roman" panose="02020603050405020304" pitchFamily="18" charset="0"/>
                          </a:rPr>
                          <m:t> </m:t>
                        </m:r>
                      </m:e>
                    </m:nary>
                  </m:oMath>
                </a14:m>
                <a:r>
                  <a:rPr lang="en-IN" sz="2000"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Sup>
                      <m:sSubSupPr>
                        <m:ctrlPr>
                          <a:rPr lang="en-IN" sz="2000" i="1" dirty="0" smtClean="0">
                            <a:solidFill>
                              <a:schemeClr val="tx1"/>
                            </a:solidFill>
                            <a:latin typeface="Cambria Math" panose="02040503050406030204" pitchFamily="18" charset="0"/>
                            <a:cs typeface="Times New Roman" panose="02020603050405020304" pitchFamily="18" charset="0"/>
                          </a:rPr>
                        </m:ctrlPr>
                      </m:sSubSupPr>
                      <m:e>
                        <m:d>
                          <m:dPr>
                            <m:ctrlPr>
                              <a:rPr lang="en-IN" sz="2000" i="1" dirty="0" smtClean="0">
                                <a:solidFill>
                                  <a:schemeClr val="tx1"/>
                                </a:solidFill>
                                <a:latin typeface="Cambria Math" panose="02040503050406030204" pitchFamily="18" charset="0"/>
                                <a:cs typeface="Times New Roman" panose="02020603050405020304" pitchFamily="18" charset="0"/>
                              </a:rPr>
                            </m:ctrlPr>
                          </m:dPr>
                          <m:e>
                            <m:f>
                              <m:fPr>
                                <m:ctrlPr>
                                  <a:rPr lang="en-IN" sz="2000" i="1" dirty="0" smtClean="0">
                                    <a:solidFill>
                                      <a:schemeClr val="tx1"/>
                                    </a:solidFill>
                                    <a:latin typeface="Cambria Math" panose="02040503050406030204" pitchFamily="18" charset="0"/>
                                    <a:cs typeface="Times New Roman" panose="02020603050405020304" pitchFamily="18" charset="0"/>
                                  </a:rPr>
                                </m:ctrlPr>
                              </m:fPr>
                              <m:num>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b="0" i="1" smtClean="0">
                                        <a:solidFill>
                                          <a:schemeClr val="tx1"/>
                                        </a:solidFill>
                                        <a:latin typeface="Cambria Math" panose="02040503050406030204" pitchFamily="18" charset="0"/>
                                        <a:cs typeface="Times New Roman" panose="02020603050405020304" pitchFamily="18" charset="0"/>
                                      </a:rPr>
                                      <m:t>7</m:t>
                                    </m:r>
                                    <m:r>
                                      <a:rPr lang="en-US" sz="1700" i="1">
                                        <a:solidFill>
                                          <a:schemeClr val="tx1"/>
                                        </a:solidFill>
                                        <a:latin typeface="Cambria Math" panose="02040503050406030204" pitchFamily="18" charset="0"/>
                                        <a:cs typeface="Times New Roman" panose="02020603050405020304" pitchFamily="18" charset="0"/>
                                      </a:rPr>
                                      <m:t>/</m:t>
                                    </m:r>
                                    <m:r>
                                      <a:rPr lang="en-US" sz="1700" i="1">
                                        <a:solidFill>
                                          <a:schemeClr val="tx1"/>
                                        </a:solidFill>
                                        <a:latin typeface="Cambria Math" panose="02040503050406030204" pitchFamily="18" charset="0"/>
                                        <a:cs typeface="Times New Roman" panose="02020603050405020304" pitchFamily="18" charset="0"/>
                                      </a:rPr>
                                      <m:t>2</m:t>
                                    </m:r>
                                  </m:sup>
                                </m:sSup>
                              </m:num>
                              <m:den>
                                <m:r>
                                  <a:rPr lang="en-US" sz="2000" b="0" i="1" dirty="0" smtClean="0">
                                    <a:solidFill>
                                      <a:schemeClr val="tx1"/>
                                    </a:solidFill>
                                    <a:latin typeface="Cambria Math" panose="02040503050406030204" pitchFamily="18" charset="0"/>
                                    <a:cs typeface="Times New Roman" panose="02020603050405020304" pitchFamily="18" charset="0"/>
                                  </a:rPr>
                                  <m:t>7</m:t>
                                </m:r>
                                <m:r>
                                  <a:rPr lang="en-US" sz="2000" b="0" i="1" dirty="0" smtClean="0">
                                    <a:solidFill>
                                      <a:schemeClr val="tx1"/>
                                    </a:solidFill>
                                    <a:latin typeface="Cambria Math" panose="02040503050406030204" pitchFamily="18" charset="0"/>
                                    <a:cs typeface="Times New Roman" panose="02020603050405020304" pitchFamily="18" charset="0"/>
                                  </a:rPr>
                                  <m:t>/</m:t>
                                </m:r>
                                <m:r>
                                  <a:rPr lang="en-US" sz="2000" b="0" i="1" dirty="0" smtClean="0">
                                    <a:solidFill>
                                      <a:schemeClr val="tx1"/>
                                    </a:solidFill>
                                    <a:latin typeface="Cambria Math" panose="02040503050406030204" pitchFamily="18" charset="0"/>
                                    <a:cs typeface="Times New Roman" panose="02020603050405020304" pitchFamily="18" charset="0"/>
                                  </a:rPr>
                                  <m:t>2</m:t>
                                </m:r>
                              </m:den>
                            </m:f>
                            <m:r>
                              <a:rPr lang="en-US" sz="2000" b="0" i="1" dirty="0" smtClean="0">
                                <a:solidFill>
                                  <a:schemeClr val="tx1"/>
                                </a:solidFill>
                                <a:latin typeface="Cambria Math" panose="02040503050406030204" pitchFamily="18" charset="0"/>
                                <a:cs typeface="Times New Roman" panose="02020603050405020304" pitchFamily="18" charset="0"/>
                              </a:rPr>
                              <m:t>+</m:t>
                            </m:r>
                            <m:f>
                              <m:fPr>
                                <m:ctrlPr>
                                  <a:rPr lang="en-US" sz="1700" i="1">
                                    <a:solidFill>
                                      <a:schemeClr val="tx1"/>
                                    </a:solidFill>
                                    <a:latin typeface="Cambria Math" panose="02040503050406030204" pitchFamily="18" charset="0"/>
                                    <a:cs typeface="Times New Roman" panose="02020603050405020304" pitchFamily="18" charset="0"/>
                                  </a:rPr>
                                </m:ctrlPr>
                              </m:fPr>
                              <m:num>
                                <m:r>
                                  <a:rPr lang="en-US" sz="1700" i="1">
                                    <a:solidFill>
                                      <a:schemeClr val="tx1"/>
                                    </a:solidFill>
                                    <a:latin typeface="Cambria Math" panose="02040503050406030204" pitchFamily="18" charset="0"/>
                                    <a:cs typeface="Times New Roman" panose="02020603050405020304" pitchFamily="18" charset="0"/>
                                  </a:rPr>
                                  <m:t>2</m:t>
                                </m:r>
                              </m:num>
                              <m:den>
                                <m:r>
                                  <a:rPr lang="en-US" sz="1700" i="1">
                                    <a:solidFill>
                                      <a:schemeClr val="tx1"/>
                                    </a:solidFill>
                                    <a:latin typeface="Cambria Math" panose="02040503050406030204" pitchFamily="18" charset="0"/>
                                    <a:cs typeface="Times New Roman" panose="02020603050405020304" pitchFamily="18" charset="0"/>
                                  </a:rPr>
                                  <m:t>3</m:t>
                                </m:r>
                              </m:den>
                            </m:f>
                            <m:d>
                              <m:dPr>
                                <m:ctrlPr>
                                  <a:rPr lang="en-US" sz="1700" i="1" smtClean="0">
                                    <a:solidFill>
                                      <a:schemeClr val="tx1"/>
                                    </a:solidFill>
                                    <a:latin typeface="Cambria Math" panose="02040503050406030204" pitchFamily="18" charset="0"/>
                                    <a:cs typeface="Times New Roman" panose="02020603050405020304" pitchFamily="18" charset="0"/>
                                  </a:rPr>
                                </m:ctrlPr>
                              </m:dPr>
                              <m:e>
                                <m:f>
                                  <m:fPr>
                                    <m:ctrlPr>
                                      <a:rPr lang="en-US" sz="2000" i="1" dirty="0">
                                        <a:solidFill>
                                          <a:schemeClr val="tx1"/>
                                        </a:solidFill>
                                        <a:latin typeface="Cambria Math" panose="02040503050406030204" pitchFamily="18" charset="0"/>
                                        <a:cs typeface="Times New Roman" panose="02020603050405020304" pitchFamily="18" charset="0"/>
                                      </a:rPr>
                                    </m:ctrlPr>
                                  </m:fPr>
                                  <m:num>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5</m:t>
                                        </m:r>
                                        <m:r>
                                          <a:rPr lang="en-US" sz="1700" i="1">
                                            <a:solidFill>
                                              <a:schemeClr val="tx1"/>
                                            </a:solidFill>
                                            <a:latin typeface="Cambria Math" panose="02040503050406030204" pitchFamily="18" charset="0"/>
                                            <a:cs typeface="Times New Roman" panose="02020603050405020304" pitchFamily="18" charset="0"/>
                                          </a:rPr>
                                          <m:t>/</m:t>
                                        </m:r>
                                        <m:r>
                                          <a:rPr lang="en-US" sz="1700" i="1">
                                            <a:solidFill>
                                              <a:schemeClr val="tx1"/>
                                            </a:solidFill>
                                            <a:latin typeface="Cambria Math" panose="02040503050406030204" pitchFamily="18" charset="0"/>
                                            <a:cs typeface="Times New Roman" panose="02020603050405020304" pitchFamily="18" charset="0"/>
                                          </a:rPr>
                                          <m:t>2</m:t>
                                        </m:r>
                                      </m:sup>
                                    </m:sSup>
                                  </m:num>
                                  <m:den>
                                    <m:r>
                                      <a:rPr lang="en-US" sz="2000" i="1" dirty="0">
                                        <a:solidFill>
                                          <a:schemeClr val="tx1"/>
                                        </a:solidFill>
                                        <a:latin typeface="Cambria Math" panose="02040503050406030204" pitchFamily="18" charset="0"/>
                                        <a:cs typeface="Times New Roman" panose="02020603050405020304" pitchFamily="18" charset="0"/>
                                      </a:rPr>
                                      <m:t>5</m:t>
                                    </m:r>
                                    <m:r>
                                      <a:rPr lang="en-US" sz="2000" i="1" dirty="0">
                                        <a:solidFill>
                                          <a:schemeClr val="tx1"/>
                                        </a:solidFill>
                                        <a:latin typeface="Cambria Math" panose="02040503050406030204" pitchFamily="18" charset="0"/>
                                        <a:cs typeface="Times New Roman" panose="02020603050405020304" pitchFamily="18" charset="0"/>
                                      </a:rPr>
                                      <m:t>/</m:t>
                                    </m:r>
                                    <m:r>
                                      <a:rPr lang="en-US" sz="2000" i="1" dirty="0">
                                        <a:solidFill>
                                          <a:schemeClr val="tx1"/>
                                        </a:solidFill>
                                        <a:latin typeface="Cambria Math" panose="02040503050406030204" pitchFamily="18" charset="0"/>
                                        <a:cs typeface="Times New Roman" panose="02020603050405020304" pitchFamily="18" charset="0"/>
                                      </a:rPr>
                                      <m:t>2</m:t>
                                    </m:r>
                                  </m:den>
                                </m:f>
                              </m:e>
                            </m:d>
                            <m:r>
                              <a:rPr lang="en-US" sz="2000" b="0" i="1" dirty="0" smtClean="0">
                                <a:solidFill>
                                  <a:schemeClr val="tx1"/>
                                </a:solidFill>
                                <a:latin typeface="Cambria Math" panose="02040503050406030204" pitchFamily="18" charset="0"/>
                                <a:cs typeface="Times New Roman" panose="02020603050405020304" pitchFamily="18" charset="0"/>
                              </a:rPr>
                              <m:t>−</m:t>
                            </m:r>
                            <m:f>
                              <m:fPr>
                                <m:ctrlPr>
                                  <a:rPr lang="en-US" sz="1700" i="1">
                                    <a:solidFill>
                                      <a:schemeClr val="tx1"/>
                                    </a:solidFill>
                                    <a:latin typeface="Cambria Math" panose="02040503050406030204" pitchFamily="18" charset="0"/>
                                    <a:cs typeface="Times New Roman" panose="02020603050405020304" pitchFamily="18" charset="0"/>
                                  </a:rPr>
                                </m:ctrlPr>
                              </m:fPr>
                              <m:num>
                                <m:r>
                                  <a:rPr lang="en-US" sz="1700" b="0" i="1" smtClean="0">
                                    <a:solidFill>
                                      <a:schemeClr val="tx1"/>
                                    </a:solidFill>
                                    <a:latin typeface="Cambria Math" panose="02040503050406030204" pitchFamily="18" charset="0"/>
                                    <a:cs typeface="Times New Roman" panose="02020603050405020304" pitchFamily="18" charset="0"/>
                                  </a:rPr>
                                  <m:t>2</m:t>
                                </m:r>
                              </m:num>
                              <m:den>
                                <m:r>
                                  <a:rPr lang="en-US" sz="1700" i="1">
                                    <a:solidFill>
                                      <a:schemeClr val="tx1"/>
                                    </a:solidFill>
                                    <a:latin typeface="Cambria Math" panose="02040503050406030204" pitchFamily="18" charset="0"/>
                                    <a:cs typeface="Times New Roman" panose="02020603050405020304" pitchFamily="18" charset="0"/>
                                  </a:rPr>
                                  <m:t>3</m:t>
                                </m:r>
                              </m:den>
                            </m:f>
                            <m:d>
                              <m:dPr>
                                <m:ctrlPr>
                                  <a:rPr lang="en-US" sz="1700" i="1" smtClean="0">
                                    <a:solidFill>
                                      <a:schemeClr val="tx1"/>
                                    </a:solidFill>
                                    <a:latin typeface="Cambria Math" panose="02040503050406030204" pitchFamily="18" charset="0"/>
                                    <a:cs typeface="Times New Roman" panose="02020603050405020304" pitchFamily="18" charset="0"/>
                                  </a:rPr>
                                </m:ctrlPr>
                              </m:dPr>
                              <m:e>
                                <m:f>
                                  <m:fPr>
                                    <m:ctrlPr>
                                      <a:rPr lang="en-US" sz="2000" i="1" dirty="0">
                                        <a:solidFill>
                                          <a:schemeClr val="tx1"/>
                                        </a:solidFill>
                                        <a:latin typeface="Cambria Math" panose="02040503050406030204" pitchFamily="18" charset="0"/>
                                        <a:cs typeface="Times New Roman" panose="02020603050405020304" pitchFamily="18" charset="0"/>
                                      </a:rPr>
                                    </m:ctrlPr>
                                  </m:fPr>
                                  <m:num>
                                    <m:sSup>
                                      <m:sSupPr>
                                        <m:ctrlPr>
                                          <a:rPr lang="en-US" sz="1700" i="1">
                                            <a:solidFill>
                                              <a:schemeClr val="tx1"/>
                                            </a:solidFill>
                                            <a:latin typeface="Cambria Math" panose="02040503050406030204" pitchFamily="18" charset="0"/>
                                            <a:cs typeface="Times New Roman" panose="02020603050405020304" pitchFamily="18" charset="0"/>
                                          </a:rPr>
                                        </m:ctrlPr>
                                      </m:sSupPr>
                                      <m:e>
                                        <m:r>
                                          <a:rPr lang="en-US" sz="1700" i="1">
                                            <a:solidFill>
                                              <a:schemeClr val="tx1"/>
                                            </a:solidFill>
                                            <a:latin typeface="Cambria Math" panose="02040503050406030204" pitchFamily="18" charset="0"/>
                                            <a:cs typeface="Times New Roman" panose="02020603050405020304" pitchFamily="18" charset="0"/>
                                          </a:rPr>
                                          <m:t>𝑥</m:t>
                                        </m:r>
                                      </m:e>
                                      <m:sup>
                                        <m:r>
                                          <a:rPr lang="en-US" sz="1700" i="1">
                                            <a:solidFill>
                                              <a:schemeClr val="tx1"/>
                                            </a:solidFill>
                                            <a:latin typeface="Cambria Math" panose="02040503050406030204" pitchFamily="18" charset="0"/>
                                            <a:cs typeface="Times New Roman" panose="02020603050405020304" pitchFamily="18" charset="0"/>
                                          </a:rPr>
                                          <m:t>4</m:t>
                                        </m:r>
                                      </m:sup>
                                    </m:sSup>
                                  </m:num>
                                  <m:den>
                                    <m:r>
                                      <a:rPr lang="en-US" sz="2000" i="1" dirty="0">
                                        <a:solidFill>
                                          <a:schemeClr val="tx1"/>
                                        </a:solidFill>
                                        <a:latin typeface="Cambria Math" panose="02040503050406030204" pitchFamily="18" charset="0"/>
                                        <a:cs typeface="Times New Roman" panose="02020603050405020304" pitchFamily="18" charset="0"/>
                                      </a:rPr>
                                      <m:t>4</m:t>
                                    </m:r>
                                  </m:den>
                                </m:f>
                              </m:e>
                            </m:d>
                          </m:e>
                        </m:d>
                      </m:e>
                      <m:sub>
                        <m:r>
                          <a:rPr lang="en-US" sz="2000" b="0" i="1" dirty="0" smtClean="0">
                            <a:solidFill>
                              <a:schemeClr val="tx1"/>
                            </a:solidFill>
                            <a:latin typeface="Cambria Math" panose="02040503050406030204" pitchFamily="18" charset="0"/>
                            <a:cs typeface="Times New Roman" panose="02020603050405020304" pitchFamily="18" charset="0"/>
                          </a:rPr>
                          <m:t>0</m:t>
                        </m:r>
                      </m:sub>
                      <m:sup>
                        <m:r>
                          <a:rPr lang="en-US" sz="2000" b="0" i="1" dirty="0" smtClean="0">
                            <a:solidFill>
                              <a:schemeClr val="tx1"/>
                            </a:solidFill>
                            <a:latin typeface="Cambria Math" panose="02040503050406030204" pitchFamily="18" charset="0"/>
                            <a:cs typeface="Times New Roman" panose="02020603050405020304" pitchFamily="18" charset="0"/>
                          </a:rPr>
                          <m:t>1</m:t>
                        </m:r>
                      </m:sup>
                    </m:sSubSup>
                  </m:oMath>
                </a14:m>
                <a:endParaRPr lang="en-IN" sz="2000" dirty="0" smtClean="0">
                  <a:solidFill>
                    <a:schemeClr val="tx1"/>
                  </a:solidFill>
                  <a:latin typeface="Times New Roman" panose="02020603050405020304" pitchFamily="18" charset="0"/>
                  <a:cs typeface="Times New Roman" panose="02020603050405020304" pitchFamily="18" charset="0"/>
                </a:endParaRPr>
              </a:p>
              <a:p>
                <a:pPr marL="0" lvl="0" indent="0">
                  <a:lnSpc>
                    <a:spcPct val="120000"/>
                  </a:lnSpc>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IN"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smtClean="0">
                            <a:solidFill>
                              <a:schemeClr val="tx1"/>
                            </a:solidFill>
                            <a:latin typeface="Cambria Math" panose="02040503050406030204" pitchFamily="18" charset="0"/>
                            <a:cs typeface="Times New Roman" panose="02020603050405020304" pitchFamily="18" charset="0"/>
                          </a:rPr>
                        </m:ctrlPr>
                      </m:fPr>
                      <m:num>
                        <m:r>
                          <a:rPr lang="en-US" sz="2000" b="0" i="1" dirty="0" smtClean="0">
                            <a:solidFill>
                              <a:schemeClr val="tx1"/>
                            </a:solidFill>
                            <a:latin typeface="Cambria Math" panose="02040503050406030204" pitchFamily="18" charset="0"/>
                            <a:cs typeface="Times New Roman" panose="02020603050405020304" pitchFamily="18" charset="0"/>
                          </a:rPr>
                          <m:t>2</m:t>
                        </m:r>
                      </m:num>
                      <m:den>
                        <m:r>
                          <a:rPr lang="en-US" sz="2000" b="0" i="1" dirty="0" smtClean="0">
                            <a:solidFill>
                              <a:schemeClr val="tx1"/>
                            </a:solidFill>
                            <a:latin typeface="Cambria Math" panose="02040503050406030204" pitchFamily="18" charset="0"/>
                            <a:cs typeface="Times New Roman" panose="02020603050405020304" pitchFamily="18" charset="0"/>
                          </a:rPr>
                          <m:t>7</m:t>
                        </m:r>
                      </m:den>
                    </m:f>
                    <m:d>
                      <m:dPr>
                        <m:ctrlPr>
                          <a:rPr lang="en-US" sz="2000" b="0" i="1" dirty="0" smtClean="0">
                            <a:solidFill>
                              <a:schemeClr val="tx1"/>
                            </a:solidFill>
                            <a:latin typeface="Cambria Math" panose="02040503050406030204" pitchFamily="18" charset="0"/>
                            <a:cs typeface="Times New Roman" panose="02020603050405020304" pitchFamily="18" charset="0"/>
                          </a:rPr>
                        </m:ctrlPr>
                      </m:dPr>
                      <m:e>
                        <m:r>
                          <a:rPr lang="en-US" sz="2000" b="0" i="0" dirty="0" smtClean="0">
                            <a:solidFill>
                              <a:schemeClr val="tx1"/>
                            </a:solidFill>
                            <a:latin typeface="Cambria Math" panose="02040503050406030204" pitchFamily="18" charset="0"/>
                            <a:cs typeface="Times New Roman" panose="02020603050405020304" pitchFamily="18" charset="0"/>
                          </a:rPr>
                          <m:t>1</m:t>
                        </m:r>
                        <m:r>
                          <a:rPr lang="en-US" sz="2000" b="0" i="0" dirty="0" smtClean="0">
                            <a:solidFill>
                              <a:schemeClr val="tx1"/>
                            </a:solidFill>
                            <a:latin typeface="Cambria Math" panose="02040503050406030204" pitchFamily="18" charset="0"/>
                            <a:cs typeface="Times New Roman" panose="02020603050405020304" pitchFamily="18" charset="0"/>
                          </a:rPr>
                          <m:t>−</m:t>
                        </m:r>
                        <m:r>
                          <a:rPr lang="en-US" sz="2000" b="0" i="0" dirty="0" smtClean="0">
                            <a:solidFill>
                              <a:schemeClr val="tx1"/>
                            </a:solidFill>
                            <a:latin typeface="Cambria Math" panose="02040503050406030204" pitchFamily="18" charset="0"/>
                            <a:cs typeface="Times New Roman" panose="02020603050405020304" pitchFamily="18" charset="0"/>
                          </a:rPr>
                          <m:t>0</m:t>
                        </m:r>
                      </m:e>
                    </m:d>
                    <m:r>
                      <a:rPr lang="en-US" sz="2000" dirty="0">
                        <a:solidFill>
                          <a:prstClr val="black"/>
                        </a:solidFill>
                        <a:latin typeface="Cambria Math" panose="02040503050406030204" pitchFamily="18" charset="0"/>
                        <a:cs typeface="Times New Roman" panose="02020603050405020304" pitchFamily="18" charset="0"/>
                      </a:rPr>
                      <m:t>+</m:t>
                    </m:r>
                    <m:f>
                      <m:fPr>
                        <m:ctrlPr>
                          <a:rPr lang="en-US" sz="1700" i="1">
                            <a:solidFill>
                              <a:prstClr val="black"/>
                            </a:solidFill>
                            <a:latin typeface="Cambria Math" panose="02040503050406030204" pitchFamily="18" charset="0"/>
                            <a:cs typeface="Times New Roman" panose="02020603050405020304" pitchFamily="18" charset="0"/>
                          </a:rPr>
                        </m:ctrlPr>
                      </m:fPr>
                      <m:num>
                        <m:r>
                          <a:rPr lang="en-US" sz="1700" i="1">
                            <a:solidFill>
                              <a:prstClr val="black"/>
                            </a:solidFill>
                            <a:latin typeface="Cambria Math" panose="02040503050406030204" pitchFamily="18" charset="0"/>
                            <a:cs typeface="Times New Roman" panose="02020603050405020304" pitchFamily="18" charset="0"/>
                          </a:rPr>
                          <m:t>4</m:t>
                        </m:r>
                      </m:num>
                      <m:den>
                        <m:r>
                          <a:rPr lang="en-US" sz="1700" i="1">
                            <a:solidFill>
                              <a:prstClr val="black"/>
                            </a:solidFill>
                            <a:latin typeface="Cambria Math" panose="02040503050406030204" pitchFamily="18" charset="0"/>
                            <a:cs typeface="Times New Roman" panose="02020603050405020304" pitchFamily="18" charset="0"/>
                          </a:rPr>
                          <m:t>15</m:t>
                        </m:r>
                      </m:den>
                    </m:f>
                    <m:d>
                      <m:dPr>
                        <m:ctrlPr>
                          <a:rPr lang="en-US" sz="2000" i="1" dirty="0">
                            <a:solidFill>
                              <a:prstClr val="black"/>
                            </a:solidFill>
                            <a:latin typeface="Cambria Math" panose="02040503050406030204" pitchFamily="18" charset="0"/>
                            <a:cs typeface="Times New Roman" panose="02020603050405020304" pitchFamily="18" charset="0"/>
                          </a:rPr>
                        </m:ctrlPr>
                      </m:dPr>
                      <m:e>
                        <m:r>
                          <a:rPr lang="en-US" sz="2000" dirty="0">
                            <a:solidFill>
                              <a:prstClr val="black"/>
                            </a:solidFill>
                            <a:latin typeface="Cambria Math" panose="02040503050406030204" pitchFamily="18" charset="0"/>
                            <a:cs typeface="Times New Roman" panose="02020603050405020304" pitchFamily="18" charset="0"/>
                          </a:rPr>
                          <m:t>1</m:t>
                        </m:r>
                        <m:r>
                          <a:rPr lang="en-US" sz="2000" dirty="0">
                            <a:solidFill>
                              <a:prstClr val="black"/>
                            </a:solidFill>
                            <a:latin typeface="Cambria Math" panose="02040503050406030204" pitchFamily="18" charset="0"/>
                            <a:cs typeface="Times New Roman" panose="02020603050405020304" pitchFamily="18" charset="0"/>
                          </a:rPr>
                          <m:t>−</m:t>
                        </m:r>
                        <m:r>
                          <a:rPr lang="en-US" sz="2000" dirty="0">
                            <a:solidFill>
                              <a:prstClr val="black"/>
                            </a:solidFill>
                            <a:latin typeface="Cambria Math" panose="02040503050406030204" pitchFamily="18" charset="0"/>
                            <a:cs typeface="Times New Roman" panose="02020603050405020304" pitchFamily="18" charset="0"/>
                          </a:rPr>
                          <m:t>0</m:t>
                        </m:r>
                      </m:e>
                    </m:d>
                    <m:r>
                      <m:rPr>
                        <m:nor/>
                      </m:rPr>
                      <a:rPr lang="en-US" sz="2000" b="0" i="0" dirty="0" smtClean="0">
                        <a:solidFill>
                          <a:prstClr val="black"/>
                        </a:solidFill>
                        <a:latin typeface="Times New Roman" panose="02020603050405020304" pitchFamily="18" charset="0"/>
                        <a:cs typeface="Times New Roman" panose="02020603050405020304" pitchFamily="18" charset="0"/>
                      </a:rPr>
                      <m:t> </m:t>
                    </m:r>
                    <m:r>
                      <m:rPr>
                        <m:nor/>
                      </m:rPr>
                      <a:rPr lang="en-IN" sz="2000" dirty="0">
                        <a:solidFill>
                          <a:prstClr val="black"/>
                        </a:solidFill>
                        <a:latin typeface="Times New Roman" panose="02020603050405020304" pitchFamily="18" charset="0"/>
                        <a:cs typeface="Times New Roman" panose="02020603050405020304" pitchFamily="18" charset="0"/>
                      </a:rPr>
                      <m:t>−</m:t>
                    </m:r>
                    <m:f>
                      <m:fPr>
                        <m:ctrlPr>
                          <a:rPr lang="en-IN" sz="2000" i="1" dirty="0">
                            <a:solidFill>
                              <a:prstClr val="black"/>
                            </a:solidFill>
                            <a:latin typeface="Cambria Math" panose="02040503050406030204" pitchFamily="18" charset="0"/>
                            <a:cs typeface="Times New Roman" panose="02020603050405020304" pitchFamily="18" charset="0"/>
                          </a:rPr>
                        </m:ctrlPr>
                      </m:fPr>
                      <m:num>
                        <m:r>
                          <a:rPr lang="en-US" sz="2000" i="1" dirty="0">
                            <a:solidFill>
                              <a:prstClr val="black"/>
                            </a:solidFill>
                            <a:latin typeface="Cambria Math" panose="02040503050406030204" pitchFamily="18" charset="0"/>
                            <a:cs typeface="Times New Roman" panose="02020603050405020304" pitchFamily="18" charset="0"/>
                          </a:rPr>
                          <m:t>2</m:t>
                        </m:r>
                      </m:num>
                      <m:den>
                        <m:r>
                          <a:rPr lang="en-US" sz="2000" b="0" i="1" dirty="0" smtClean="0">
                            <a:solidFill>
                              <a:prstClr val="black"/>
                            </a:solidFill>
                            <a:latin typeface="Cambria Math" panose="02040503050406030204" pitchFamily="18" charset="0"/>
                            <a:cs typeface="Times New Roman" panose="02020603050405020304" pitchFamily="18" charset="0"/>
                          </a:rPr>
                          <m:t>12</m:t>
                        </m:r>
                      </m:den>
                    </m:f>
                    <m:d>
                      <m:dPr>
                        <m:ctrlPr>
                          <a:rPr lang="en-US" sz="2000" i="1" dirty="0">
                            <a:solidFill>
                              <a:prstClr val="black"/>
                            </a:solidFill>
                            <a:latin typeface="Cambria Math" panose="02040503050406030204" pitchFamily="18" charset="0"/>
                            <a:cs typeface="Times New Roman" panose="02020603050405020304" pitchFamily="18" charset="0"/>
                          </a:rPr>
                        </m:ctrlPr>
                      </m:dPr>
                      <m:e>
                        <m:r>
                          <a:rPr lang="en-US" sz="2000" dirty="0">
                            <a:solidFill>
                              <a:prstClr val="black"/>
                            </a:solidFill>
                            <a:latin typeface="Cambria Math" panose="02040503050406030204" pitchFamily="18" charset="0"/>
                            <a:cs typeface="Times New Roman" panose="02020603050405020304" pitchFamily="18" charset="0"/>
                          </a:rPr>
                          <m:t>1</m:t>
                        </m:r>
                        <m:r>
                          <a:rPr lang="en-US" sz="2000" dirty="0">
                            <a:solidFill>
                              <a:prstClr val="black"/>
                            </a:solidFill>
                            <a:latin typeface="Cambria Math" panose="02040503050406030204" pitchFamily="18" charset="0"/>
                            <a:cs typeface="Times New Roman" panose="02020603050405020304" pitchFamily="18" charset="0"/>
                          </a:rPr>
                          <m:t>−</m:t>
                        </m:r>
                        <m:r>
                          <a:rPr lang="en-US" sz="2000" dirty="0">
                            <a:solidFill>
                              <a:prstClr val="black"/>
                            </a:solidFill>
                            <a:latin typeface="Cambria Math" panose="02040503050406030204" pitchFamily="18" charset="0"/>
                            <a:cs typeface="Times New Roman" panose="02020603050405020304" pitchFamily="18" charset="0"/>
                          </a:rPr>
                          <m:t>0</m:t>
                        </m:r>
                      </m:e>
                    </m:d>
                    <m:r>
                      <m:rPr>
                        <m:nor/>
                      </m:rPr>
                      <a:rPr lang="en-US" sz="2000" b="0" i="0" dirty="0" smtClean="0">
                        <a:solidFill>
                          <a:prstClr val="black"/>
                        </a:solidFill>
                        <a:latin typeface="Times New Roman" panose="02020603050405020304" pitchFamily="18" charset="0"/>
                        <a:cs typeface="Times New Roman" panose="02020603050405020304" pitchFamily="18" charset="0"/>
                      </a:rPr>
                      <m:t> </m:t>
                    </m:r>
                  </m:oMath>
                </a14:m>
                <a:r>
                  <a:rPr lang="en-US"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a:solidFill>
                              <a:prstClr val="black"/>
                            </a:solidFill>
                            <a:latin typeface="Cambria Math" panose="02040503050406030204" pitchFamily="18" charset="0"/>
                            <a:cs typeface="Times New Roman" panose="02020603050405020304" pitchFamily="18" charset="0"/>
                          </a:rPr>
                        </m:ctrlPr>
                      </m:fPr>
                      <m:num>
                        <m:r>
                          <a:rPr lang="en-US" sz="2000" i="1" dirty="0">
                            <a:solidFill>
                              <a:prstClr val="black"/>
                            </a:solidFill>
                            <a:latin typeface="Cambria Math" panose="02040503050406030204" pitchFamily="18" charset="0"/>
                            <a:cs typeface="Times New Roman" panose="02020603050405020304" pitchFamily="18" charset="0"/>
                          </a:rPr>
                          <m:t>2</m:t>
                        </m:r>
                      </m:num>
                      <m:den>
                        <m:r>
                          <a:rPr lang="en-US" sz="2000" i="1" dirty="0">
                            <a:solidFill>
                              <a:prstClr val="black"/>
                            </a:solidFill>
                            <a:latin typeface="Cambria Math" panose="02040503050406030204" pitchFamily="18" charset="0"/>
                            <a:cs typeface="Times New Roman" panose="02020603050405020304" pitchFamily="18" charset="0"/>
                          </a:rPr>
                          <m:t>7</m:t>
                        </m:r>
                      </m:den>
                    </m:f>
                    <m:r>
                      <a:rPr lang="en-US" sz="2000" dirty="0">
                        <a:solidFill>
                          <a:prstClr val="black"/>
                        </a:solidFill>
                        <a:latin typeface="Cambria Math" panose="02040503050406030204" pitchFamily="18" charset="0"/>
                        <a:cs typeface="Times New Roman" panose="02020603050405020304" pitchFamily="18" charset="0"/>
                      </a:rPr>
                      <m:t>+</m:t>
                    </m:r>
                    <m:f>
                      <m:fPr>
                        <m:ctrlPr>
                          <a:rPr lang="en-US" sz="1700" i="1">
                            <a:solidFill>
                              <a:prstClr val="black"/>
                            </a:solidFill>
                            <a:latin typeface="Cambria Math" panose="02040503050406030204" pitchFamily="18" charset="0"/>
                            <a:cs typeface="Times New Roman" panose="02020603050405020304" pitchFamily="18" charset="0"/>
                          </a:rPr>
                        </m:ctrlPr>
                      </m:fPr>
                      <m:num>
                        <m:r>
                          <a:rPr lang="en-US" sz="1700" i="1">
                            <a:solidFill>
                              <a:prstClr val="black"/>
                            </a:solidFill>
                            <a:latin typeface="Cambria Math" panose="02040503050406030204" pitchFamily="18" charset="0"/>
                            <a:cs typeface="Times New Roman" panose="02020603050405020304" pitchFamily="18" charset="0"/>
                          </a:rPr>
                          <m:t>4</m:t>
                        </m:r>
                      </m:num>
                      <m:den>
                        <m:r>
                          <a:rPr lang="en-US" sz="1700" i="1">
                            <a:solidFill>
                              <a:prstClr val="black"/>
                            </a:solidFill>
                            <a:latin typeface="Cambria Math" panose="02040503050406030204" pitchFamily="18" charset="0"/>
                            <a:cs typeface="Times New Roman" panose="02020603050405020304" pitchFamily="18" charset="0"/>
                          </a:rPr>
                          <m:t>15</m:t>
                        </m:r>
                      </m:den>
                    </m:f>
                    <m:r>
                      <m:rPr>
                        <m:nor/>
                      </m:rPr>
                      <a:rPr lang="en-US" sz="2000" dirty="0">
                        <a:solidFill>
                          <a:prstClr val="black"/>
                        </a:solidFill>
                        <a:latin typeface="Times New Roman" panose="02020603050405020304" pitchFamily="18" charset="0"/>
                        <a:cs typeface="Times New Roman" panose="02020603050405020304" pitchFamily="18" charset="0"/>
                      </a:rPr>
                      <m:t> </m:t>
                    </m:r>
                    <m:r>
                      <m:rPr>
                        <m:nor/>
                      </m:rPr>
                      <a:rPr lang="en-IN" sz="2000" dirty="0">
                        <a:solidFill>
                          <a:prstClr val="black"/>
                        </a:solidFill>
                        <a:latin typeface="Times New Roman" panose="02020603050405020304" pitchFamily="18" charset="0"/>
                        <a:cs typeface="Times New Roman" panose="02020603050405020304" pitchFamily="18" charset="0"/>
                      </a:rPr>
                      <m:t>−</m:t>
                    </m:r>
                    <m:f>
                      <m:fPr>
                        <m:ctrlPr>
                          <a:rPr lang="en-IN" sz="2000" i="1" dirty="0">
                            <a:solidFill>
                              <a:prstClr val="black"/>
                            </a:solidFill>
                            <a:latin typeface="Cambria Math" panose="02040503050406030204" pitchFamily="18" charset="0"/>
                            <a:cs typeface="Times New Roman" panose="02020603050405020304" pitchFamily="18" charset="0"/>
                          </a:rPr>
                        </m:ctrlPr>
                      </m:fPr>
                      <m:num>
                        <m:r>
                          <a:rPr lang="en-US" sz="2000" i="1" dirty="0">
                            <a:solidFill>
                              <a:prstClr val="black"/>
                            </a:solidFill>
                            <a:latin typeface="Cambria Math" panose="02040503050406030204" pitchFamily="18" charset="0"/>
                            <a:cs typeface="Times New Roman" panose="02020603050405020304" pitchFamily="18" charset="0"/>
                          </a:rPr>
                          <m:t>2</m:t>
                        </m:r>
                      </m:num>
                      <m:den>
                        <m:r>
                          <a:rPr lang="en-US" sz="2000" b="0" i="1" dirty="0" smtClean="0">
                            <a:solidFill>
                              <a:prstClr val="black"/>
                            </a:solidFill>
                            <a:latin typeface="Cambria Math" panose="02040503050406030204" pitchFamily="18" charset="0"/>
                            <a:cs typeface="Times New Roman" panose="02020603050405020304" pitchFamily="18" charset="0"/>
                          </a:rPr>
                          <m:t>12</m:t>
                        </m:r>
                      </m:den>
                    </m:f>
                  </m:oMath>
                </a14:m>
                <a:endParaRPr lang="en-IN" sz="2000" dirty="0" smtClean="0">
                  <a:solidFill>
                    <a:schemeClr val="tx1"/>
                  </a:solidFill>
                  <a:latin typeface="Times New Roman" panose="02020603050405020304" pitchFamily="18" charset="0"/>
                  <a:cs typeface="Times New Roman" panose="02020603050405020304" pitchFamily="18" charset="0"/>
                </a:endParaRPr>
              </a:p>
              <a:p>
                <a:pPr marL="0" lvl="0" indent="0">
                  <a:lnSpc>
                    <a:spcPct val="120000"/>
                  </a:lnSpc>
                  <a:buNone/>
                </a:pPr>
                <a:r>
                  <a:rPr lang="en-IN" sz="2000" dirty="0">
                    <a:latin typeface="Times New Roman" panose="02020603050405020304" pitchFamily="18" charset="0"/>
                    <a:cs typeface="Times New Roman" panose="02020603050405020304" pitchFamily="18" charset="0"/>
                  </a:rPr>
                  <a:t> </a:t>
                </a:r>
                <a:r>
                  <a:rPr lang="en-IN" sz="2000" dirty="0" smtClean="0">
                    <a:latin typeface="Times New Roman" panose="02020603050405020304" pitchFamily="18" charset="0"/>
                    <a:cs typeface="Times New Roman" panose="02020603050405020304" pitchFamily="18" charset="0"/>
                  </a:rPr>
                  <a:t>                                 </a:t>
                </a:r>
                <a:r>
                  <a:rPr lang="en-IN" sz="2000" dirty="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IN" sz="2000" i="1" dirty="0" smtClean="0">
                            <a:solidFill>
                              <a:schemeClr val="tx1"/>
                            </a:solidFill>
                            <a:latin typeface="Cambria Math" panose="02040503050406030204" pitchFamily="18" charset="0"/>
                            <a:cs typeface="Times New Roman" panose="02020603050405020304" pitchFamily="18" charset="0"/>
                          </a:rPr>
                        </m:ctrlPr>
                      </m:fPr>
                      <m:num>
                        <m:r>
                          <a:rPr lang="en-US" sz="2000" b="0" i="1" dirty="0" smtClean="0">
                            <a:solidFill>
                              <a:schemeClr val="tx1"/>
                            </a:solidFill>
                            <a:latin typeface="Cambria Math" panose="02040503050406030204" pitchFamily="18" charset="0"/>
                            <a:cs typeface="Times New Roman" panose="02020603050405020304" pitchFamily="18" charset="0"/>
                          </a:rPr>
                          <m:t>120</m:t>
                        </m:r>
                        <m:r>
                          <a:rPr lang="en-US" sz="2000" b="0" i="1" dirty="0" smtClean="0">
                            <a:solidFill>
                              <a:schemeClr val="tx1"/>
                            </a:solidFill>
                            <a:latin typeface="Cambria Math" panose="02040503050406030204" pitchFamily="18" charset="0"/>
                            <a:cs typeface="Times New Roman" panose="02020603050405020304" pitchFamily="18" charset="0"/>
                          </a:rPr>
                          <m:t>+</m:t>
                        </m:r>
                        <m:r>
                          <a:rPr lang="en-US" sz="2000" b="0" i="1" dirty="0" smtClean="0">
                            <a:solidFill>
                              <a:schemeClr val="tx1"/>
                            </a:solidFill>
                            <a:latin typeface="Cambria Math" panose="02040503050406030204" pitchFamily="18" charset="0"/>
                            <a:cs typeface="Times New Roman" panose="02020603050405020304" pitchFamily="18" charset="0"/>
                          </a:rPr>
                          <m:t>112</m:t>
                        </m:r>
                        <m:r>
                          <a:rPr lang="en-US" sz="2000" b="0" i="1" dirty="0" smtClean="0">
                            <a:solidFill>
                              <a:schemeClr val="tx1"/>
                            </a:solidFill>
                            <a:latin typeface="Cambria Math" panose="02040503050406030204" pitchFamily="18" charset="0"/>
                            <a:cs typeface="Times New Roman" panose="02020603050405020304" pitchFamily="18" charset="0"/>
                          </a:rPr>
                          <m:t>−</m:t>
                        </m:r>
                        <m:r>
                          <a:rPr lang="en-US" sz="2000" b="0" i="1" dirty="0" smtClean="0">
                            <a:solidFill>
                              <a:schemeClr val="tx1"/>
                            </a:solidFill>
                            <a:latin typeface="Cambria Math" panose="02040503050406030204" pitchFamily="18" charset="0"/>
                            <a:cs typeface="Times New Roman" panose="02020603050405020304" pitchFamily="18" charset="0"/>
                          </a:rPr>
                          <m:t>70</m:t>
                        </m:r>
                      </m:num>
                      <m:den>
                        <m:r>
                          <a:rPr lang="en-US" sz="2000" b="0" i="1" dirty="0" smtClean="0">
                            <a:solidFill>
                              <a:schemeClr val="tx1"/>
                            </a:solidFill>
                            <a:latin typeface="Cambria Math" panose="02040503050406030204" pitchFamily="18" charset="0"/>
                            <a:cs typeface="Times New Roman" panose="02020603050405020304" pitchFamily="18" charset="0"/>
                          </a:rPr>
                          <m:t>420</m:t>
                        </m:r>
                      </m:den>
                    </m:f>
                  </m:oMath>
                </a14:m>
                <a:r>
                  <a:rPr lang="en-IN" sz="2000" dirty="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dirty="0">
                            <a:solidFill>
                              <a:prstClr val="black"/>
                            </a:solidFill>
                            <a:latin typeface="Cambria Math" panose="02040503050406030204" pitchFamily="18" charset="0"/>
                            <a:cs typeface="Times New Roman" panose="02020603050405020304" pitchFamily="18" charset="0"/>
                          </a:rPr>
                        </m:ctrlPr>
                      </m:fPr>
                      <m:num>
                        <m:r>
                          <a:rPr lang="en-US" sz="2000" b="0" i="1" dirty="0" smtClean="0">
                            <a:solidFill>
                              <a:prstClr val="black"/>
                            </a:solidFill>
                            <a:latin typeface="Cambria Math" panose="02040503050406030204" pitchFamily="18" charset="0"/>
                            <a:cs typeface="Times New Roman" panose="02020603050405020304" pitchFamily="18" charset="0"/>
                          </a:rPr>
                          <m:t>162</m:t>
                        </m:r>
                      </m:num>
                      <m:den>
                        <m:r>
                          <a:rPr lang="en-US" sz="2000" b="0" i="1" dirty="0" smtClean="0">
                            <a:solidFill>
                              <a:prstClr val="black"/>
                            </a:solidFill>
                            <a:latin typeface="Cambria Math" panose="02040503050406030204" pitchFamily="18" charset="0"/>
                            <a:cs typeface="Times New Roman" panose="02020603050405020304" pitchFamily="18" charset="0"/>
                          </a:rPr>
                          <m:t>4</m:t>
                        </m:r>
                        <m:r>
                          <a:rPr lang="en-US" sz="2000" i="1" dirty="0">
                            <a:solidFill>
                              <a:prstClr val="black"/>
                            </a:solidFill>
                            <a:latin typeface="Cambria Math" panose="02040503050406030204" pitchFamily="18" charset="0"/>
                            <a:cs typeface="Times New Roman" panose="02020603050405020304" pitchFamily="18" charset="0"/>
                          </a:rPr>
                          <m:t>2</m:t>
                        </m:r>
                        <m:r>
                          <a:rPr lang="en-US" sz="2000" b="0" i="1" dirty="0" smtClean="0">
                            <a:solidFill>
                              <a:prstClr val="black"/>
                            </a:solidFill>
                            <a:latin typeface="Cambria Math" panose="02040503050406030204" pitchFamily="18" charset="0"/>
                            <a:cs typeface="Times New Roman" panose="02020603050405020304" pitchFamily="18" charset="0"/>
                          </a:rPr>
                          <m:t>0</m:t>
                        </m:r>
                      </m:den>
                    </m:f>
                  </m:oMath>
                </a14:m>
                <a:r>
                  <a:rPr lang="en-IN" sz="2000" dirty="0" smtClean="0">
                    <a:solidFill>
                      <a:schemeClr val="tx1"/>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IN" sz="2000" i="1" dirty="0">
                            <a:solidFill>
                              <a:prstClr val="black"/>
                            </a:solidFill>
                            <a:latin typeface="Cambria Math" panose="02040503050406030204" pitchFamily="18" charset="0"/>
                            <a:cs typeface="Times New Roman" panose="02020603050405020304" pitchFamily="18" charset="0"/>
                          </a:rPr>
                        </m:ctrlPr>
                      </m:fPr>
                      <m:num>
                        <m:r>
                          <a:rPr lang="en-US" sz="2000" b="0" i="1" dirty="0" smtClean="0">
                            <a:solidFill>
                              <a:prstClr val="black"/>
                            </a:solidFill>
                            <a:latin typeface="Cambria Math" panose="02040503050406030204" pitchFamily="18" charset="0"/>
                            <a:cs typeface="Times New Roman" panose="02020603050405020304" pitchFamily="18" charset="0"/>
                          </a:rPr>
                          <m:t>27</m:t>
                        </m:r>
                      </m:num>
                      <m:den>
                        <m:r>
                          <a:rPr lang="en-US" sz="2000" b="0" i="1" dirty="0" smtClean="0">
                            <a:solidFill>
                              <a:prstClr val="black"/>
                            </a:solidFill>
                            <a:latin typeface="Cambria Math" panose="02040503050406030204" pitchFamily="18" charset="0"/>
                            <a:cs typeface="Times New Roman" panose="02020603050405020304" pitchFamily="18" charset="0"/>
                          </a:rPr>
                          <m:t>7</m:t>
                        </m:r>
                        <m:r>
                          <a:rPr lang="en-US" sz="2000" i="1" dirty="0">
                            <a:solidFill>
                              <a:prstClr val="black"/>
                            </a:solidFill>
                            <a:latin typeface="Cambria Math" panose="02040503050406030204" pitchFamily="18" charset="0"/>
                            <a:cs typeface="Times New Roman" panose="02020603050405020304" pitchFamily="18" charset="0"/>
                          </a:rPr>
                          <m:t>0</m:t>
                        </m:r>
                      </m:den>
                    </m:f>
                    <m:r>
                      <a:rPr lang="en-US" sz="2000" b="0" i="0" dirty="0" smtClean="0">
                        <a:solidFill>
                          <a:prstClr val="black"/>
                        </a:solidFill>
                        <a:latin typeface="Cambria Math" panose="02040503050406030204" pitchFamily="18" charset="0"/>
                        <a:cs typeface="Times New Roman" panose="02020603050405020304" pitchFamily="18" charset="0"/>
                      </a:rPr>
                      <m:t> .</m:t>
                    </m:r>
                  </m:oMath>
                </a14:m>
                <a:endParaRPr lang="en-IN" sz="2000" dirty="0" smtClean="0">
                  <a:solidFill>
                    <a:schemeClr val="tx1"/>
                  </a:solidFill>
                  <a:latin typeface="Times New Roman" panose="02020603050405020304" pitchFamily="18" charset="0"/>
                  <a:cs typeface="Times New Roman" panose="02020603050405020304" pitchFamily="18" charset="0"/>
                </a:endParaRPr>
              </a:p>
              <a:p>
                <a:pPr marL="0" lvl="0" indent="0">
                  <a:lnSpc>
                    <a:spcPct val="120000"/>
                  </a:lnSpc>
                  <a:buNone/>
                </a:pPr>
                <a:endParaRPr lang="en-IN" sz="2000" dirty="0">
                  <a:solidFill>
                    <a:prstClr val="black"/>
                  </a:solidFill>
                  <a:latin typeface="Times New Roman" panose="02020603050405020304" pitchFamily="18" charset="0"/>
                  <a:cs typeface="Times New Roman" panose="02020603050405020304" pitchFamily="18" charset="0"/>
                </a:endParaRPr>
              </a:p>
              <a:p>
                <a:pPr marL="0" lvl="0" indent="0">
                  <a:lnSpc>
                    <a:spcPct val="120000"/>
                  </a:lnSpc>
                  <a:buNone/>
                </a:pPr>
                <a:endParaRPr lang="en-IN" sz="2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517236"/>
                <a:ext cx="10515600" cy="5659727"/>
              </a:xfrm>
              <a:blipFill>
                <a:blip r:embed="rId2"/>
                <a:stretch>
                  <a:fillRect l="-3594" t="-108"/>
                </a:stretch>
              </a:blipFill>
            </p:spPr>
            <p:txBody>
              <a:bodyPr/>
              <a:lstStyle/>
              <a:p>
                <a:r>
                  <a:rPr lang="en-IN">
                    <a:noFill/>
                  </a:rPr>
                  <a:t> </a:t>
                </a:r>
              </a:p>
            </p:txBody>
          </p:sp>
        </mc:Fallback>
      </mc:AlternateContent>
    </p:spTree>
    <p:extLst>
      <p:ext uri="{BB962C8B-B14F-4D97-AF65-F5344CB8AC3E}">
        <p14:creationId xmlns:p14="http://schemas.microsoft.com/office/powerpoint/2010/main" val="11428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4991</TotalTime>
  <Words>689</Words>
  <Application>Microsoft Office PowerPoint</Application>
  <PresentationFormat>Widescreen</PresentationFormat>
  <Paragraphs>443</Paragraphs>
  <Slides>50</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8" baseType="lpstr">
      <vt:lpstr>Arial</vt:lpstr>
      <vt:lpstr>Calibri</vt:lpstr>
      <vt:lpstr>Cambria Math</vt:lpstr>
      <vt:lpstr>Times New Roman</vt:lpstr>
      <vt:lpstr>Trebuchet MS</vt:lpstr>
      <vt:lpstr>Wingdings 3</vt:lpstr>
      <vt:lpstr>Facet</vt:lpstr>
      <vt:lpstr>Equation</vt:lpstr>
      <vt:lpstr>PowerPoint Presentation</vt:lpstr>
      <vt:lpstr>                                                    Multiple Integrals                      </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Multiple Integrals</dc:title>
  <dc:creator>Sravanthi</dc:creator>
  <cp:lastModifiedBy>Welcome</cp:lastModifiedBy>
  <cp:revision>558</cp:revision>
  <dcterms:created xsi:type="dcterms:W3CDTF">2022-10-29T09:02:36Z</dcterms:created>
  <dcterms:modified xsi:type="dcterms:W3CDTF">2023-07-02T16:50:16Z</dcterms:modified>
</cp:coreProperties>
</file>